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929" y="369332"/>
            <a:ext cx="2761305" cy="1549620"/>
          </a:xfrm>
        </p:spPr>
        <p:txBody>
          <a:bodyPr>
            <a:noAutofit/>
          </a:bodyPr>
          <a:lstStyle/>
          <a:p>
            <a:pPr algn="ctr"/>
            <a:r>
              <a:rPr lang="en-US" sz="1800" dirty="0" err="1" smtClean="0">
                <a:latin typeface="SutonnyMJ" pitchFamily="2" charset="0"/>
              </a:rPr>
              <a:t>সপ্তম</a:t>
            </a:r>
            <a:r>
              <a:rPr lang="en-US" sz="1800" dirty="0" smtClean="0">
                <a:latin typeface="SutonnyMJ" pitchFamily="2" charset="0"/>
              </a:rPr>
              <a:t> </a:t>
            </a:r>
            <a:r>
              <a:rPr lang="en-US" sz="1800" dirty="0" err="1" smtClean="0">
                <a:latin typeface="SutonnyMJ" pitchFamily="2" charset="0"/>
              </a:rPr>
              <a:t>শ্রেণী</a:t>
            </a:r>
            <a:r>
              <a:rPr lang="en-US" sz="1800" dirty="0" smtClean="0">
                <a:latin typeface="SutonnyMJ" pitchFamily="2" charset="0"/>
              </a:rPr>
              <a:t/>
            </a:r>
            <a:br>
              <a:rPr lang="en-US" sz="1800" dirty="0" smtClean="0">
                <a:latin typeface="SutonnyMJ" pitchFamily="2" charset="0"/>
              </a:rPr>
            </a:br>
            <a:r>
              <a:rPr lang="en-US" sz="1800" dirty="0" err="1" smtClean="0">
                <a:latin typeface="SutonnyMJ" pitchFamily="2" charset="0"/>
              </a:rPr>
              <a:t>প্রথম</a:t>
            </a:r>
            <a:r>
              <a:rPr lang="en-US" sz="1800" dirty="0" smtClean="0">
                <a:latin typeface="SutonnyMJ" pitchFamily="2" charset="0"/>
              </a:rPr>
              <a:t> </a:t>
            </a:r>
            <a:r>
              <a:rPr lang="en-US" sz="1800" dirty="0" err="1" smtClean="0">
                <a:latin typeface="SutonnyMJ" pitchFamily="2" charset="0"/>
              </a:rPr>
              <a:t>তিন</a:t>
            </a:r>
            <a:r>
              <a:rPr lang="en-US" sz="1800" dirty="0" smtClean="0">
                <a:latin typeface="SutonnyMJ" pitchFamily="2" charset="0"/>
              </a:rPr>
              <a:t> </a:t>
            </a:r>
            <a:r>
              <a:rPr lang="en-US" sz="1800" dirty="0" err="1" smtClean="0">
                <a:latin typeface="SutonnyMJ" pitchFamily="2" charset="0"/>
              </a:rPr>
              <a:t>পাঠ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>
                <a:latin typeface="SutonnyMJ" pitchFamily="2" charset="0"/>
              </a:rPr>
              <a:t> </a:t>
            </a:r>
            <a:r>
              <a:rPr lang="en-US" sz="1800" dirty="0" smtClean="0">
                <a:latin typeface="SutonnyMJ" pitchFamily="2" charset="0"/>
              </a:rPr>
              <a:t/>
            </a:r>
            <a:br>
              <a:rPr lang="en-US" sz="1800" dirty="0" smtClean="0">
                <a:latin typeface="SutonnyMJ" pitchFamily="2" charset="0"/>
              </a:rPr>
            </a:br>
            <a:r>
              <a:rPr lang="en-US" sz="1800" dirty="0" err="1" smtClean="0">
                <a:latin typeface="SutonnyMJ" pitchFamily="2" charset="0"/>
              </a:rPr>
              <a:t>বিষয়</a:t>
            </a:r>
            <a:r>
              <a:rPr lang="en-US" sz="1800" dirty="0" smtClean="0">
                <a:latin typeface="SutonnyMJ" pitchFamily="2" charset="0"/>
              </a:rPr>
              <a:t> : </a:t>
            </a:r>
            <a:r>
              <a:rPr lang="en-US" sz="1800" dirty="0" err="1" smtClean="0">
                <a:latin typeface="SutonnyMJ" pitchFamily="2" charset="0"/>
              </a:rPr>
              <a:t>বাংলা</a:t>
            </a:r>
            <a:r>
              <a:rPr lang="en-US" sz="1800" dirty="0" smtClean="0">
                <a:latin typeface="SutonnyMJ" pitchFamily="2" charset="0"/>
              </a:rPr>
              <a:t> ১ম </a:t>
            </a:r>
            <a:r>
              <a:rPr lang="en-US" sz="1800" dirty="0" err="1" smtClean="0">
                <a:latin typeface="SutonnyMJ" pitchFamily="2" charset="0"/>
              </a:rPr>
              <a:t>পত্র</a:t>
            </a:r>
            <a:r>
              <a:rPr lang="en-US" sz="1800" dirty="0" smtClean="0">
                <a:latin typeface="SutonnyMJ" pitchFamily="2" charset="0"/>
              </a:rPr>
              <a:t/>
            </a:r>
            <a:br>
              <a:rPr lang="en-US" sz="1800" dirty="0" smtClean="0">
                <a:latin typeface="SutonnyMJ" pitchFamily="2" charset="0"/>
              </a:rPr>
            </a:br>
            <a:r>
              <a:rPr lang="en-US" sz="1800" dirty="0">
                <a:latin typeface="SutonnyMJ" pitchFamily="2" charset="0"/>
              </a:rPr>
              <a:t> </a:t>
            </a:r>
            <a:r>
              <a:rPr lang="en-US" sz="1800" dirty="0" err="1" smtClean="0">
                <a:latin typeface="SutonnyMJ" pitchFamily="2" charset="0"/>
              </a:rPr>
              <a:t>কবিতা</a:t>
            </a:r>
            <a:r>
              <a:rPr lang="en-US" sz="1800" dirty="0" smtClean="0">
                <a:latin typeface="SutonnyMJ" pitchFamily="2" charset="0"/>
              </a:rPr>
              <a:t/>
            </a:r>
            <a:br>
              <a:rPr lang="en-US" sz="1800" dirty="0" smtClean="0">
                <a:latin typeface="SutonnyMJ" pitchFamily="2" charset="0"/>
              </a:rPr>
            </a:br>
            <a:r>
              <a:rPr lang="en-US" sz="1800" dirty="0" err="1" smtClean="0">
                <a:latin typeface="SutonnyMJ" pitchFamily="2" charset="0"/>
              </a:rPr>
              <a:t>বহুনির্বাচনী</a:t>
            </a:r>
            <a:r>
              <a:rPr lang="en-US" sz="1800" dirty="0" smtClean="0">
                <a:latin typeface="SutonnyMJ" pitchFamily="2" charset="0"/>
              </a:rPr>
              <a:t> </a:t>
            </a:r>
            <a:r>
              <a:rPr lang="en-US" sz="1800" dirty="0" err="1" smtClean="0">
                <a:latin typeface="SutonnyMJ" pitchFamily="2" charset="0"/>
              </a:rPr>
              <a:t>প্রশ্ন</a:t>
            </a:r>
            <a:endParaRPr lang="en-US" sz="1800" dirty="0">
              <a:latin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63732" y="0"/>
            <a:ext cx="2498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SutonnyMJ" pitchFamily="2" charset="0"/>
              </a:rPr>
              <a:t>ক্লাস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পরীক্ষা</a:t>
            </a:r>
            <a:r>
              <a:rPr lang="en-US" dirty="0">
                <a:latin typeface="SutonnyMJ" pitchFamily="2" charset="0"/>
              </a:rPr>
              <a:t>  ২০২০ </a:t>
            </a:r>
            <a:r>
              <a:rPr lang="en-US" dirty="0" err="1" smtClean="0">
                <a:latin typeface="SutonnyMJ" pitchFamily="2" charset="0"/>
              </a:rPr>
              <a:t>ইং</a:t>
            </a:r>
            <a:endParaRPr lang="en-US" dirty="0" smtClean="0">
              <a:latin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265" y="1815922"/>
            <a:ext cx="2761304" cy="242122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2318197" y="4365938"/>
            <a:ext cx="72810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SutonnyMJ" pitchFamily="2" charset="0"/>
              </a:rPr>
              <a:t>মো</a:t>
            </a:r>
            <a:r>
              <a:rPr lang="en-US" sz="2800" dirty="0" smtClean="0">
                <a:latin typeface="SutonnyMJ" pitchFamily="2" charset="0"/>
              </a:rPr>
              <a:t> : </a:t>
            </a:r>
            <a:r>
              <a:rPr lang="en-US" sz="2800" dirty="0" err="1" smtClean="0">
                <a:latin typeface="SutonnyMJ" pitchFamily="2" charset="0"/>
              </a:rPr>
              <a:t>বাহা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উদ্দিন</a:t>
            </a:r>
            <a:endParaRPr lang="en-US" sz="2800" dirty="0" smtClean="0">
              <a:latin typeface="SutonnyMJ" pitchFamily="2" charset="0"/>
            </a:endParaRPr>
          </a:p>
          <a:p>
            <a:pPr algn="ctr"/>
            <a:r>
              <a:rPr lang="en-US" sz="2800" dirty="0" err="1" smtClean="0">
                <a:latin typeface="SutonnyMJ" pitchFamily="2" charset="0"/>
              </a:rPr>
              <a:t>সহকারী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গ্রন্থাগারিক</a:t>
            </a:r>
            <a:endParaRPr lang="en-US" sz="2800" dirty="0" smtClean="0">
              <a:latin typeface="SutonnyMJ" pitchFamily="2" charset="0"/>
            </a:endParaRPr>
          </a:p>
          <a:p>
            <a:pPr algn="ctr"/>
            <a:r>
              <a:rPr lang="en-US" sz="2800" dirty="0" err="1" smtClean="0">
                <a:latin typeface="SutonnyMJ" pitchFamily="2" charset="0"/>
              </a:rPr>
              <a:t>গোপলার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বাজার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উচ্চ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বিদ্যালয়</a:t>
            </a:r>
            <a:endParaRPr lang="en-US" sz="2800" dirty="0" smtClean="0">
              <a:latin typeface="SutonnyMJ" pitchFamily="2" charset="0"/>
            </a:endParaRPr>
          </a:p>
          <a:p>
            <a:pPr algn="ctr"/>
            <a:r>
              <a:rPr lang="en-US" sz="2800" dirty="0" err="1" smtClean="0">
                <a:latin typeface="SutonnyMJ" pitchFamily="2" charset="0"/>
              </a:rPr>
              <a:t>নবীগঞ্জ</a:t>
            </a:r>
            <a:r>
              <a:rPr lang="en-US" sz="2800" dirty="0" smtClean="0">
                <a:latin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</a:rPr>
              <a:t>হবিগঞ্জ</a:t>
            </a:r>
            <a:endParaRPr lang="en-US" sz="2800" dirty="0" smtClean="0">
              <a:latin typeface="SutonnyMJ" pitchFamily="2" charset="0"/>
            </a:endParaRPr>
          </a:p>
          <a:p>
            <a:pPr algn="ctr"/>
            <a:r>
              <a:rPr lang="en-US" sz="2800" dirty="0" err="1" smtClean="0">
                <a:latin typeface="SutonnyMJ" pitchFamily="2" charset="0"/>
              </a:rPr>
              <a:t>মোবাইল</a:t>
            </a:r>
            <a:r>
              <a:rPr lang="en-US" sz="2800" dirty="0" smtClean="0">
                <a:latin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</a:rPr>
              <a:t>নং</a:t>
            </a:r>
            <a:r>
              <a:rPr lang="en-US" sz="2800" dirty="0" smtClean="0">
                <a:latin typeface="SutonnyMJ" pitchFamily="2" charset="0"/>
              </a:rPr>
              <a:t> 01762-802990</a:t>
            </a:r>
          </a:p>
        </p:txBody>
      </p:sp>
    </p:spTree>
    <p:extLst>
      <p:ext uri="{BB962C8B-B14F-4D97-AF65-F5344CB8AC3E}">
        <p14:creationId xmlns:p14="http://schemas.microsoft.com/office/powerpoint/2010/main" val="27354090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7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3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37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375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375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0282" y="6096155"/>
            <a:ext cx="10148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  <a:latin typeface="SutonnyMJ" pitchFamily="2" charset="0"/>
              </a:rPr>
              <a:t>10. </a:t>
            </a:r>
            <a:r>
              <a:rPr lang="en-US" sz="3600" dirty="0" err="1">
                <a:solidFill>
                  <a:srgbClr val="00B050"/>
                </a:solidFill>
                <a:latin typeface="SutonnyMJ" pitchFamily="2" charset="0"/>
              </a:rPr>
              <a:t>Avgv</a:t>
            </a:r>
            <a:r>
              <a:rPr lang="en-US" sz="3600" dirty="0">
                <a:solidFill>
                  <a:srgbClr val="00B050"/>
                </a:solidFill>
                <a:latin typeface="SutonnyMJ" pitchFamily="2" charset="0"/>
              </a:rPr>
              <a:t>‡`</a:t>
            </a:r>
            <a:r>
              <a:rPr lang="en-US" sz="3600" dirty="0" err="1">
                <a:solidFill>
                  <a:srgbClr val="00B050"/>
                </a:solidFill>
                <a:latin typeface="SutonnyMJ" pitchFamily="2" charset="0"/>
              </a:rPr>
              <a:t>i</a:t>
            </a:r>
            <a:r>
              <a:rPr lang="en-US" sz="3600" dirty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SutonnyMJ" pitchFamily="2" charset="0"/>
              </a:rPr>
              <a:t>iY</a:t>
            </a:r>
            <a:r>
              <a:rPr lang="en-US" sz="3600" dirty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SutonnyMJ" pitchFamily="2" charset="0"/>
              </a:rPr>
              <a:t>msMxZ</a:t>
            </a:r>
            <a:r>
              <a:rPr lang="en-US" sz="3600" dirty="0">
                <a:solidFill>
                  <a:srgbClr val="00B050"/>
                </a:solidFill>
                <a:latin typeface="SutonnyMJ" pitchFamily="2" charset="0"/>
              </a:rPr>
              <a:t> †</a:t>
            </a:r>
            <a:r>
              <a:rPr lang="en-US" sz="3600" dirty="0" err="1">
                <a:solidFill>
                  <a:srgbClr val="00B050"/>
                </a:solidFill>
                <a:latin typeface="SutonnyMJ" pitchFamily="2" charset="0"/>
              </a:rPr>
              <a:t>KvbwU</a:t>
            </a:r>
            <a:r>
              <a:rPr lang="en-US" sz="3600" dirty="0">
                <a:solidFill>
                  <a:srgbClr val="00B050"/>
                </a:solidFill>
                <a:latin typeface="SutonnyMJ" pitchFamily="2" charset="0"/>
              </a:rPr>
              <a:t>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60281" y="5463255"/>
            <a:ext cx="10148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SutonnyMJ" pitchFamily="2" charset="0"/>
              </a:rPr>
              <a:t>9. </a:t>
            </a:r>
            <a:r>
              <a:rPr lang="en-US" sz="3600" dirty="0" err="1">
                <a:solidFill>
                  <a:srgbClr val="FF0000"/>
                </a:solidFill>
                <a:latin typeface="SutonnyMJ" pitchFamily="2" charset="0"/>
              </a:rPr>
              <a:t>AUªvwjKv</a:t>
            </a:r>
            <a:r>
              <a:rPr lang="en-US" sz="3600" dirty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SutonnyMJ" pitchFamily="2" charset="0"/>
              </a:rPr>
              <a:t>Kvi</a:t>
            </a:r>
            <a:r>
              <a:rPr lang="en-US" sz="3600" dirty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SutonnyMJ" pitchFamily="2" charset="0"/>
              </a:rPr>
              <a:t>Ly‡b</a:t>
            </a:r>
            <a:r>
              <a:rPr lang="en-US" sz="3600" dirty="0">
                <a:solidFill>
                  <a:srgbClr val="FF0000"/>
                </a:solidFill>
                <a:latin typeface="SutonnyMJ" pitchFamily="2" charset="0"/>
              </a:rPr>
              <a:t> iv½v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60281" y="4754531"/>
            <a:ext cx="10148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SutonnyMJ" pitchFamily="2" charset="0"/>
              </a:rPr>
              <a:t>8. </a:t>
            </a:r>
            <a:r>
              <a:rPr lang="en-US" sz="3600" dirty="0" err="1">
                <a:solidFill>
                  <a:srgbClr val="C00000"/>
                </a:solidFill>
                <a:latin typeface="SutonnyMJ" pitchFamily="2" charset="0"/>
              </a:rPr>
              <a:t>w`‡b</a:t>
            </a:r>
            <a:r>
              <a:rPr lang="en-US" sz="3600" dirty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SutonnyMJ" pitchFamily="2" charset="0"/>
              </a:rPr>
              <a:t>w`‡b</a:t>
            </a:r>
            <a:r>
              <a:rPr lang="en-US" sz="3600" dirty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SutonnyMJ" pitchFamily="2" charset="0"/>
              </a:rPr>
              <a:t>eû</a:t>
            </a:r>
            <a:r>
              <a:rPr lang="en-US" sz="3600" dirty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SutonnyMJ" pitchFamily="2" charset="0"/>
              </a:rPr>
              <a:t>Kx</a:t>
            </a:r>
            <a:r>
              <a:rPr lang="en-US" sz="3600" dirty="0">
                <a:solidFill>
                  <a:srgbClr val="C00000"/>
                </a:solidFill>
                <a:latin typeface="SutonnyMJ" pitchFamily="2" charset="0"/>
              </a:rPr>
              <a:t> †</a:t>
            </a:r>
            <a:r>
              <a:rPr lang="en-US" sz="3600" dirty="0" err="1">
                <a:solidFill>
                  <a:srgbClr val="C00000"/>
                </a:solidFill>
                <a:latin typeface="SutonnyMJ" pitchFamily="2" charset="0"/>
              </a:rPr>
              <a:t>e‡o‡Q</a:t>
            </a:r>
            <a:r>
              <a:rPr lang="en-US" sz="3600" dirty="0">
                <a:solidFill>
                  <a:srgbClr val="C00000"/>
                </a:solidFill>
                <a:latin typeface="SutonnyMJ" pitchFamily="2" charset="0"/>
              </a:rPr>
              <a:t> 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60279" y="1491642"/>
            <a:ext cx="10148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B0F0"/>
                </a:solidFill>
                <a:latin typeface="SutonnyMJ" pitchFamily="2" charset="0"/>
              </a:rPr>
              <a:t>3. </a:t>
            </a:r>
            <a:r>
              <a:rPr lang="en-US" sz="3600" dirty="0" err="1">
                <a:solidFill>
                  <a:srgbClr val="00B0F0"/>
                </a:solidFill>
                <a:latin typeface="SutonnyMJ" pitchFamily="2" charset="0"/>
              </a:rPr>
              <a:t>kKU</a:t>
            </a:r>
            <a:r>
              <a:rPr lang="en-US" sz="3600" dirty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SutonnyMJ" pitchFamily="2" charset="0"/>
              </a:rPr>
              <a:t>gv‡b</a:t>
            </a:r>
            <a:r>
              <a:rPr lang="en-US" sz="3600" dirty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SutonnyMJ" pitchFamily="2" charset="0"/>
              </a:rPr>
              <a:t>Kx</a:t>
            </a:r>
            <a:r>
              <a:rPr lang="en-US" sz="3600" dirty="0" smtClean="0">
                <a:solidFill>
                  <a:srgbClr val="00B0F0"/>
                </a:solidFill>
                <a:latin typeface="SutonnyMJ" pitchFamily="2" charset="0"/>
              </a:rPr>
              <a:t> ?</a:t>
            </a:r>
            <a:endParaRPr lang="en-US" sz="3600" b="1" dirty="0">
              <a:solidFill>
                <a:srgbClr val="00B0F0"/>
              </a:solidFill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60279" y="2124786"/>
            <a:ext cx="10148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4. †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ij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c‡_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Kx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P‡j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60279" y="2741319"/>
            <a:ext cx="10148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  <a:latin typeface="SutonnyMJ" pitchFamily="2" charset="0"/>
              </a:rPr>
              <a:t>5. </a:t>
            </a:r>
            <a:r>
              <a:rPr lang="en-US" sz="3600" dirty="0" err="1">
                <a:solidFill>
                  <a:srgbClr val="7030A0"/>
                </a:solidFill>
                <a:latin typeface="SutonnyMJ" pitchFamily="2" charset="0"/>
              </a:rPr>
              <a:t>e‡ÿ</a:t>
            </a:r>
            <a:r>
              <a:rPr lang="en-US" sz="3600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utonnyMJ" pitchFamily="2" charset="0"/>
              </a:rPr>
              <a:t>k‡ãi</a:t>
            </a:r>
            <a:r>
              <a:rPr lang="en-US" sz="3600" dirty="0">
                <a:solidFill>
                  <a:srgbClr val="7030A0"/>
                </a:solidFill>
                <a:latin typeface="SutonnyMJ" pitchFamily="2" charset="0"/>
              </a:rPr>
              <a:t> A_© </a:t>
            </a:r>
            <a:r>
              <a:rPr lang="en-US" sz="3600" dirty="0" err="1">
                <a:solidFill>
                  <a:srgbClr val="7030A0"/>
                </a:solidFill>
                <a:latin typeface="SutonnyMJ" pitchFamily="2" charset="0"/>
              </a:rPr>
              <a:t>Kx</a:t>
            </a:r>
            <a:r>
              <a:rPr lang="en-US" sz="3600" dirty="0">
                <a:solidFill>
                  <a:srgbClr val="7030A0"/>
                </a:solidFill>
                <a:latin typeface="SutonnyMJ" pitchFamily="2" charset="0"/>
              </a:rPr>
              <a:t> 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60279" y="3385379"/>
            <a:ext cx="10148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6. Ó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Kzwj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gRyi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 Ó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KweZvwU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 †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Kvb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Kve¨MÖš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’ †_‡K †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bIqv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n‡q‡Q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 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60280" y="4056191"/>
            <a:ext cx="10148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7.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KvRx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bRiæj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Bmjvg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evsjv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KZ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mv‡j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Rb¥MÖnb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K‡ib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60279" y="858742"/>
            <a:ext cx="10148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  <a:latin typeface="SutonnyMJ" pitchFamily="2" charset="0"/>
              </a:rPr>
              <a:t>2.Kwe </a:t>
            </a:r>
            <a:r>
              <a:rPr lang="en-US" sz="3600" dirty="0" err="1">
                <a:solidFill>
                  <a:srgbClr val="00B050"/>
                </a:solidFill>
                <a:latin typeface="SutonnyMJ" pitchFamily="2" charset="0"/>
              </a:rPr>
              <a:t>Kzwj‡K</a:t>
            </a:r>
            <a:r>
              <a:rPr lang="en-US" sz="3600" dirty="0">
                <a:solidFill>
                  <a:srgbClr val="00B050"/>
                </a:solidFill>
                <a:latin typeface="SutonnyMJ" pitchFamily="2" charset="0"/>
              </a:rPr>
              <a:t> †</a:t>
            </a:r>
            <a:r>
              <a:rPr lang="en-US" sz="3600" dirty="0" err="1">
                <a:solidFill>
                  <a:srgbClr val="00B050"/>
                </a:solidFill>
                <a:latin typeface="SutonnyMJ" pitchFamily="2" charset="0"/>
              </a:rPr>
              <a:t>Kv_vq</a:t>
            </a:r>
            <a:r>
              <a:rPr lang="en-US" sz="3600" dirty="0">
                <a:solidFill>
                  <a:srgbClr val="00B050"/>
                </a:solidFill>
                <a:latin typeface="SutonnyMJ" pitchFamily="2" charset="0"/>
              </a:rPr>
              <a:t> †`‡</a:t>
            </a:r>
            <a:r>
              <a:rPr lang="en-US" sz="3600" dirty="0" err="1">
                <a:solidFill>
                  <a:srgbClr val="00B050"/>
                </a:solidFill>
                <a:latin typeface="SutonnyMJ" pitchFamily="2" charset="0"/>
              </a:rPr>
              <a:t>L‡Qb</a:t>
            </a:r>
            <a:r>
              <a:rPr lang="en-US" sz="3600" dirty="0">
                <a:solidFill>
                  <a:srgbClr val="00B050"/>
                </a:solidFill>
                <a:latin typeface="SutonnyMJ" pitchFamily="2" charset="0"/>
              </a:rPr>
              <a:t> 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60279" y="211573"/>
            <a:ext cx="10148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1. </a:t>
            </a:r>
            <a:r>
              <a:rPr lang="en-US" sz="36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KvRx</a:t>
            </a: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6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bRiæj</a:t>
            </a: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6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Bmjv‡gi</a:t>
            </a: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6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g‡Z</a:t>
            </a: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†</a:t>
            </a:r>
            <a:r>
              <a:rPr lang="en-US" sz="36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KvbwU‡Z</a:t>
            </a: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†`k †</a:t>
            </a:r>
            <a:r>
              <a:rPr lang="en-US" sz="36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P‡q</a:t>
            </a: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†M‡Q ?</a:t>
            </a:r>
          </a:p>
        </p:txBody>
      </p:sp>
    </p:spTree>
    <p:extLst>
      <p:ext uri="{BB962C8B-B14F-4D97-AF65-F5344CB8AC3E}">
        <p14:creationId xmlns:p14="http://schemas.microsoft.com/office/powerpoint/2010/main" val="20358485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25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25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25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25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25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25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25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25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25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25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9687" y="6056357"/>
            <a:ext cx="10818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১০. </a:t>
            </a:r>
            <a:r>
              <a:rPr lang="en-US" sz="3200" dirty="0" err="1">
                <a:solidFill>
                  <a:srgbClr val="00B0F0"/>
                </a:solidFill>
                <a:latin typeface="SutonnyMJ" pitchFamily="2" charset="0"/>
              </a:rPr>
              <a:t>রবীন্দ্রনাথ</a:t>
            </a:r>
            <a:r>
              <a:rPr lang="en-US" sz="3200" dirty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SutonnyMJ" pitchFamily="2" charset="0"/>
              </a:rPr>
              <a:t>ঠাকুর</a:t>
            </a:r>
            <a:r>
              <a:rPr lang="en-US" sz="3200" dirty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SutonnyMJ" pitchFamily="2" charset="0"/>
              </a:rPr>
              <a:t>বাংলা</a:t>
            </a:r>
            <a:r>
              <a:rPr lang="en-US" sz="3200" dirty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SutonnyMJ" pitchFamily="2" charset="0"/>
              </a:rPr>
              <a:t>কত</a:t>
            </a:r>
            <a:r>
              <a:rPr lang="en-US" sz="3200" dirty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SutonnyMJ" pitchFamily="2" charset="0"/>
              </a:rPr>
              <a:t>সালে</a:t>
            </a:r>
            <a:r>
              <a:rPr lang="en-US" sz="3200" dirty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SutonnyMJ" pitchFamily="2" charset="0"/>
              </a:rPr>
              <a:t>মৃত্যু</a:t>
            </a:r>
            <a:r>
              <a:rPr lang="en-US" sz="3200" dirty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SutonnyMJ" pitchFamily="2" charset="0"/>
              </a:rPr>
              <a:t>বরণ</a:t>
            </a:r>
            <a:r>
              <a:rPr lang="en-US" sz="3200" dirty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SutonnyMJ" pitchFamily="2" charset="0"/>
              </a:rPr>
              <a:t>করেন</a:t>
            </a:r>
            <a:r>
              <a:rPr lang="en-US" sz="3200" dirty="0">
                <a:solidFill>
                  <a:srgbClr val="00B0F0"/>
                </a:solidFill>
                <a:latin typeface="SutonnyMJ" pitchFamily="2" charset="0"/>
              </a:rPr>
              <a:t> ?</a:t>
            </a:r>
            <a:endParaRPr lang="en-US" sz="3200" b="1" dirty="0">
              <a:solidFill>
                <a:srgbClr val="00B050"/>
              </a:solidFill>
              <a:latin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1670" y="5092112"/>
            <a:ext cx="108182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৯.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রবীন্দ্রনাথ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ঠাকুরের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কোন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গ্রন্থে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ছোটদের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লেখা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সংকলিত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হয়েছে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 ?</a:t>
            </a:r>
            <a:endParaRPr lang="en-US" sz="3200" b="1" dirty="0">
              <a:solidFill>
                <a:srgbClr val="FF0000"/>
              </a:solidFill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1677" y="4438931"/>
            <a:ext cx="10818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৮.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</a:rPr>
              <a:t>রবীন্দ্রনাথ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</a:rPr>
              <a:t>ঠাকুর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</a:rPr>
              <a:t>কত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</a:rPr>
              <a:t>খ্রিষ্টাব্দে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</a:rPr>
              <a:t>জন্মগ্রহণ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</a:rPr>
              <a:t>করেন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</a:rPr>
              <a:t> ?</a:t>
            </a:r>
            <a:endParaRPr lang="en-US" sz="3200" b="1" dirty="0">
              <a:solidFill>
                <a:srgbClr val="C00000"/>
              </a:solidFill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9687" y="1450194"/>
            <a:ext cx="10818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৩.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</a:rPr>
              <a:t>বাবা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</a:rPr>
              <a:t>কোথায়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utonnyMJ" pitchFamily="2" charset="0"/>
              </a:rPr>
              <a:t>যায়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</a:rPr>
              <a:t> ?</a:t>
            </a:r>
            <a:endParaRPr lang="en-US" sz="3200" b="1" dirty="0">
              <a:solidFill>
                <a:srgbClr val="00B0F0"/>
              </a:solidFill>
              <a:latin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9687" y="2072018"/>
            <a:ext cx="10818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৪. </a:t>
            </a:r>
            <a:r>
              <a:rPr lang="en-US" sz="3200" dirty="0" err="1">
                <a:solidFill>
                  <a:srgbClr val="00B050"/>
                </a:solidFill>
                <a:latin typeface="SutonnyMJ" pitchFamily="2" charset="0"/>
              </a:rPr>
              <a:t>নারিকেলের</a:t>
            </a:r>
            <a:r>
              <a:rPr lang="en-US" sz="3200" dirty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SutonnyMJ" pitchFamily="2" charset="0"/>
              </a:rPr>
              <a:t>বন</a:t>
            </a:r>
            <a:r>
              <a:rPr lang="en-US" sz="3200" dirty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SutonnyMJ" pitchFamily="2" charset="0"/>
              </a:rPr>
              <a:t>কোথায়</a:t>
            </a:r>
            <a:r>
              <a:rPr lang="en-US" sz="3200" dirty="0">
                <a:solidFill>
                  <a:srgbClr val="00B050"/>
                </a:solidFill>
                <a:latin typeface="SutonnyMJ" pitchFamily="2" charset="0"/>
              </a:rPr>
              <a:t> ?</a:t>
            </a:r>
            <a:endParaRPr lang="en-US" sz="3200" b="1" dirty="0">
              <a:solidFill>
                <a:srgbClr val="002060"/>
              </a:solidFill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9687" y="2700388"/>
            <a:ext cx="10818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৫.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latin typeface="SutonnyMJ" pitchFamily="2" charset="0"/>
              </a:rPr>
              <a:t>মাঝ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latin typeface="SutonnyMJ" pitchFamily="2" charset="0"/>
              </a:rPr>
              <a:t>নদীতে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latin typeface="SutonnyMJ" pitchFamily="2" charset="0"/>
              </a:rPr>
              <a:t>নৌকা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latin typeface="SutonnyMJ" pitchFamily="2" charset="0"/>
              </a:rPr>
              <a:t>কীভাবে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accent5">
                    <a:lumMod val="75000"/>
                  </a:schemeClr>
                </a:solidFill>
                <a:latin typeface="SutonnyMJ" pitchFamily="2" charset="0"/>
              </a:rPr>
              <a:t>চলে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</a:rPr>
              <a:t> ?</a:t>
            </a:r>
            <a:endParaRPr lang="en-US" sz="3200" b="1" dirty="0">
              <a:solidFill>
                <a:srgbClr val="7030A0"/>
              </a:solidFill>
              <a:latin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1675" y="3315774"/>
            <a:ext cx="10818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৬.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ছেলেটি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নাইতে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গিয়ে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কী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 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দেখতে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পায়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SutonnyMJ" pitchFamily="2" charset="0"/>
              </a:rPr>
              <a:t> ?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1678" y="3883791"/>
            <a:ext cx="10818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৭. </a:t>
            </a:r>
            <a:r>
              <a:rPr lang="en-US" sz="3200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SutonnyMJ" pitchFamily="2" charset="0"/>
              </a:rPr>
              <a:t>এশিয়দের</a:t>
            </a:r>
            <a:r>
              <a:rPr lang="en-US" sz="3200" dirty="0">
                <a:solidFill>
                  <a:schemeClr val="tx2">
                    <a:lumMod val="50000"/>
                    <a:lumOff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SutonnyMJ" pitchFamily="2" charset="0"/>
              </a:rPr>
              <a:t>মধ্যে</a:t>
            </a:r>
            <a:r>
              <a:rPr lang="en-US" sz="3200" dirty="0">
                <a:solidFill>
                  <a:schemeClr val="tx2">
                    <a:lumMod val="50000"/>
                    <a:lumOff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SutonnyMJ" pitchFamily="2" charset="0"/>
              </a:rPr>
              <a:t>প্রথম</a:t>
            </a:r>
            <a:r>
              <a:rPr lang="en-US" sz="3200" dirty="0">
                <a:solidFill>
                  <a:schemeClr val="tx2">
                    <a:lumMod val="50000"/>
                    <a:lumOff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SutonnyMJ" pitchFamily="2" charset="0"/>
              </a:rPr>
              <a:t>নোবেল</a:t>
            </a:r>
            <a:r>
              <a:rPr lang="en-US" sz="3200" dirty="0">
                <a:solidFill>
                  <a:schemeClr val="tx2">
                    <a:lumMod val="50000"/>
                    <a:lumOff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SutonnyMJ" pitchFamily="2" charset="0"/>
              </a:rPr>
              <a:t>বিজয়ী</a:t>
            </a:r>
            <a:r>
              <a:rPr lang="en-US" sz="3200" dirty="0">
                <a:solidFill>
                  <a:schemeClr val="tx2">
                    <a:lumMod val="50000"/>
                    <a:lumOff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SutonnyMJ" pitchFamily="2" charset="0"/>
              </a:rPr>
              <a:t>কে</a:t>
            </a:r>
            <a:r>
              <a:rPr lang="en-US" sz="3200" dirty="0">
                <a:solidFill>
                  <a:schemeClr val="tx2">
                    <a:lumMod val="50000"/>
                    <a:lumOff val="50000"/>
                  </a:schemeClr>
                </a:solidFill>
                <a:latin typeface="SutonnyMJ" pitchFamily="2" charset="0"/>
              </a:rPr>
              <a:t> ?</a:t>
            </a:r>
            <a:endParaRPr lang="en-US" sz="3200" b="1" dirty="0">
              <a:solidFill>
                <a:schemeClr val="accent6">
                  <a:lumMod val="50000"/>
                </a:schemeClr>
              </a:solidFill>
              <a:latin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1672" y="815385"/>
            <a:ext cx="10818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২. </a:t>
            </a:r>
            <a:r>
              <a:rPr lang="en-US" sz="3200" dirty="0" err="1">
                <a:solidFill>
                  <a:srgbClr val="00B0F0"/>
                </a:solidFill>
                <a:latin typeface="SutonnyMJ" pitchFamily="2" charset="0"/>
              </a:rPr>
              <a:t>নৌকা</a:t>
            </a:r>
            <a:r>
              <a:rPr lang="en-US" sz="3200" dirty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SutonnyMJ" pitchFamily="2" charset="0"/>
              </a:rPr>
              <a:t>কোথায়</a:t>
            </a:r>
            <a:r>
              <a:rPr lang="en-US" sz="3200" dirty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SutonnyMJ" pitchFamily="2" charset="0"/>
              </a:rPr>
              <a:t>বাধা</a:t>
            </a:r>
            <a:r>
              <a:rPr lang="en-US" sz="3200" dirty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SutonnyMJ" pitchFamily="2" charset="0"/>
              </a:rPr>
              <a:t>থাকে</a:t>
            </a:r>
            <a:r>
              <a:rPr lang="en-US" sz="3200" dirty="0">
                <a:solidFill>
                  <a:srgbClr val="00B0F0"/>
                </a:solidFill>
                <a:latin typeface="SutonnyMJ" pitchFamily="2" charset="0"/>
              </a:rPr>
              <a:t> ?</a:t>
            </a:r>
            <a:endParaRPr lang="en-US" sz="3200" b="1" dirty="0">
              <a:solidFill>
                <a:srgbClr val="00B050"/>
              </a:solidFill>
              <a:latin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1673" y="103031"/>
            <a:ext cx="10818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utonnyMJ" pitchFamily="2" charset="0"/>
              </a:rPr>
              <a:t>১.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</a:rPr>
              <a:t>নতুন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</a:rPr>
              <a:t>দেশ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</a:rPr>
              <a:t>কবিতার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</a:rPr>
              <a:t>লেখক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SutonnyMJ" pitchFamily="2" charset="0"/>
              </a:rPr>
              <a:t>কে</a:t>
            </a:r>
            <a:r>
              <a:rPr lang="en-US" sz="3200" dirty="0">
                <a:solidFill>
                  <a:srgbClr val="FF0000"/>
                </a:solidFill>
                <a:latin typeface="SutonnyMJ" pitchFamily="2" charset="0"/>
              </a:rPr>
              <a:t> ?</a:t>
            </a:r>
            <a:endParaRPr lang="en-US" sz="3200" b="1" dirty="0">
              <a:solidFill>
                <a:srgbClr val="7030A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877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25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25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25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25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25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25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25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25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25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25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1506" y="5592628"/>
            <a:ext cx="10488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  <a:latin typeface="SutonnyMJ" pitchFamily="2" charset="0"/>
              </a:rPr>
              <a:t>10. </a:t>
            </a:r>
            <a:r>
              <a:rPr lang="en-US" sz="3600" dirty="0">
                <a:solidFill>
                  <a:srgbClr val="00B0F0"/>
                </a:solidFill>
                <a:latin typeface="SutonnyMJ" pitchFamily="2" charset="0"/>
              </a:rPr>
              <a:t>Ó </a:t>
            </a:r>
            <a:r>
              <a:rPr lang="en-US" sz="3600" dirty="0" err="1">
                <a:solidFill>
                  <a:srgbClr val="00B0F0"/>
                </a:solidFill>
                <a:latin typeface="SutonnyMJ" pitchFamily="2" charset="0"/>
              </a:rPr>
              <a:t>Avgvi</a:t>
            </a:r>
            <a:r>
              <a:rPr lang="en-US" sz="3600" dirty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SutonnyMJ" pitchFamily="2" charset="0"/>
              </a:rPr>
              <a:t>evwo</a:t>
            </a:r>
            <a:r>
              <a:rPr lang="en-US" sz="3600" dirty="0">
                <a:solidFill>
                  <a:srgbClr val="00B0F0"/>
                </a:solidFill>
                <a:latin typeface="SutonnyMJ" pitchFamily="2" charset="0"/>
              </a:rPr>
              <a:t> Ó </a:t>
            </a:r>
            <a:r>
              <a:rPr lang="en-US" sz="3600" dirty="0" err="1">
                <a:solidFill>
                  <a:srgbClr val="00B0F0"/>
                </a:solidFill>
                <a:latin typeface="SutonnyMJ" pitchFamily="2" charset="0"/>
              </a:rPr>
              <a:t>KweZvq</a:t>
            </a:r>
            <a:r>
              <a:rPr lang="en-US" sz="3600" dirty="0">
                <a:solidFill>
                  <a:srgbClr val="00B0F0"/>
                </a:solidFill>
                <a:latin typeface="SutonnyMJ" pitchFamily="2" charset="0"/>
              </a:rPr>
              <a:t> †</a:t>
            </a:r>
            <a:r>
              <a:rPr lang="en-US" sz="3600" dirty="0" err="1">
                <a:solidFill>
                  <a:srgbClr val="00B0F0"/>
                </a:solidFill>
                <a:latin typeface="SutonnyMJ" pitchFamily="2" charset="0"/>
              </a:rPr>
              <a:t>Kvb</a:t>
            </a:r>
            <a:r>
              <a:rPr lang="en-US" sz="3600" dirty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SutonnyMJ" pitchFamily="2" charset="0"/>
              </a:rPr>
              <a:t>dz‡ji</a:t>
            </a:r>
            <a:r>
              <a:rPr lang="en-US" sz="3600" dirty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SutonnyMJ" pitchFamily="2" charset="0"/>
              </a:rPr>
              <a:t>nvwmi</a:t>
            </a:r>
            <a:r>
              <a:rPr lang="en-US" sz="3600" dirty="0">
                <a:solidFill>
                  <a:srgbClr val="00B0F0"/>
                </a:solidFill>
                <a:latin typeface="SutonnyMJ" pitchFamily="2" charset="0"/>
              </a:rPr>
              <a:t>  </a:t>
            </a:r>
            <a:r>
              <a:rPr lang="en-US" sz="3600" dirty="0" err="1">
                <a:solidFill>
                  <a:srgbClr val="00B0F0"/>
                </a:solidFill>
                <a:latin typeface="SutonnyMJ" pitchFamily="2" charset="0"/>
              </a:rPr>
              <a:t>K_v</a:t>
            </a:r>
            <a:r>
              <a:rPr lang="en-US" sz="3600" dirty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SutonnyMJ" pitchFamily="2" charset="0"/>
              </a:rPr>
              <a:t>ejv</a:t>
            </a:r>
            <a:r>
              <a:rPr lang="en-US" sz="3600" dirty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SutonnyMJ" pitchFamily="2" charset="0"/>
              </a:rPr>
              <a:t>n‡q‡Q</a:t>
            </a:r>
            <a:r>
              <a:rPr lang="en-US" sz="3600" dirty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600" dirty="0">
                <a:solidFill>
                  <a:srgbClr val="00B050"/>
                </a:solidFill>
                <a:latin typeface="SutonnyMJ" pitchFamily="2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23493" y="4582413"/>
            <a:ext cx="104882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SutonnyMJ" pitchFamily="2" charset="0"/>
              </a:rPr>
              <a:t>9. </a:t>
            </a:r>
            <a:r>
              <a:rPr lang="en-US" sz="3600" dirty="0">
                <a:solidFill>
                  <a:srgbClr val="00B0F0"/>
                </a:solidFill>
                <a:latin typeface="SutonnyMJ" pitchFamily="2" charset="0"/>
              </a:rPr>
              <a:t>Ó </a:t>
            </a:r>
            <a:r>
              <a:rPr lang="en-US" sz="3600" dirty="0" err="1">
                <a:solidFill>
                  <a:srgbClr val="00B0F0"/>
                </a:solidFill>
                <a:latin typeface="SutonnyMJ" pitchFamily="2" charset="0"/>
              </a:rPr>
              <a:t>Avgvi</a:t>
            </a:r>
            <a:r>
              <a:rPr lang="en-US" sz="3600" dirty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SutonnyMJ" pitchFamily="2" charset="0"/>
              </a:rPr>
              <a:t>evwo</a:t>
            </a:r>
            <a:r>
              <a:rPr lang="en-US" sz="3600" dirty="0">
                <a:solidFill>
                  <a:srgbClr val="00B0F0"/>
                </a:solidFill>
                <a:latin typeface="SutonnyMJ" pitchFamily="2" charset="0"/>
              </a:rPr>
              <a:t> Ó </a:t>
            </a:r>
            <a:r>
              <a:rPr lang="en-US" sz="3600" dirty="0" err="1">
                <a:solidFill>
                  <a:srgbClr val="00B0F0"/>
                </a:solidFill>
                <a:latin typeface="SutonnyMJ" pitchFamily="2" charset="0"/>
              </a:rPr>
              <a:t>KweZvq</a:t>
            </a:r>
            <a:r>
              <a:rPr lang="en-US" sz="3600" dirty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SutonnyMJ" pitchFamily="2" charset="0"/>
              </a:rPr>
              <a:t>Kwe</a:t>
            </a:r>
            <a:r>
              <a:rPr lang="en-US" sz="36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SutonnyMJ" pitchFamily="2" charset="0"/>
              </a:rPr>
              <a:t>Zvi</a:t>
            </a:r>
            <a:r>
              <a:rPr lang="en-US" sz="36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SutonnyMJ" pitchFamily="2" charset="0"/>
              </a:rPr>
              <a:t>eÜz‡K</a:t>
            </a:r>
            <a:r>
              <a:rPr lang="en-US" sz="3600" dirty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600" dirty="0" smtClean="0">
                <a:solidFill>
                  <a:srgbClr val="00B0F0"/>
                </a:solidFill>
                <a:latin typeface="SutonnyMJ" pitchFamily="2" charset="0"/>
              </a:rPr>
              <a:t>†</a:t>
            </a:r>
            <a:r>
              <a:rPr lang="en-US" sz="3600" dirty="0" err="1" smtClean="0">
                <a:solidFill>
                  <a:srgbClr val="00B0F0"/>
                </a:solidFill>
                <a:latin typeface="SutonnyMJ" pitchFamily="2" charset="0"/>
              </a:rPr>
              <a:t>Kvb</a:t>
            </a:r>
            <a:r>
              <a:rPr lang="en-US" sz="36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SutonnyMJ" pitchFamily="2" charset="0"/>
              </a:rPr>
              <a:t>av‡bi</a:t>
            </a:r>
            <a:r>
              <a:rPr lang="en-US" sz="36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SutonnyMJ" pitchFamily="2" charset="0"/>
              </a:rPr>
              <a:t>wPov</a:t>
            </a:r>
            <a:r>
              <a:rPr lang="en-US" sz="3600" dirty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600" dirty="0" smtClean="0">
                <a:solidFill>
                  <a:srgbClr val="00B0F0"/>
                </a:solidFill>
                <a:latin typeface="SutonnyMJ" pitchFamily="2" charset="0"/>
              </a:rPr>
              <a:t>†L‡Z w`‡</a:t>
            </a:r>
            <a:r>
              <a:rPr lang="en-US" sz="3600" dirty="0" err="1" smtClean="0">
                <a:solidFill>
                  <a:srgbClr val="00B0F0"/>
                </a:solidFill>
                <a:latin typeface="SutonnyMJ" pitchFamily="2" charset="0"/>
              </a:rPr>
              <a:t>eb</a:t>
            </a:r>
            <a:r>
              <a:rPr lang="en-US" sz="3600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</a:rPr>
              <a:t>?</a:t>
            </a:r>
            <a:endParaRPr lang="en-US" sz="3600" dirty="0">
              <a:solidFill>
                <a:srgbClr val="FF0000"/>
              </a:solidFill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23496" y="4044031"/>
            <a:ext cx="10488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SutonnyMJ" pitchFamily="2" charset="0"/>
              </a:rPr>
              <a:t>8. </a:t>
            </a:r>
            <a:r>
              <a:rPr lang="en-US" sz="3600" dirty="0" err="1">
                <a:solidFill>
                  <a:srgbClr val="C00000"/>
                </a:solidFill>
                <a:latin typeface="SutonnyMJ" pitchFamily="2" charset="0"/>
              </a:rPr>
              <a:t>KvRjv</a:t>
            </a:r>
            <a:r>
              <a:rPr lang="en-US" sz="3600" dirty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SutonnyMJ" pitchFamily="2" charset="0"/>
              </a:rPr>
              <a:t>w`wNi</a:t>
            </a:r>
            <a:r>
              <a:rPr lang="en-US" sz="3600" dirty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SutonnyMJ" pitchFamily="2" charset="0"/>
              </a:rPr>
              <a:t>KvRj</a:t>
            </a:r>
            <a:r>
              <a:rPr lang="en-US" sz="3600" dirty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SutonnyMJ" pitchFamily="2" charset="0"/>
              </a:rPr>
              <a:t>R‡j</a:t>
            </a:r>
            <a:r>
              <a:rPr lang="en-US" sz="3600" dirty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SutonnyMJ" pitchFamily="2" charset="0"/>
              </a:rPr>
              <a:t>Kx</a:t>
            </a:r>
            <a:r>
              <a:rPr lang="en-US" sz="3600" dirty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SutonnyMJ" pitchFamily="2" charset="0"/>
              </a:rPr>
              <a:t>fv‡m</a:t>
            </a:r>
            <a:r>
              <a:rPr lang="en-US" sz="3600" dirty="0">
                <a:solidFill>
                  <a:srgbClr val="C00000"/>
                </a:solidFill>
                <a:latin typeface="SutonnyMJ" pitchFamily="2" charset="0"/>
              </a:rPr>
              <a:t>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31506" y="1118593"/>
            <a:ext cx="10488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B0F0"/>
                </a:solidFill>
                <a:latin typeface="SutonnyMJ" pitchFamily="2" charset="0"/>
              </a:rPr>
              <a:t>3. Ó </a:t>
            </a:r>
            <a:r>
              <a:rPr lang="en-US" sz="3600" dirty="0" err="1">
                <a:solidFill>
                  <a:srgbClr val="00B0F0"/>
                </a:solidFill>
                <a:latin typeface="SutonnyMJ" pitchFamily="2" charset="0"/>
              </a:rPr>
              <a:t>Avgvi</a:t>
            </a:r>
            <a:r>
              <a:rPr lang="en-US" sz="3600" dirty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SutonnyMJ" pitchFamily="2" charset="0"/>
              </a:rPr>
              <a:t>evwo</a:t>
            </a:r>
            <a:r>
              <a:rPr lang="en-US" sz="3600" dirty="0">
                <a:solidFill>
                  <a:srgbClr val="00B0F0"/>
                </a:solidFill>
                <a:latin typeface="SutonnyMJ" pitchFamily="2" charset="0"/>
              </a:rPr>
              <a:t> Ó </a:t>
            </a:r>
            <a:r>
              <a:rPr lang="en-US" sz="3600" dirty="0" err="1">
                <a:solidFill>
                  <a:srgbClr val="00B0F0"/>
                </a:solidFill>
                <a:latin typeface="SutonnyMJ" pitchFamily="2" charset="0"/>
              </a:rPr>
              <a:t>KweZvwU</a:t>
            </a:r>
            <a:r>
              <a:rPr lang="en-US" sz="3600" dirty="0">
                <a:solidFill>
                  <a:srgbClr val="00B0F0"/>
                </a:solidFill>
                <a:latin typeface="SutonnyMJ" pitchFamily="2" charset="0"/>
              </a:rPr>
              <a:t> †</a:t>
            </a:r>
            <a:r>
              <a:rPr lang="en-US" sz="3600" dirty="0" err="1">
                <a:solidFill>
                  <a:srgbClr val="00B0F0"/>
                </a:solidFill>
                <a:latin typeface="SutonnyMJ" pitchFamily="2" charset="0"/>
              </a:rPr>
              <a:t>Kvb</a:t>
            </a:r>
            <a:r>
              <a:rPr lang="en-US" sz="3600" dirty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SutonnyMJ" pitchFamily="2" charset="0"/>
              </a:rPr>
              <a:t>Kve¨MÖš</a:t>
            </a:r>
            <a:r>
              <a:rPr lang="en-US" sz="3600" dirty="0">
                <a:solidFill>
                  <a:srgbClr val="00B0F0"/>
                </a:solidFill>
                <a:latin typeface="SutonnyMJ" pitchFamily="2" charset="0"/>
              </a:rPr>
              <a:t>’ †_‡K †</a:t>
            </a:r>
            <a:r>
              <a:rPr lang="en-US" sz="3600" dirty="0" err="1">
                <a:solidFill>
                  <a:srgbClr val="00B0F0"/>
                </a:solidFill>
                <a:latin typeface="SutonnyMJ" pitchFamily="2" charset="0"/>
              </a:rPr>
              <a:t>bIqv</a:t>
            </a:r>
            <a:r>
              <a:rPr lang="en-US" sz="3600" dirty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SutonnyMJ" pitchFamily="2" charset="0"/>
              </a:rPr>
              <a:t>n‡q‡Q</a:t>
            </a:r>
            <a:r>
              <a:rPr lang="en-US" sz="3600" dirty="0">
                <a:solidFill>
                  <a:srgbClr val="00B0F0"/>
                </a:solidFill>
                <a:latin typeface="SutonnyMJ" pitchFamily="2" charset="0"/>
              </a:rPr>
              <a:t>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31506" y="1726413"/>
            <a:ext cx="10488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4.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Kwe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Rwmg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DwÏ‡bi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MÖv‡gi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bvg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SutonnyMJ" pitchFamily="2" charset="0"/>
              </a:rPr>
              <a:t>Kx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</a:rPr>
              <a:t> 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31506" y="2305488"/>
            <a:ext cx="10488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  <a:latin typeface="SutonnyMJ" pitchFamily="2" charset="0"/>
              </a:rPr>
              <a:t>5. </a:t>
            </a:r>
            <a:r>
              <a:rPr lang="en-US" sz="3600" dirty="0" err="1">
                <a:solidFill>
                  <a:srgbClr val="7030A0"/>
                </a:solidFill>
                <a:latin typeface="SutonnyMJ" pitchFamily="2" charset="0"/>
              </a:rPr>
              <a:t>Kwe</a:t>
            </a:r>
            <a:r>
              <a:rPr lang="en-US" sz="3600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utonnyMJ" pitchFamily="2" charset="0"/>
              </a:rPr>
              <a:t>Zvi</a:t>
            </a:r>
            <a:r>
              <a:rPr lang="en-US" sz="3600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utonnyMJ" pitchFamily="2" charset="0"/>
              </a:rPr>
              <a:t>eÜz‡K</a:t>
            </a:r>
            <a:r>
              <a:rPr lang="en-US" sz="3600" dirty="0">
                <a:solidFill>
                  <a:srgbClr val="7030A0"/>
                </a:solidFill>
                <a:latin typeface="SutonnyMJ" pitchFamily="2" charset="0"/>
              </a:rPr>
              <a:t> †</a:t>
            </a:r>
            <a:r>
              <a:rPr lang="en-US" sz="3600" dirty="0" err="1">
                <a:solidFill>
                  <a:srgbClr val="7030A0"/>
                </a:solidFill>
                <a:latin typeface="SutonnyMJ" pitchFamily="2" charset="0"/>
              </a:rPr>
              <a:t>Kvb</a:t>
            </a:r>
            <a:r>
              <a:rPr lang="en-US" sz="3600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utonnyMJ" pitchFamily="2" charset="0"/>
              </a:rPr>
              <a:t>dz‡ji</a:t>
            </a:r>
            <a:r>
              <a:rPr lang="en-US" sz="3600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SutonnyMJ" pitchFamily="2" charset="0"/>
              </a:rPr>
              <a:t>gvjv</a:t>
            </a:r>
            <a:r>
              <a:rPr lang="en-US" sz="3600" dirty="0">
                <a:solidFill>
                  <a:srgbClr val="7030A0"/>
                </a:solidFill>
                <a:latin typeface="SutonnyMJ" pitchFamily="2" charset="0"/>
              </a:rPr>
              <a:t> †M‡_ w`‡</a:t>
            </a:r>
            <a:r>
              <a:rPr lang="en-US" sz="3600" dirty="0" err="1">
                <a:solidFill>
                  <a:srgbClr val="7030A0"/>
                </a:solidFill>
                <a:latin typeface="SutonnyMJ" pitchFamily="2" charset="0"/>
              </a:rPr>
              <a:t>eb</a:t>
            </a:r>
            <a:r>
              <a:rPr lang="en-US" sz="3600" dirty="0">
                <a:solidFill>
                  <a:srgbClr val="7030A0"/>
                </a:solidFill>
                <a:latin typeface="SutonnyMJ" pitchFamily="2" charset="0"/>
              </a:rPr>
              <a:t>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23494" y="2920874"/>
            <a:ext cx="10488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6. Ó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Avgvi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evwoÓ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KweZvq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KqwU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dz‡ji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bvg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i‡q‡Q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</a:rPr>
              <a:t> 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23497" y="3488891"/>
            <a:ext cx="10488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7.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Rwmg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DwÏb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KZ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mv‡j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Rb¥MÖnb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K‡ib</a:t>
            </a: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31506" y="616421"/>
            <a:ext cx="10488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  <a:latin typeface="SutonnyMJ" pitchFamily="2" charset="0"/>
              </a:rPr>
              <a:t>2 †</a:t>
            </a:r>
            <a:r>
              <a:rPr lang="en-US" sz="3600" dirty="0" err="1">
                <a:solidFill>
                  <a:srgbClr val="00B050"/>
                </a:solidFill>
                <a:latin typeface="SutonnyMJ" pitchFamily="2" charset="0"/>
              </a:rPr>
              <a:t>fvgi‡K</a:t>
            </a:r>
            <a:r>
              <a:rPr lang="en-US" sz="3600" dirty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SutonnyMJ" pitchFamily="2" charset="0"/>
              </a:rPr>
              <a:t>em‡Z</a:t>
            </a:r>
            <a:r>
              <a:rPr lang="en-US" sz="3600" dirty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SutonnyMJ" pitchFamily="2" charset="0"/>
              </a:rPr>
              <a:t>wK</a:t>
            </a:r>
            <a:r>
              <a:rPr lang="en-US" sz="3600" dirty="0">
                <a:solidFill>
                  <a:srgbClr val="00B050"/>
                </a:solidFill>
                <a:latin typeface="SutonnyMJ" pitchFamily="2" charset="0"/>
              </a:rPr>
              <a:t> †`</a:t>
            </a:r>
            <a:r>
              <a:rPr lang="en-US" sz="3600" dirty="0" err="1">
                <a:solidFill>
                  <a:srgbClr val="00B050"/>
                </a:solidFill>
                <a:latin typeface="SutonnyMJ" pitchFamily="2" charset="0"/>
              </a:rPr>
              <a:t>Iqv</a:t>
            </a:r>
            <a:r>
              <a:rPr lang="en-US" sz="3600" dirty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SutonnyMJ" pitchFamily="2" charset="0"/>
              </a:rPr>
              <a:t>n‡e</a:t>
            </a:r>
            <a:r>
              <a:rPr lang="en-US" sz="3600" dirty="0">
                <a:solidFill>
                  <a:srgbClr val="00B050"/>
                </a:solidFill>
                <a:latin typeface="SutonnyMJ" pitchFamily="2" charset="0"/>
              </a:rPr>
              <a:t> 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23493" y="0"/>
            <a:ext cx="10488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1. </a:t>
            </a:r>
            <a:r>
              <a:rPr lang="en-US" sz="36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Avgvi</a:t>
            </a: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6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evwo</a:t>
            </a: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6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KweZvq</a:t>
            </a: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†</a:t>
            </a:r>
            <a:r>
              <a:rPr lang="en-US" sz="36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Kvb</a:t>
            </a: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6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Kjvi</a:t>
            </a: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6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K_v</a:t>
            </a: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6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ejv</a:t>
            </a: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6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n‡q‡Q</a:t>
            </a: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4118287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25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25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25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25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25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25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25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25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25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25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249</TotalTime>
  <Words>336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Gill Sans MT</vt:lpstr>
      <vt:lpstr>Impact</vt:lpstr>
      <vt:lpstr>SutonnyMJ</vt:lpstr>
      <vt:lpstr>Badge</vt:lpstr>
      <vt:lpstr>সপ্তম শ্রেণী প্রথম তিন পাঠ   বিষয় : বাংলা ১ম পত্র  কবিতা বহুনির্বাচনী প্রশ্ন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ক্লাস পরীক্ষা  ২০২০ ইং  সপ্তম শ্রেণী   বিষয় : বাংলা ১ম পত্র  কবিতা বহুনির্বাচনী প্রশ্ন</dc:title>
  <dc:creator>Md.Baha Uddin</dc:creator>
  <cp:lastModifiedBy>Md.Baha Uddin</cp:lastModifiedBy>
  <cp:revision>23</cp:revision>
  <dcterms:created xsi:type="dcterms:W3CDTF">2020-02-08T14:43:36Z</dcterms:created>
  <dcterms:modified xsi:type="dcterms:W3CDTF">2020-02-19T06:53:30Z</dcterms:modified>
</cp:coreProperties>
</file>