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1D7E6-C990-4D5F-B3A0-40CDF381DD4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D35A9-574A-4D97-A77F-C16835F0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7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7B81A-7605-405B-80DE-F12B96CB31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36A-3D30-4D87-9806-1B43C025D4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CDCD-78D1-4CDC-BD9B-D5F4B278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8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36A-3D30-4D87-9806-1B43C025D4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CDCD-78D1-4CDC-BD9B-D5F4B278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0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36A-3D30-4D87-9806-1B43C025D4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CDCD-78D1-4CDC-BD9B-D5F4B278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36A-3D30-4D87-9806-1B43C025D4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CDCD-78D1-4CDC-BD9B-D5F4B278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36A-3D30-4D87-9806-1B43C025D4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CDCD-78D1-4CDC-BD9B-D5F4B278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2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36A-3D30-4D87-9806-1B43C025D4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CDCD-78D1-4CDC-BD9B-D5F4B278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5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36A-3D30-4D87-9806-1B43C025D4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CDCD-78D1-4CDC-BD9B-D5F4B278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36A-3D30-4D87-9806-1B43C025D4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CDCD-78D1-4CDC-BD9B-D5F4B278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3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36A-3D30-4D87-9806-1B43C025D4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CDCD-78D1-4CDC-BD9B-D5F4B278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3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36A-3D30-4D87-9806-1B43C025D4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CDCD-78D1-4CDC-BD9B-D5F4B278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336A-3D30-4D87-9806-1B43C025D4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CDCD-78D1-4CDC-BD9B-D5F4B278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336A-3D30-4D87-9806-1B43C025D4A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3CDCD-78D1-4CDC-BD9B-D5F4B278F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3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zaman2012@gmail.co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1219200"/>
            <a:ext cx="8229600" cy="2743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3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15450" b="-1905"/>
          <a:stretch/>
        </p:blipFill>
        <p:spPr>
          <a:xfrm>
            <a:off x="1676400" y="885371"/>
            <a:ext cx="8788400" cy="5929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loud Callout 2"/>
          <p:cNvSpPr/>
          <p:nvPr/>
        </p:nvSpPr>
        <p:spPr>
          <a:xfrm>
            <a:off x="2438400" y="685801"/>
            <a:ext cx="76200" cy="45719"/>
          </a:xfrm>
          <a:prstGeom prst="cloudCallout">
            <a:avLst>
              <a:gd name="adj1" fmla="val 131549"/>
              <a:gd name="adj2" fmla="val 1332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3639456" y="71409"/>
            <a:ext cx="3828144" cy="739648"/>
          </a:xfrm>
          <a:prstGeom prst="cloudCallout">
            <a:avLst>
              <a:gd name="adj1" fmla="val -67311"/>
              <a:gd name="adj2" fmla="val 4262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6646"/>
            <a:ext cx="9144000" cy="6126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loud Callout 2"/>
          <p:cNvSpPr/>
          <p:nvPr/>
        </p:nvSpPr>
        <p:spPr>
          <a:xfrm>
            <a:off x="1943100" y="0"/>
            <a:ext cx="1600200" cy="917448"/>
          </a:xfrm>
          <a:prstGeom prst="cloudCallout">
            <a:avLst>
              <a:gd name="adj1" fmla="val 196854"/>
              <a:gd name="adj2" fmla="val 2475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0" y="762001"/>
            <a:ext cx="8166339" cy="541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70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56" y="685800"/>
            <a:ext cx="8132457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loud Callout 2"/>
          <p:cNvSpPr/>
          <p:nvPr/>
        </p:nvSpPr>
        <p:spPr>
          <a:xfrm>
            <a:off x="2119255" y="0"/>
            <a:ext cx="1905000" cy="914400"/>
          </a:xfrm>
          <a:prstGeom prst="cloudCallout">
            <a:avLst>
              <a:gd name="adj1" fmla="val 67548"/>
              <a:gd name="adj2" fmla="val 1878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8" b="8148"/>
          <a:stretch/>
        </p:blipFill>
        <p:spPr>
          <a:xfrm>
            <a:off x="6705600" y="669925"/>
            <a:ext cx="3429000" cy="274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/>
          <a:stretch/>
        </p:blipFill>
        <p:spPr>
          <a:xfrm>
            <a:off x="1788886" y="3759200"/>
            <a:ext cx="3620407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/>
          <a:stretch/>
        </p:blipFill>
        <p:spPr>
          <a:xfrm>
            <a:off x="5580744" y="3655786"/>
            <a:ext cx="4851399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2" y="730250"/>
            <a:ext cx="43815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loud Callout 5"/>
          <p:cNvSpPr/>
          <p:nvPr/>
        </p:nvSpPr>
        <p:spPr>
          <a:xfrm>
            <a:off x="1524000" y="117602"/>
            <a:ext cx="1828800" cy="612648"/>
          </a:xfrm>
          <a:prstGeom prst="cloudCallout">
            <a:avLst>
              <a:gd name="adj1" fmla="val 88691"/>
              <a:gd name="adj2" fmla="val 1620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220200" y="3389993"/>
            <a:ext cx="1371600" cy="612648"/>
          </a:xfrm>
          <a:prstGeom prst="cloudCallout">
            <a:avLst>
              <a:gd name="adj1" fmla="val -82738"/>
              <a:gd name="adj2" fmla="val 1004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654628" y="3404507"/>
            <a:ext cx="1698172" cy="612648"/>
          </a:xfrm>
          <a:prstGeom prst="cloudCallout">
            <a:avLst>
              <a:gd name="adj1" fmla="val 87104"/>
              <a:gd name="adj2" fmla="val 1596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7696200" y="60579"/>
            <a:ext cx="2895600" cy="612648"/>
          </a:xfrm>
          <a:prstGeom prst="cloudCallout">
            <a:avLst>
              <a:gd name="adj1" fmla="val -50992"/>
              <a:gd name="adj2" fmla="val 1240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8087" r="1" b="11033"/>
          <a:stretch/>
        </p:blipFill>
        <p:spPr>
          <a:xfrm>
            <a:off x="1785258" y="533400"/>
            <a:ext cx="4269014" cy="25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6958" b="23266"/>
          <a:stretch/>
        </p:blipFill>
        <p:spPr>
          <a:xfrm>
            <a:off x="6065158" y="533400"/>
            <a:ext cx="4419146" cy="25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t="7328" r="-570" b="21660"/>
          <a:stretch/>
        </p:blipFill>
        <p:spPr>
          <a:xfrm>
            <a:off x="1757137" y="3323772"/>
            <a:ext cx="6371772" cy="338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8128909" y="3236687"/>
            <a:ext cx="2483304" cy="32983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সিল্ক,সিরামক,হিমাগার,হাল্কা</a:t>
            </a:r>
            <a:r>
              <a:rPr lang="en-US" sz="1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ইঞ্জিনীয়ারিং</a:t>
            </a:r>
            <a:r>
              <a:rPr lang="en-US" sz="1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প্রভৃতি।দেশের</a:t>
            </a:r>
            <a:r>
              <a:rPr lang="en-US" sz="1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1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1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1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কমসংস্থান</a:t>
            </a:r>
            <a:r>
              <a:rPr lang="en-US" sz="1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451883" y="2948505"/>
            <a:ext cx="2419351" cy="785295"/>
          </a:xfrm>
          <a:prstGeom prst="cloudCallout">
            <a:avLst>
              <a:gd name="adj1" fmla="val 19962"/>
              <a:gd name="adj2" fmla="val 1785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ল্কা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785258" y="-36867"/>
            <a:ext cx="1752600" cy="61264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সিরামিক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693604" y="-36867"/>
            <a:ext cx="1752600" cy="61264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হিমাগার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8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457"/>
            <a:ext cx="7620000" cy="611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loud Callout 2"/>
          <p:cNvSpPr/>
          <p:nvPr/>
        </p:nvSpPr>
        <p:spPr>
          <a:xfrm>
            <a:off x="1611086" y="667657"/>
            <a:ext cx="1360714" cy="3447143"/>
          </a:xfrm>
          <a:prstGeom prst="cloudCallout">
            <a:avLst>
              <a:gd name="adj1" fmla="val 395040"/>
              <a:gd name="adj2" fmla="val 515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8153400" cy="611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loud Callout 3"/>
          <p:cNvSpPr/>
          <p:nvPr/>
        </p:nvSpPr>
        <p:spPr>
          <a:xfrm>
            <a:off x="1524000" y="227076"/>
            <a:ext cx="1524000" cy="1144524"/>
          </a:xfrm>
          <a:prstGeom prst="cloudCallout">
            <a:avLst>
              <a:gd name="adj1" fmla="val 47738"/>
              <a:gd name="adj2" fmla="val 2578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সিল্ক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"/>
            <a:ext cx="8176846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loud Callout 3"/>
          <p:cNvSpPr/>
          <p:nvPr/>
        </p:nvSpPr>
        <p:spPr>
          <a:xfrm>
            <a:off x="1676400" y="609600"/>
            <a:ext cx="990600" cy="1905000"/>
          </a:xfrm>
          <a:prstGeom prst="cloudCallout">
            <a:avLst>
              <a:gd name="adj1" fmla="val 207739"/>
              <a:gd name="adj2" fmla="val 979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রেশম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t="-4875" r="-116" b="20766"/>
          <a:stretch/>
        </p:blipFill>
        <p:spPr>
          <a:xfrm>
            <a:off x="6001498" y="1787978"/>
            <a:ext cx="4286250" cy="2707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000"/>
            <a:ext cx="3333750" cy="2811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712556"/>
            <a:ext cx="3333750" cy="2120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14814"/>
            <a:ext cx="4279794" cy="2343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2362200" y="401864"/>
            <a:ext cx="71628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দেড়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প্লাষ্টিক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কারখানা,খাদ্য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7002" y="3952114"/>
            <a:ext cx="1371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3829002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প্লাষ্টিক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524000" y="5029200"/>
            <a:ext cx="1066800" cy="1371600"/>
          </a:xfrm>
          <a:prstGeom prst="cloudCallout">
            <a:avLst>
              <a:gd name="adj1" fmla="val 552183"/>
              <a:gd name="adj2" fmla="val 317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0238" y="308881"/>
            <a:ext cx="2202847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u="sng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5400" b="1" u="sng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5400" b="1" u="sng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8740" y="1600199"/>
            <a:ext cx="11341289" cy="5087203"/>
          </a:xfrm>
          <a:prstGeom prst="roundRect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lower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48538" y="1676400"/>
            <a:ext cx="767640" cy="48335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66319" y="1676400"/>
            <a:ext cx="5770755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24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</a:t>
            </a:r>
            <a:endParaRPr lang="bn-BD" sz="28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28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অথনীতি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অথনীতিতে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bn-BD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629400" y="962891"/>
            <a:ext cx="33528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797" y="3787677"/>
            <a:ext cx="4038600" cy="20928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4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শাহ মোহাম্মদ লুৎফুল হায়দার 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বিএড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লুৎফুন্নেছা বালিকা বিদ্যানিকেতন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পাগলা,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গফরগাঁও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০১৭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৫২৭৯৮০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smlh1978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@gmail.com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2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9659"/>
          <a:stretch/>
        </p:blipFill>
        <p:spPr>
          <a:xfrm>
            <a:off x="2275114" y="2590800"/>
            <a:ext cx="7620000" cy="4023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2275114" y="304800"/>
            <a:ext cx="7620000" cy="2133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</a:p>
          <a:p>
            <a:pPr algn="ctr"/>
            <a:r>
              <a:rPr lang="bn-BD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 ওবিপণনের কাজ মালক নিজে করে। তাঁত,মাটির তৈরী জিনিস </a:t>
            </a:r>
            <a:r>
              <a:rPr lang="bn-BD" sz="2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বাঁশ,বেত,কাঠের </a:t>
            </a:r>
            <a:r>
              <a:rPr lang="bn-BD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কাজ,শাড়ি,আগরবাতি প্রভৃতি। অসংখ্য কমসংস্থান ও স্বনিভর হওয়ার সুযোগ ও জাতীয় অথনীতিতে অবদান</a:t>
            </a:r>
            <a:endParaRPr lang="en-US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56" y="772887"/>
            <a:ext cx="2540904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7"/>
          <a:stretch/>
        </p:blipFill>
        <p:spPr>
          <a:xfrm>
            <a:off x="4783360" y="3276601"/>
            <a:ext cx="5715000" cy="286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60" y="772887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3276600"/>
            <a:ext cx="2847975" cy="286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8" t="2454" r="-286" b="14793"/>
          <a:stretch/>
        </p:blipFill>
        <p:spPr>
          <a:xfrm>
            <a:off x="1673674" y="772888"/>
            <a:ext cx="3109686" cy="2202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loud Callout 10"/>
          <p:cNvSpPr/>
          <p:nvPr/>
        </p:nvSpPr>
        <p:spPr>
          <a:xfrm>
            <a:off x="1836057" y="52324"/>
            <a:ext cx="1821543" cy="612648"/>
          </a:xfrm>
          <a:prstGeom prst="cloudCallout">
            <a:avLst>
              <a:gd name="adj1" fmla="val 96627"/>
              <a:gd name="adj2" fmla="val 1691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974361" y="1"/>
            <a:ext cx="1726297" cy="772887"/>
          </a:xfrm>
          <a:prstGeom prst="cloudCallout">
            <a:avLst>
              <a:gd name="adj1" fmla="val -260516"/>
              <a:gd name="adj2" fmla="val 5718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কাঠের ও মাটির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334000" y="1"/>
            <a:ext cx="2133600" cy="772887"/>
          </a:xfrm>
          <a:prstGeom prst="cloudCallout">
            <a:avLst>
              <a:gd name="adj1" fmla="val 12500"/>
              <a:gd name="adj2" fmla="val 1975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 ও বাঁশ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0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62000"/>
            <a:ext cx="5139466" cy="62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2"/>
          <a:stretch/>
        </p:blipFill>
        <p:spPr>
          <a:xfrm>
            <a:off x="1765653" y="228601"/>
            <a:ext cx="3552371" cy="2771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t="2290" r="17891" b="4671"/>
          <a:stretch/>
        </p:blipFill>
        <p:spPr>
          <a:xfrm>
            <a:off x="1765653" y="3149601"/>
            <a:ext cx="3552371" cy="3686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6858000" y="116114"/>
            <a:ext cx="25908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কাশা ও পিতল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9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838200"/>
            <a:ext cx="6934200" cy="5562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 ও ভবিষৎ সম্ভাবনা </a:t>
            </a:r>
          </a:p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জীবিকার সন্ধান,বেকারত্ব দুর,নারীদের কমসংস্থান,প্রযুক্তির ব্যবহার ও বিশ্ব নাগরিক হিসাবে গড়ে তুলছে।বিদেশী অংশীদারিত্ব ও বিনিয়োগ বৃদ্বি,দারিদ্র হ্রাস,বেকার সমস্যার সমাধান ও জাতীয় অথনীতি শক্তিশালী করবে।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219200"/>
            <a:ext cx="3276600" cy="838200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86000" y="2438400"/>
            <a:ext cx="6629400" cy="39624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বৃহৎ শিল্প গুলোর নাম লিখ এবং এই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শিল্প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দেশের অথনৈতিক মেরুদণ্ড হিসাবে কাজ করে বুঝিয়ে লিখ।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86" y="642938"/>
            <a:ext cx="2457450" cy="1857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546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024086" y="914400"/>
            <a:ext cx="3505200" cy="1600200"/>
          </a:xfrm>
          <a:prstGeom prst="cloudCallout">
            <a:avLst>
              <a:gd name="adj1" fmla="val 699"/>
              <a:gd name="adj2" fmla="val 10694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743200" y="3048000"/>
            <a:ext cx="6934200" cy="2667000"/>
          </a:xfrm>
          <a:prstGeom prst="wedgeEllipseCallout">
            <a:avLst>
              <a:gd name="adj1" fmla="val 8053"/>
              <a:gd name="adj2" fmla="val -4743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বিদেশী বিনিয়োগকারিরা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বাংলাদেশের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শিল্প কারখানা স্থাপন ও বিনিয়োগে আগহী হচ্ছে কেন?</a:t>
            </a:r>
            <a:r>
              <a:rPr lang="bn-BD" sz="1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7" t="14767" r="10514" b="12890"/>
          <a:stretch/>
        </p:blipFill>
        <p:spPr>
          <a:xfrm>
            <a:off x="7696201" y="914399"/>
            <a:ext cx="1378857" cy="1364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195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038600" y="1226457"/>
            <a:ext cx="3810000" cy="1295400"/>
          </a:xfrm>
          <a:prstGeom prst="wedgeEllipseCallout">
            <a:avLst>
              <a:gd name="adj1" fmla="val 6215"/>
              <a:gd name="adj2" fmla="val 11740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1752600" y="3505200"/>
            <a:ext cx="8458200" cy="1527048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কুটির শিল্পর উদাহরণ দাও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58917" b="14238"/>
          <a:stretch/>
        </p:blipFill>
        <p:spPr>
          <a:xfrm>
            <a:off x="8160656" y="1226457"/>
            <a:ext cx="997857" cy="1407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52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1" y="399143"/>
            <a:ext cx="4267199" cy="914400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1" y="1676401"/>
            <a:ext cx="8760724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</a:rPr>
              <a:t>১।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শিল্প কাকে বলে?</a:t>
            </a: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২।কুটির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কাকে বলে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৩।কয়ে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মাঝারি শিল্পের নাম বল।</a:t>
            </a: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বংলাদেশর সববৃহৎ পটকলের নাম কী?</a:t>
            </a: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কোন ধরেনর শিল্প আমাদের অথনীতির মেরুদণ্ড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 কাজ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যৌথ অংশীদারিত্ব শিল্প কাকে বলে?</a:t>
            </a:r>
          </a:p>
          <a:p>
            <a:pPr algn="ctr"/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6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219200"/>
            <a:ext cx="41910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4600" y="2819402"/>
            <a:ext cx="7543800" cy="14523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অথনীতিতে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ভবিষ্যৎ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শিল্পের সম্ভাবনা  সম্পকে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 মতামত ব্যাখ্যা করে লিখে আনবে।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9" t="33149" r="28820" b="33702"/>
          <a:stretch/>
        </p:blipFill>
        <p:spPr>
          <a:xfrm>
            <a:off x="7467600" y="1219200"/>
            <a:ext cx="21336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525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atter Scen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655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1676400"/>
            <a:ext cx="7467600" cy="2743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2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381000"/>
            <a:ext cx="3886200" cy="9144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7" y="1691754"/>
            <a:ext cx="6349207" cy="434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39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1"/>
            <a:ext cx="6858000" cy="4543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8" b="16541"/>
          <a:stretch/>
        </p:blipFill>
        <p:spPr>
          <a:xfrm>
            <a:off x="2261712" y="4737781"/>
            <a:ext cx="3079092" cy="21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10577"/>
          <a:stretch/>
        </p:blipFill>
        <p:spPr>
          <a:xfrm>
            <a:off x="5340804" y="4779736"/>
            <a:ext cx="4031796" cy="2078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30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r="10019" b="10004"/>
          <a:stretch/>
        </p:blipFill>
        <p:spPr>
          <a:xfrm>
            <a:off x="2000250" y="2971800"/>
            <a:ext cx="4171950" cy="3565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5618"/>
            <a:ext cx="3333750" cy="260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78468"/>
            <a:ext cx="409575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5033"/>
          <a:stretch/>
        </p:blipFill>
        <p:spPr>
          <a:xfrm>
            <a:off x="6705600" y="2971800"/>
            <a:ext cx="3352801" cy="3565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43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85800"/>
            <a:ext cx="3657600" cy="1143000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BD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Up Ribbon 4"/>
          <p:cNvSpPr/>
          <p:nvPr/>
        </p:nvSpPr>
        <p:spPr>
          <a:xfrm>
            <a:off x="2133600" y="2460171"/>
            <a:ext cx="7772400" cy="2971800"/>
          </a:xfrm>
          <a:prstGeom prst="ellipseRibbon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অথনীতিতে শিল্পের ভূমিকা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6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457200"/>
            <a:ext cx="2819400" cy="9144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6600" dirty="0">
                <a:latin typeface="NikoshBAN" pitchFamily="2" charset="0"/>
                <a:cs typeface="NikoshBAN" pitchFamily="2" charset="0"/>
              </a:rPr>
            </a:br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b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বাংলাদেশের অথনীতিতে বৃহৎ,মাঝার,ক্ষুদ্র ও কুটির শিল্পের ভূমিকা ব্যাখ্যা করতে পরবে।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অথনীতিতে শিল্পের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অবদান সম্পকে </a:t>
            </a: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 করতে পরবে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অথনীতিতে ভবিষৎ শিল্পের সম্ভাবনা  </a:t>
            </a: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সম্পকে ব্যাখ্যা করতে পরবে।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3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810000" y="1219200"/>
            <a:ext cx="5181600" cy="2760762"/>
          </a:xfrm>
          <a:prstGeom prst="wedgeEllipseCallout">
            <a:avLst>
              <a:gd name="adj1" fmla="val -556"/>
              <a:gd name="adj2" fmla="val 12838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19" y="3048000"/>
            <a:ext cx="7073265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2133602" y="228600"/>
            <a:ext cx="8077199" cy="2438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পাট,বস্ত্র,চিনি,সার,রেল,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ৎ,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প্রভৃতি।প্রচুর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মূলধন,দক্ষ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প্রকৌশলী,বিশেষজ্ঞ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ওঅভিজ্ঞ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প্রয়োজন।উৎপাদন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অথনৈতিক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524000" y="4226052"/>
            <a:ext cx="1371600" cy="1260348"/>
          </a:xfrm>
          <a:prstGeom prst="cloudCallout">
            <a:avLst>
              <a:gd name="adj1" fmla="val 169644"/>
              <a:gd name="adj2" fmla="val 2058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359</Words>
  <Application>Microsoft Office PowerPoint</Application>
  <PresentationFormat>Widescreen</PresentationFormat>
  <Paragraphs>73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Vrinda</vt:lpstr>
      <vt:lpstr>Office Theme</vt:lpstr>
      <vt:lpstr>স্বাগতম </vt:lpstr>
      <vt:lpstr>PowerPoint Presentation</vt:lpstr>
      <vt:lpstr>পূর্বজ্ঞান যাচাই</vt:lpstr>
      <vt:lpstr>PowerPoint Presentation</vt:lpstr>
      <vt:lpstr>PowerPoint Presentation</vt:lpstr>
      <vt:lpstr>আজকের পাঠ</vt:lpstr>
      <vt:lpstr> 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মূল্যায়ন</vt:lpstr>
      <vt:lpstr>বাড়ির কাজ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PERSONAL</dc:creator>
  <cp:lastModifiedBy>PERSONAL</cp:lastModifiedBy>
  <cp:revision>7</cp:revision>
  <dcterms:created xsi:type="dcterms:W3CDTF">2020-02-19T14:31:55Z</dcterms:created>
  <dcterms:modified xsi:type="dcterms:W3CDTF">2020-02-19T15:01:10Z</dcterms:modified>
</cp:coreProperties>
</file>