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5" r:id="rId5"/>
    <p:sldId id="264" r:id="rId6"/>
    <p:sldId id="267" r:id="rId7"/>
    <p:sldId id="289" r:id="rId8"/>
    <p:sldId id="291" r:id="rId9"/>
    <p:sldId id="271" r:id="rId10"/>
    <p:sldId id="293" r:id="rId11"/>
    <p:sldId id="269" r:id="rId12"/>
    <p:sldId id="294" r:id="rId13"/>
    <p:sldId id="295" r:id="rId14"/>
    <p:sldId id="296"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7DEC7-3CB5-44EE-AD8A-79DB31461341}"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281362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7DEC7-3CB5-44EE-AD8A-79DB31461341}"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38835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7DEC7-3CB5-44EE-AD8A-79DB31461341}"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253090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7DEC7-3CB5-44EE-AD8A-79DB31461341}"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241514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17DEC7-3CB5-44EE-AD8A-79DB31461341}"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126455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7DEC7-3CB5-44EE-AD8A-79DB31461341}"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170741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7DEC7-3CB5-44EE-AD8A-79DB31461341}"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391043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7DEC7-3CB5-44EE-AD8A-79DB31461341}"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397263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7DEC7-3CB5-44EE-AD8A-79DB31461341}"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14536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7DEC7-3CB5-44EE-AD8A-79DB31461341}"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90316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7DEC7-3CB5-44EE-AD8A-79DB31461341}"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789E-C308-498E-A947-54F66D976E3B}" type="slidenum">
              <a:rPr lang="en-US" smtClean="0"/>
              <a:t>‹#›</a:t>
            </a:fld>
            <a:endParaRPr lang="en-US"/>
          </a:p>
        </p:txBody>
      </p:sp>
    </p:spTree>
    <p:extLst>
      <p:ext uri="{BB962C8B-B14F-4D97-AF65-F5344CB8AC3E}">
        <p14:creationId xmlns:p14="http://schemas.microsoft.com/office/powerpoint/2010/main" val="54632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7DEC7-3CB5-44EE-AD8A-79DB31461341}" type="datetimeFigureOut">
              <a:rPr lang="en-US" smtClean="0"/>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C789E-C308-498E-A947-54F66D976E3B}" type="slidenum">
              <a:rPr lang="en-US" smtClean="0"/>
              <a:t>‹#›</a:t>
            </a:fld>
            <a:endParaRPr lang="en-US"/>
          </a:p>
        </p:txBody>
      </p:sp>
    </p:spTree>
    <p:extLst>
      <p:ext uri="{BB962C8B-B14F-4D97-AF65-F5344CB8AC3E}">
        <p14:creationId xmlns:p14="http://schemas.microsoft.com/office/powerpoint/2010/main" val="220468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1.jp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4000">
              <a:schemeClr val="accent4">
                <a:lumMod val="60000"/>
                <a:lumOff val="40000"/>
              </a:schemeClr>
            </a:gs>
            <a:gs pos="5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568034" y="1565564"/>
            <a:ext cx="5999019" cy="3435927"/>
          </a:xfrm>
          <a:prstGeom prst="round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2060"/>
                </a:solidFill>
                <a:cs typeface="NikoshBAN" panose="02000000000000000000" pitchFamily="2" charset="0"/>
              </a:rPr>
              <a:t>Welcome </a:t>
            </a:r>
          </a:p>
          <a:p>
            <a:pPr algn="ctr"/>
            <a:r>
              <a:rPr lang="en-US" sz="4000" dirty="0">
                <a:solidFill>
                  <a:srgbClr val="002060"/>
                </a:solidFill>
                <a:cs typeface="NikoshBAN" panose="02000000000000000000" pitchFamily="2" charset="0"/>
              </a:rPr>
              <a:t>y</a:t>
            </a:r>
            <a:r>
              <a:rPr lang="en-US" sz="4000" dirty="0" smtClean="0">
                <a:solidFill>
                  <a:srgbClr val="002060"/>
                </a:solidFill>
                <a:cs typeface="NikoshBAN" panose="02000000000000000000" pitchFamily="2" charset="0"/>
              </a:rPr>
              <a:t>ou all</a:t>
            </a:r>
          </a:p>
          <a:p>
            <a:pPr algn="ctr"/>
            <a:r>
              <a:rPr lang="en-US" sz="4000" dirty="0" smtClean="0">
                <a:solidFill>
                  <a:srgbClr val="002060"/>
                </a:solidFill>
                <a:cs typeface="NikoshBAN" panose="02000000000000000000" pitchFamily="2" charset="0"/>
              </a:rPr>
              <a:t>Today’s class.</a:t>
            </a:r>
            <a:endParaRPr lang="en-US" sz="4800" dirty="0">
              <a:solidFill>
                <a:srgbClr val="002060"/>
              </a:solidFill>
              <a:cs typeface="NikoshBAN" panose="02000000000000000000" pitchFamily="2" charset="0"/>
            </a:endParaRPr>
          </a:p>
          <a:p>
            <a:pPr algn="ctr"/>
            <a:endParaRPr lang="en-US" sz="10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053" y="1565564"/>
            <a:ext cx="5015347" cy="3320350"/>
          </a:xfrm>
          <a:prstGeom prst="rect">
            <a:avLst/>
          </a:prstGeom>
        </p:spPr>
      </p:pic>
      <p:sp>
        <p:nvSpPr>
          <p:cNvPr id="5" name="TextBox 4"/>
          <p:cNvSpPr txBox="1"/>
          <p:nvPr/>
        </p:nvSpPr>
        <p:spPr>
          <a:xfrm>
            <a:off x="5126182" y="5264727"/>
            <a:ext cx="184731" cy="369332"/>
          </a:xfrm>
          <a:prstGeom prst="rect">
            <a:avLst/>
          </a:prstGeom>
          <a:noFill/>
        </p:spPr>
        <p:txBody>
          <a:bodyPr wrap="none" rtlCol="0">
            <a:spAutoFit/>
          </a:bodyPr>
          <a:lstStyle/>
          <a:p>
            <a:endParaRPr lang="en-US" dirty="0">
              <a:latin typeface="NikoshBAN" panose="02000000000000000000" pitchFamily="2" charset="0"/>
              <a:cs typeface="NikoshBAN" panose="02000000000000000000" pitchFamily="2" charset="0"/>
            </a:endParaRPr>
          </a:p>
        </p:txBody>
      </p:sp>
      <p:sp>
        <p:nvSpPr>
          <p:cNvPr id="6" name="Frame 5"/>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823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8251" y="489230"/>
            <a:ext cx="11149567" cy="646331"/>
          </a:xfrm>
          <a:prstGeom prst="rect">
            <a:avLst/>
          </a:prstGeom>
          <a:solidFill>
            <a:schemeClr val="accent2">
              <a:lumMod val="20000"/>
              <a:lumOff val="80000"/>
            </a:schemeClr>
          </a:solidFill>
        </p:spPr>
        <p:txBody>
          <a:bodyPr wrap="square" rtlCol="0">
            <a:spAutoFit/>
          </a:bodyPr>
          <a:lstStyle/>
          <a:p>
            <a:pPr algn="ctr"/>
            <a:r>
              <a:rPr lang="en-US" sz="3600" b="1" dirty="0" smtClean="0">
                <a:cs typeface="Aharoni" pitchFamily="2" charset="-79"/>
              </a:rPr>
              <a:t>Key words and their meaning</a:t>
            </a:r>
            <a:endParaRPr lang="en-US" sz="3600" b="1" dirty="0">
              <a:cs typeface="Aharoni" pitchFamily="2" charset="-79"/>
            </a:endParaRPr>
          </a:p>
        </p:txBody>
      </p:sp>
      <p:sp>
        <p:nvSpPr>
          <p:cNvPr id="12" name="TextBox 11"/>
          <p:cNvSpPr txBox="1"/>
          <p:nvPr/>
        </p:nvSpPr>
        <p:spPr>
          <a:xfrm>
            <a:off x="375377" y="1028807"/>
            <a:ext cx="4992223" cy="1948225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rgbClr val="C00000"/>
                </a:solidFill>
              </a:rPr>
              <a:t>Commercially-</a:t>
            </a:r>
            <a:r>
              <a:rPr lang="en-US" sz="3200" b="1" dirty="0" smtClean="0">
                <a:ln/>
                <a:solidFill>
                  <a:schemeClr val="accent5">
                    <a:lumMod val="50000"/>
                  </a:schemeClr>
                </a:solidFill>
              </a:rPr>
              <a:t>the</a:t>
            </a:r>
            <a:r>
              <a:rPr lang="en-US" sz="3200" b="1" dirty="0" smtClean="0">
                <a:ln/>
                <a:solidFill>
                  <a:srgbClr val="C00000"/>
                </a:solidFill>
              </a:rPr>
              <a:t> </a:t>
            </a:r>
            <a:r>
              <a:rPr lang="en-US" sz="3200" b="1" dirty="0" smtClean="0">
                <a:ln/>
                <a:solidFill>
                  <a:schemeClr val="accent5">
                    <a:lumMod val="50000"/>
                  </a:schemeClr>
                </a:solidFill>
              </a:rPr>
              <a:t>activity of buying and selling.</a:t>
            </a:r>
            <a:endParaRPr lang="en-US" sz="2800" b="1" dirty="0" smtClean="0">
              <a:ln/>
              <a:solidFill>
                <a:schemeClr val="accent5">
                  <a:lumMod val="50000"/>
                </a:schemeClr>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a:ln/>
              <a:solidFill>
                <a:srgbClr val="C00000"/>
              </a:solidFill>
            </a:endParaRPr>
          </a:p>
          <a:p>
            <a:endParaRPr lang="en-US" sz="3200" b="1" dirty="0" smtClean="0">
              <a:ln/>
              <a:solidFill>
                <a:srgbClr val="C00000"/>
              </a:solidFill>
            </a:endParaRPr>
          </a:p>
          <a:p>
            <a:endParaRPr lang="en-US" sz="3200" b="1" dirty="0" smtClean="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r>
              <a:rPr lang="en-US" sz="2400" b="1" dirty="0" smtClean="0">
                <a:ln/>
                <a:solidFill>
                  <a:srgbClr val="C00000"/>
                </a:solidFill>
              </a:rPr>
              <a:t> </a:t>
            </a:r>
            <a:endParaRPr lang="en-US" sz="3600" b="1" dirty="0">
              <a:ln/>
              <a:solidFill>
                <a:srgbClr val="C00000"/>
              </a:solidFill>
            </a:endParaRPr>
          </a:p>
        </p:txBody>
      </p:sp>
      <p:sp>
        <p:nvSpPr>
          <p:cNvPr id="18" name="Frame 17"/>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64664"/>
            <a:ext cx="5264727" cy="3483736"/>
          </a:xfrm>
          <a:prstGeom prst="rect">
            <a:avLst/>
          </a:prstGeom>
        </p:spPr>
      </p:pic>
      <p:sp>
        <p:nvSpPr>
          <p:cNvPr id="5" name="TextBox 4"/>
          <p:cNvSpPr txBox="1"/>
          <p:nvPr/>
        </p:nvSpPr>
        <p:spPr>
          <a:xfrm>
            <a:off x="6396041" y="1028807"/>
            <a:ext cx="4848828" cy="1692771"/>
          </a:xfrm>
          <a:prstGeom prst="rect">
            <a:avLst/>
          </a:prstGeom>
          <a:noFill/>
        </p:spPr>
        <p:txBody>
          <a:bodyPr wrap="none" rtlCol="0">
            <a:spAutoFit/>
          </a:bodyPr>
          <a:lstStyle/>
          <a:p>
            <a:r>
              <a:rPr lang="en-US" sz="4000" dirty="0" smtClean="0">
                <a:solidFill>
                  <a:srgbClr val="C00000"/>
                </a:solidFill>
              </a:rPr>
              <a:t>Demand-</a:t>
            </a:r>
            <a:r>
              <a:rPr lang="en-US" sz="3200" dirty="0" smtClean="0">
                <a:solidFill>
                  <a:srgbClr val="002060"/>
                </a:solidFill>
              </a:rPr>
              <a:t>is the amount of</a:t>
            </a:r>
          </a:p>
          <a:p>
            <a:r>
              <a:rPr lang="en-US" sz="3200" dirty="0" smtClean="0">
                <a:solidFill>
                  <a:srgbClr val="002060"/>
                </a:solidFill>
              </a:rPr>
              <a:t>Goods that people want to</a:t>
            </a:r>
          </a:p>
          <a:p>
            <a:r>
              <a:rPr lang="en-US" sz="3200" dirty="0" smtClean="0">
                <a:solidFill>
                  <a:srgbClr val="002060"/>
                </a:solidFill>
              </a:rPr>
              <a:t>Buy at a given price </a:t>
            </a:r>
            <a:endParaRPr lang="en-US" sz="3200"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040" y="2764663"/>
            <a:ext cx="5241777" cy="3483737"/>
          </a:xfrm>
          <a:prstGeom prst="rect">
            <a:avLst/>
          </a:prstGeom>
        </p:spPr>
      </p:pic>
      <p:sp>
        <p:nvSpPr>
          <p:cNvPr id="7" name="Minus 6"/>
          <p:cNvSpPr/>
          <p:nvPr/>
        </p:nvSpPr>
        <p:spPr>
          <a:xfrm>
            <a:off x="6063034" y="1875192"/>
            <a:ext cx="98286" cy="4918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2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5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Frame 7"/>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442913" y="404562"/>
            <a:ext cx="11358562" cy="4432883"/>
            <a:chOff x="442913" y="404562"/>
            <a:chExt cx="11358562" cy="4432883"/>
          </a:xfrm>
        </p:grpSpPr>
        <p:sp>
          <p:nvSpPr>
            <p:cNvPr id="6" name="Rectangle 5"/>
            <p:cNvSpPr/>
            <p:nvPr/>
          </p:nvSpPr>
          <p:spPr>
            <a:xfrm>
              <a:off x="442913" y="404562"/>
              <a:ext cx="11358562" cy="69783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cs typeface="Aharoni" pitchFamily="2" charset="-79"/>
                </a:rPr>
                <a:t>Pair work</a:t>
              </a:r>
              <a:endParaRPr lang="en-US" sz="4000" b="1" dirty="0">
                <a:solidFill>
                  <a:srgbClr val="C00000"/>
                </a:solidFill>
                <a:cs typeface="Aharoni" pitchFamily="2" charset="-79"/>
              </a:endParaRPr>
            </a:p>
          </p:txBody>
        </p:sp>
        <p:sp>
          <p:nvSpPr>
            <p:cNvPr id="3" name="TextBox 2"/>
            <p:cNvSpPr txBox="1"/>
            <p:nvPr/>
          </p:nvSpPr>
          <p:spPr>
            <a:xfrm>
              <a:off x="899030" y="2232117"/>
              <a:ext cx="10446327"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70C0"/>
                  </a:solidFill>
                </a:rPr>
                <a:t>Read the text and answer the question below.</a:t>
              </a:r>
              <a:endParaRPr lang="en-US" sz="3200" b="1" dirty="0">
                <a:ln/>
                <a:solidFill>
                  <a:srgbClr val="0070C0"/>
                </a:solidFill>
              </a:endParaRPr>
            </a:p>
          </p:txBody>
        </p:sp>
        <p:sp>
          <p:nvSpPr>
            <p:cNvPr id="7" name="TextBox 6"/>
            <p:cNvSpPr txBox="1"/>
            <p:nvPr/>
          </p:nvSpPr>
          <p:spPr>
            <a:xfrm>
              <a:off x="1745674" y="342900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2060"/>
                  </a:solidFill>
                </a:rPr>
                <a:t>What is needed to make </a:t>
              </a:r>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kanta</a:t>
              </a:r>
              <a:r>
                <a:rPr lang="en-US" sz="3200" b="1" dirty="0" smtClean="0">
                  <a:ln/>
                  <a:solidFill>
                    <a:srgbClr val="002060"/>
                  </a:solidFill>
                </a:rPr>
                <a:t> ?</a:t>
              </a:r>
              <a:endParaRPr lang="en-US" sz="3200" b="1" dirty="0">
                <a:ln/>
                <a:solidFill>
                  <a:srgbClr val="002060"/>
                </a:solidFill>
              </a:endParaRPr>
            </a:p>
          </p:txBody>
        </p:sp>
        <p:sp>
          <p:nvSpPr>
            <p:cNvPr id="9" name="TextBox 8"/>
            <p:cNvSpPr txBox="1"/>
            <p:nvPr/>
          </p:nvSpPr>
          <p:spPr>
            <a:xfrm>
              <a:off x="1745674" y="425267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2060"/>
                  </a:solidFill>
                </a:rPr>
                <a:t>Where can you find </a:t>
              </a:r>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kanta</a:t>
              </a:r>
              <a:r>
                <a:rPr lang="en-US" sz="3200" b="1" dirty="0" smtClean="0">
                  <a:ln/>
                  <a:solidFill>
                    <a:srgbClr val="002060"/>
                  </a:solidFill>
                </a:rPr>
                <a:t> ?</a:t>
              </a:r>
              <a:endParaRPr lang="en-US" sz="3200" b="1" dirty="0">
                <a:ln/>
                <a:solidFill>
                  <a:srgbClr val="002060"/>
                </a:solidFill>
              </a:endParaRPr>
            </a:p>
          </p:txBody>
        </p:sp>
        <p:grpSp>
          <p:nvGrpSpPr>
            <p:cNvPr id="5" name="Group 4"/>
            <p:cNvGrpSpPr/>
            <p:nvPr/>
          </p:nvGrpSpPr>
          <p:grpSpPr>
            <a:xfrm>
              <a:off x="756155" y="3429000"/>
              <a:ext cx="767845" cy="609600"/>
              <a:chOff x="756155" y="3429000"/>
              <a:chExt cx="767845" cy="609600"/>
            </a:xfrm>
          </p:grpSpPr>
          <p:sp>
            <p:nvSpPr>
              <p:cNvPr id="4" name="Snip Diagonal Corner Rectangle 3"/>
              <p:cNvSpPr/>
              <p:nvPr/>
            </p:nvSpPr>
            <p:spPr>
              <a:xfrm>
                <a:off x="756155" y="3429000"/>
                <a:ext cx="615445" cy="457200"/>
              </a:xfrm>
              <a:prstGeom prst="snip2Diag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p:cNvSpPr/>
              <p:nvPr/>
            </p:nvSpPr>
            <p:spPr>
              <a:xfrm>
                <a:off x="908555" y="3581400"/>
                <a:ext cx="615445" cy="457200"/>
              </a:xfrm>
              <a:prstGeom prst="snip2Diag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99017" y="4223082"/>
              <a:ext cx="767845" cy="609600"/>
              <a:chOff x="756155" y="3429000"/>
              <a:chExt cx="767845" cy="609600"/>
            </a:xfrm>
          </p:grpSpPr>
          <p:sp>
            <p:nvSpPr>
              <p:cNvPr id="13" name="Snip Diagonal Corner Rectangle 12"/>
              <p:cNvSpPr/>
              <p:nvPr/>
            </p:nvSpPr>
            <p:spPr>
              <a:xfrm>
                <a:off x="756155" y="3429000"/>
                <a:ext cx="615445" cy="457200"/>
              </a:xfrm>
              <a:prstGeom prst="snip2Diag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p:cNvSpPr/>
              <p:nvPr/>
            </p:nvSpPr>
            <p:spPr>
              <a:xfrm>
                <a:off x="908555" y="3581400"/>
                <a:ext cx="615445" cy="457200"/>
              </a:xfrm>
              <a:prstGeom prst="snip2Diag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37240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5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Frame 7"/>
          <p:cNvSpPr/>
          <p:nvPr/>
        </p:nvSpPr>
        <p:spPr>
          <a:xfrm>
            <a:off x="26194"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470263" y="472731"/>
            <a:ext cx="11312434" cy="4837144"/>
            <a:chOff x="410622" y="472731"/>
            <a:chExt cx="11980685" cy="4837144"/>
          </a:xfrm>
        </p:grpSpPr>
        <p:sp>
          <p:nvSpPr>
            <p:cNvPr id="6" name="Rectangle 5"/>
            <p:cNvSpPr/>
            <p:nvPr/>
          </p:nvSpPr>
          <p:spPr>
            <a:xfrm>
              <a:off x="410622" y="472731"/>
              <a:ext cx="11980685" cy="1220914"/>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cs typeface="Aharoni" pitchFamily="2" charset="-79"/>
                </a:rPr>
                <a:t>Complete the sentences </a:t>
              </a:r>
              <a:r>
                <a:rPr lang="en-US" sz="4000" b="1" dirty="0">
                  <a:solidFill>
                    <a:srgbClr val="C00000"/>
                  </a:solidFill>
                  <a:cs typeface="Aharoni" pitchFamily="2" charset="-79"/>
                </a:rPr>
                <a:t>with </a:t>
              </a:r>
              <a:r>
                <a:rPr lang="en-US" sz="4000" b="1" dirty="0" smtClean="0">
                  <a:solidFill>
                    <a:srgbClr val="C00000"/>
                  </a:solidFill>
                  <a:cs typeface="Aharoni" pitchFamily="2" charset="-79"/>
                </a:rPr>
                <a:t>given  </a:t>
              </a:r>
              <a:r>
                <a:rPr lang="en-US" sz="4000" b="1" dirty="0">
                  <a:solidFill>
                    <a:srgbClr val="C00000"/>
                  </a:solidFill>
                  <a:cs typeface="Aharoni" pitchFamily="2" charset="-79"/>
                </a:rPr>
                <a:t>clues</a:t>
              </a:r>
            </a:p>
            <a:p>
              <a:pPr algn="ctr"/>
              <a:endParaRPr lang="en-US" sz="4000" b="1" dirty="0">
                <a:solidFill>
                  <a:srgbClr val="C00000"/>
                </a:solidFill>
                <a:cs typeface="Aharoni" pitchFamily="2" charset="-79"/>
              </a:endParaRPr>
            </a:p>
          </p:txBody>
        </p:sp>
        <p:sp>
          <p:nvSpPr>
            <p:cNvPr id="3" name="TextBox 2"/>
            <p:cNvSpPr txBox="1"/>
            <p:nvPr/>
          </p:nvSpPr>
          <p:spPr>
            <a:xfrm>
              <a:off x="866740" y="3450071"/>
              <a:ext cx="10446327"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2060"/>
                  </a:solidFill>
                </a:rPr>
                <a:t>The name was taken from-----------word----------</a:t>
              </a:r>
              <a:r>
                <a:rPr lang="en-US" sz="3200" b="1" dirty="0" err="1" smtClean="0">
                  <a:ln/>
                  <a:solidFill>
                    <a:srgbClr val="002060"/>
                  </a:solidFill>
                </a:rPr>
                <a:t>naksha</a:t>
              </a:r>
              <a:r>
                <a:rPr lang="en-US" sz="3200" b="1" dirty="0" smtClean="0">
                  <a:ln/>
                  <a:solidFill>
                    <a:srgbClr val="002060"/>
                  </a:solidFill>
                </a:rPr>
                <a:t>.</a:t>
              </a:r>
              <a:endParaRPr lang="en-US" sz="3200" b="1" dirty="0">
                <a:ln/>
                <a:solidFill>
                  <a:srgbClr val="002060"/>
                </a:solidFill>
              </a:endParaRPr>
            </a:p>
          </p:txBody>
        </p:sp>
        <p:sp>
          <p:nvSpPr>
            <p:cNvPr id="7" name="TextBox 6"/>
            <p:cNvSpPr txBox="1"/>
            <p:nvPr/>
          </p:nvSpPr>
          <p:spPr>
            <a:xfrm>
              <a:off x="866740" y="4061424"/>
              <a:ext cx="1025434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rgbClr val="002060"/>
                  </a:solidFill>
                </a:rPr>
                <a:t>The art has been practiced in----------Bengal for-</a:t>
              </a:r>
              <a:r>
                <a:rPr lang="en-US" sz="3200" b="1" dirty="0" smtClean="0">
                  <a:ln/>
                  <a:solidFill>
                    <a:srgbClr val="002060"/>
                  </a:solidFill>
                </a:rPr>
                <a:t>-------. </a:t>
              </a:r>
              <a:endParaRPr lang="en-US" sz="3200" b="1" dirty="0">
                <a:ln/>
                <a:solidFill>
                  <a:srgbClr val="002060"/>
                </a:solidFill>
              </a:endParaRPr>
            </a:p>
          </p:txBody>
        </p:sp>
        <p:sp>
          <p:nvSpPr>
            <p:cNvPr id="9" name="TextBox 8"/>
            <p:cNvSpPr txBox="1"/>
            <p:nvPr/>
          </p:nvSpPr>
          <p:spPr>
            <a:xfrm>
              <a:off x="866740" y="472510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Kanthas</a:t>
              </a:r>
              <a:r>
                <a:rPr lang="en-US" sz="3200" b="1" dirty="0" smtClean="0">
                  <a:ln/>
                  <a:solidFill>
                    <a:srgbClr val="002060"/>
                  </a:solidFill>
                </a:rPr>
                <a:t> are now sold in--------shops.</a:t>
              </a:r>
              <a:endParaRPr lang="en-US" sz="3200" b="1" dirty="0">
                <a:ln/>
                <a:solidFill>
                  <a:srgbClr val="002060"/>
                </a:solidFill>
              </a:endParaRPr>
            </a:p>
          </p:txBody>
        </p:sp>
        <p:sp>
          <p:nvSpPr>
            <p:cNvPr id="16" name="TextBox 15"/>
            <p:cNvSpPr txBox="1"/>
            <p:nvPr/>
          </p:nvSpPr>
          <p:spPr>
            <a:xfrm>
              <a:off x="866740" y="2884587"/>
              <a:ext cx="11524567"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solidFill>
                    <a:srgbClr val="002060"/>
                  </a:solidFill>
                </a:rPr>
                <a:t>Naksha</a:t>
              </a:r>
              <a:r>
                <a:rPr lang="en-US" sz="3200" b="1" dirty="0" smtClean="0">
                  <a:ln/>
                  <a:solidFill>
                    <a:srgbClr val="002060"/>
                  </a:solidFill>
                </a:rPr>
                <a:t> means artistic-------------</a:t>
              </a:r>
              <a:endParaRPr lang="en-US" sz="3200" b="1" dirty="0">
                <a:ln/>
                <a:solidFill>
                  <a:srgbClr val="002060"/>
                </a:solidFill>
              </a:endParaRPr>
            </a:p>
          </p:txBody>
        </p:sp>
        <p:sp>
          <p:nvSpPr>
            <p:cNvPr id="17" name="TextBox 16"/>
            <p:cNvSpPr txBox="1"/>
            <p:nvPr/>
          </p:nvSpPr>
          <p:spPr>
            <a:xfrm>
              <a:off x="1430358" y="1693645"/>
              <a:ext cx="10020202"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rgbClr val="0070C0"/>
                  </a:solidFill>
                </a:rPr>
                <a:t>Bengali    patterns     embroidery     years      fashion  </a:t>
              </a:r>
            </a:p>
            <a:p>
              <a:pPr algn="ctr"/>
              <a:r>
                <a:rPr lang="en-US" sz="3200" b="1" dirty="0" smtClean="0">
                  <a:ln/>
                  <a:solidFill>
                    <a:srgbClr val="0070C0"/>
                  </a:solidFill>
                </a:rPr>
                <a:t>   art    rural  designs Quilt </a:t>
              </a:r>
              <a:r>
                <a:rPr lang="en-US" sz="3200" b="1" dirty="0" err="1" smtClean="0">
                  <a:ln/>
                  <a:solidFill>
                    <a:srgbClr val="0070C0"/>
                  </a:solidFill>
                </a:rPr>
                <a:t>Naksha</a:t>
              </a:r>
              <a:endParaRPr lang="en-US" sz="3200" b="1" dirty="0">
                <a:ln/>
                <a:solidFill>
                  <a:srgbClr val="0070C0"/>
                </a:solidFill>
              </a:endParaRPr>
            </a:p>
          </p:txBody>
        </p:sp>
      </p:grpSp>
      <p:sp>
        <p:nvSpPr>
          <p:cNvPr id="2" name="TextBox 1"/>
          <p:cNvSpPr txBox="1"/>
          <p:nvPr/>
        </p:nvSpPr>
        <p:spPr>
          <a:xfrm>
            <a:off x="900940" y="5388776"/>
            <a:ext cx="1027548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Kanthas</a:t>
            </a:r>
            <a:r>
              <a:rPr lang="en-US" sz="3200" b="1" dirty="0" smtClean="0">
                <a:ln/>
                <a:solidFill>
                  <a:srgbClr val="002060"/>
                </a:solidFill>
              </a:rPr>
              <a:t> are a kind of --------.</a:t>
            </a:r>
            <a:endParaRPr lang="en-US" sz="3200" b="1" dirty="0">
              <a:ln/>
              <a:solidFill>
                <a:srgbClr val="002060"/>
              </a:solidFill>
            </a:endParaRPr>
          </a:p>
        </p:txBody>
      </p:sp>
      <p:sp>
        <p:nvSpPr>
          <p:cNvPr id="20" name="TextBox 19"/>
          <p:cNvSpPr txBox="1"/>
          <p:nvPr/>
        </p:nvSpPr>
        <p:spPr>
          <a:xfrm>
            <a:off x="5039246" y="2791995"/>
            <a:ext cx="1497141" cy="523220"/>
          </a:xfrm>
          <a:prstGeom prst="rect">
            <a:avLst/>
          </a:prstGeom>
          <a:noFill/>
        </p:spPr>
        <p:txBody>
          <a:bodyPr wrap="none" rtlCol="0">
            <a:spAutoFit/>
          </a:bodyPr>
          <a:lstStyle/>
          <a:p>
            <a:r>
              <a:rPr lang="en-US" sz="2800" i="1" dirty="0" smtClean="0">
                <a:solidFill>
                  <a:srgbClr val="C00000"/>
                </a:solidFill>
              </a:rPr>
              <a:t>patterns.</a:t>
            </a:r>
            <a:endParaRPr lang="en-US" sz="2800" i="1" dirty="0">
              <a:solidFill>
                <a:srgbClr val="C00000"/>
              </a:solidFill>
            </a:endParaRPr>
          </a:p>
        </p:txBody>
      </p:sp>
      <p:sp>
        <p:nvSpPr>
          <p:cNvPr id="22" name="TextBox 21"/>
          <p:cNvSpPr txBox="1"/>
          <p:nvPr/>
        </p:nvSpPr>
        <p:spPr>
          <a:xfrm>
            <a:off x="5669269" y="3286653"/>
            <a:ext cx="1245854" cy="523220"/>
          </a:xfrm>
          <a:prstGeom prst="rect">
            <a:avLst/>
          </a:prstGeom>
          <a:noFill/>
        </p:spPr>
        <p:txBody>
          <a:bodyPr wrap="none" rtlCol="0">
            <a:spAutoFit/>
          </a:bodyPr>
          <a:lstStyle/>
          <a:p>
            <a:r>
              <a:rPr lang="en-US" sz="2800" i="1" dirty="0" err="1" smtClean="0">
                <a:solidFill>
                  <a:srgbClr val="C00000"/>
                </a:solidFill>
              </a:rPr>
              <a:t>bengali</a:t>
            </a:r>
            <a:endParaRPr lang="en-US" sz="2800" i="1" dirty="0">
              <a:solidFill>
                <a:srgbClr val="C00000"/>
              </a:solidFill>
            </a:endParaRPr>
          </a:p>
        </p:txBody>
      </p:sp>
      <p:sp>
        <p:nvSpPr>
          <p:cNvPr id="24" name="TextBox 23"/>
          <p:cNvSpPr txBox="1"/>
          <p:nvPr/>
        </p:nvSpPr>
        <p:spPr>
          <a:xfrm>
            <a:off x="7786731" y="2844662"/>
            <a:ext cx="1221681" cy="954107"/>
          </a:xfrm>
          <a:prstGeom prst="rect">
            <a:avLst/>
          </a:prstGeom>
          <a:noFill/>
        </p:spPr>
        <p:txBody>
          <a:bodyPr wrap="none" rtlCol="0">
            <a:spAutoFit/>
          </a:bodyPr>
          <a:lstStyle/>
          <a:p>
            <a:endParaRPr lang="en-US" sz="2800" i="1" dirty="0">
              <a:solidFill>
                <a:srgbClr val="C00000"/>
              </a:solidFill>
            </a:endParaRPr>
          </a:p>
          <a:p>
            <a:r>
              <a:rPr lang="en-US" sz="2800" i="1" dirty="0" err="1" smtClean="0">
                <a:solidFill>
                  <a:srgbClr val="C00000"/>
                </a:solidFill>
              </a:rPr>
              <a:t>naksha</a:t>
            </a:r>
            <a:endParaRPr lang="en-US" sz="2800" i="1" dirty="0">
              <a:solidFill>
                <a:srgbClr val="C00000"/>
              </a:solidFill>
            </a:endParaRPr>
          </a:p>
        </p:txBody>
      </p:sp>
      <p:sp>
        <p:nvSpPr>
          <p:cNvPr id="26" name="TextBox 25"/>
          <p:cNvSpPr txBox="1"/>
          <p:nvPr/>
        </p:nvSpPr>
        <p:spPr>
          <a:xfrm>
            <a:off x="6019023" y="3944729"/>
            <a:ext cx="853119" cy="523220"/>
          </a:xfrm>
          <a:prstGeom prst="rect">
            <a:avLst/>
          </a:prstGeom>
          <a:noFill/>
        </p:spPr>
        <p:txBody>
          <a:bodyPr wrap="none" rtlCol="0">
            <a:spAutoFit/>
          </a:bodyPr>
          <a:lstStyle/>
          <a:p>
            <a:r>
              <a:rPr lang="en-US" sz="2800" i="1" dirty="0" smtClean="0">
                <a:solidFill>
                  <a:srgbClr val="C00000"/>
                </a:solidFill>
              </a:rPr>
              <a:t>rura</a:t>
            </a:r>
            <a:r>
              <a:rPr lang="en-US" i="1" dirty="0" smtClean="0">
                <a:solidFill>
                  <a:srgbClr val="C00000"/>
                </a:solidFill>
              </a:rPr>
              <a:t>l</a:t>
            </a:r>
            <a:endParaRPr lang="en-US" i="1" dirty="0">
              <a:solidFill>
                <a:srgbClr val="C00000"/>
              </a:solidFill>
            </a:endParaRPr>
          </a:p>
        </p:txBody>
      </p:sp>
      <p:sp>
        <p:nvSpPr>
          <p:cNvPr id="29" name="TextBox 28"/>
          <p:cNvSpPr txBox="1"/>
          <p:nvPr/>
        </p:nvSpPr>
        <p:spPr>
          <a:xfrm>
            <a:off x="8878801" y="3933242"/>
            <a:ext cx="963725" cy="523220"/>
          </a:xfrm>
          <a:prstGeom prst="rect">
            <a:avLst/>
          </a:prstGeom>
          <a:noFill/>
        </p:spPr>
        <p:txBody>
          <a:bodyPr wrap="none" rtlCol="0">
            <a:spAutoFit/>
          </a:bodyPr>
          <a:lstStyle/>
          <a:p>
            <a:r>
              <a:rPr lang="en-US" sz="2800" i="1" dirty="0" smtClean="0">
                <a:solidFill>
                  <a:srgbClr val="C00000"/>
                </a:solidFill>
              </a:rPr>
              <a:t>years</a:t>
            </a:r>
            <a:endParaRPr lang="en-US" sz="2800" i="1" dirty="0">
              <a:solidFill>
                <a:srgbClr val="C00000"/>
              </a:solidFill>
            </a:endParaRPr>
          </a:p>
        </p:txBody>
      </p:sp>
      <p:sp>
        <p:nvSpPr>
          <p:cNvPr id="31" name="TextBox 30"/>
          <p:cNvSpPr txBox="1"/>
          <p:nvPr/>
        </p:nvSpPr>
        <p:spPr>
          <a:xfrm>
            <a:off x="6163772" y="4628231"/>
            <a:ext cx="1247906" cy="523220"/>
          </a:xfrm>
          <a:prstGeom prst="rect">
            <a:avLst/>
          </a:prstGeom>
          <a:noFill/>
        </p:spPr>
        <p:txBody>
          <a:bodyPr wrap="none" rtlCol="0">
            <a:spAutoFit/>
          </a:bodyPr>
          <a:lstStyle/>
          <a:p>
            <a:r>
              <a:rPr lang="en-US" sz="2800" i="1" dirty="0" smtClean="0">
                <a:solidFill>
                  <a:srgbClr val="C00000"/>
                </a:solidFill>
              </a:rPr>
              <a:t>fashion</a:t>
            </a:r>
            <a:endParaRPr lang="en-US" sz="2800" i="1" dirty="0">
              <a:solidFill>
                <a:srgbClr val="C00000"/>
              </a:solidFill>
            </a:endParaRPr>
          </a:p>
        </p:txBody>
      </p:sp>
      <p:sp>
        <p:nvSpPr>
          <p:cNvPr id="32" name="TextBox 31"/>
          <p:cNvSpPr txBox="1"/>
          <p:nvPr/>
        </p:nvSpPr>
        <p:spPr>
          <a:xfrm>
            <a:off x="5975899" y="5296965"/>
            <a:ext cx="837089" cy="523220"/>
          </a:xfrm>
          <a:prstGeom prst="rect">
            <a:avLst/>
          </a:prstGeom>
          <a:noFill/>
        </p:spPr>
        <p:txBody>
          <a:bodyPr wrap="none" rtlCol="0">
            <a:spAutoFit/>
          </a:bodyPr>
          <a:lstStyle/>
          <a:p>
            <a:r>
              <a:rPr lang="en-US" sz="2800" i="1" dirty="0" err="1" smtClean="0">
                <a:solidFill>
                  <a:srgbClr val="C00000"/>
                </a:solidFill>
              </a:rPr>
              <a:t>quiit</a:t>
            </a:r>
            <a:endParaRPr lang="en-US" sz="2800" i="1" dirty="0">
              <a:solidFill>
                <a:srgbClr val="C00000"/>
              </a:solidFill>
            </a:endParaRPr>
          </a:p>
        </p:txBody>
      </p:sp>
    </p:spTree>
    <p:extLst>
      <p:ext uri="{BB962C8B-B14F-4D97-AF65-F5344CB8AC3E}">
        <p14:creationId xmlns:p14="http://schemas.microsoft.com/office/powerpoint/2010/main" val="16078821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 calcmode="lin" valueType="num">
                                      <p:cBhvr additive="base">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 calcmode="lin" valueType="num">
                                      <p:cBhvr additive="base">
                                        <p:cTn id="3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1">
                                            <p:txEl>
                                              <p:pRg st="0" end="0"/>
                                            </p:txEl>
                                          </p:spTgt>
                                        </p:tgtEl>
                                        <p:attrNameLst>
                                          <p:attrName>style.visibility</p:attrName>
                                        </p:attrNameLst>
                                      </p:cBhvr>
                                      <p:to>
                                        <p:strVal val="visible"/>
                                      </p:to>
                                    </p:set>
                                    <p:anim calcmode="lin" valueType="num">
                                      <p:cBhvr additive="base">
                                        <p:cTn id="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additive="base">
                                        <p:cTn id="5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414107" y="661741"/>
            <a:ext cx="11363787" cy="4123453"/>
            <a:chOff x="440300" y="713992"/>
            <a:chExt cx="11363787" cy="4123453"/>
          </a:xfrm>
        </p:grpSpPr>
        <p:sp>
          <p:nvSpPr>
            <p:cNvPr id="6" name="Rectangle 5"/>
            <p:cNvSpPr/>
            <p:nvPr/>
          </p:nvSpPr>
          <p:spPr>
            <a:xfrm>
              <a:off x="440300" y="713992"/>
              <a:ext cx="11363787" cy="892952"/>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cs typeface="Aharoni" pitchFamily="2" charset="-79"/>
                </a:rPr>
                <a:t>Pair work</a:t>
              </a:r>
              <a:endParaRPr lang="en-US" sz="4000" b="1" dirty="0">
                <a:solidFill>
                  <a:srgbClr val="C00000"/>
                </a:solidFill>
                <a:cs typeface="Aharoni" pitchFamily="2" charset="-79"/>
              </a:endParaRPr>
            </a:p>
          </p:txBody>
        </p:sp>
        <p:sp>
          <p:nvSpPr>
            <p:cNvPr id="7" name="TextBox 6"/>
            <p:cNvSpPr txBox="1"/>
            <p:nvPr/>
          </p:nvSpPr>
          <p:spPr>
            <a:xfrm>
              <a:off x="1745674" y="342900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2060"/>
                  </a:solidFill>
                </a:rPr>
                <a:t>What is needed to make </a:t>
              </a:r>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kanta</a:t>
              </a:r>
              <a:r>
                <a:rPr lang="en-US" sz="3200" b="1" dirty="0" smtClean="0">
                  <a:ln/>
                  <a:solidFill>
                    <a:srgbClr val="002060"/>
                  </a:solidFill>
                </a:rPr>
                <a:t> ?</a:t>
              </a:r>
              <a:endParaRPr lang="en-US" sz="3200" b="1" dirty="0">
                <a:ln/>
                <a:solidFill>
                  <a:srgbClr val="002060"/>
                </a:solidFill>
              </a:endParaRPr>
            </a:p>
          </p:txBody>
        </p:sp>
        <p:sp>
          <p:nvSpPr>
            <p:cNvPr id="9" name="TextBox 8"/>
            <p:cNvSpPr txBox="1"/>
            <p:nvPr/>
          </p:nvSpPr>
          <p:spPr>
            <a:xfrm>
              <a:off x="1745674" y="425267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2060"/>
                  </a:solidFill>
                </a:rPr>
                <a:t>Where can you find </a:t>
              </a:r>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kanta</a:t>
              </a:r>
              <a:r>
                <a:rPr lang="en-US" sz="3200" b="1" dirty="0" smtClean="0">
                  <a:ln/>
                  <a:solidFill>
                    <a:srgbClr val="002060"/>
                  </a:solidFill>
                </a:rPr>
                <a:t> ?</a:t>
              </a:r>
              <a:endParaRPr lang="en-US" sz="3200" b="1" dirty="0">
                <a:ln/>
                <a:solidFill>
                  <a:srgbClr val="002060"/>
                </a:solidFill>
              </a:endParaRPr>
            </a:p>
          </p:txBody>
        </p:sp>
        <p:grpSp>
          <p:nvGrpSpPr>
            <p:cNvPr id="5" name="Group 4"/>
            <p:cNvGrpSpPr/>
            <p:nvPr/>
          </p:nvGrpSpPr>
          <p:grpSpPr>
            <a:xfrm>
              <a:off x="756155" y="3429000"/>
              <a:ext cx="767845" cy="609600"/>
              <a:chOff x="756155" y="3429000"/>
              <a:chExt cx="767845" cy="609600"/>
            </a:xfrm>
          </p:grpSpPr>
          <p:sp>
            <p:nvSpPr>
              <p:cNvPr id="4" name="Snip Diagonal Corner Rectangle 3"/>
              <p:cNvSpPr/>
              <p:nvPr/>
            </p:nvSpPr>
            <p:spPr>
              <a:xfrm>
                <a:off x="756155" y="3429000"/>
                <a:ext cx="615445" cy="457200"/>
              </a:xfrm>
              <a:prstGeom prst="snip2Diag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p:cNvSpPr/>
              <p:nvPr/>
            </p:nvSpPr>
            <p:spPr>
              <a:xfrm>
                <a:off x="908555" y="3581400"/>
                <a:ext cx="615445" cy="457200"/>
              </a:xfrm>
              <a:prstGeom prst="snip2Diag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99017" y="4223082"/>
              <a:ext cx="767845" cy="609600"/>
              <a:chOff x="756155" y="3429000"/>
              <a:chExt cx="767845" cy="609600"/>
            </a:xfrm>
          </p:grpSpPr>
          <p:sp>
            <p:nvSpPr>
              <p:cNvPr id="13" name="Snip Diagonal Corner Rectangle 12"/>
              <p:cNvSpPr/>
              <p:nvPr/>
            </p:nvSpPr>
            <p:spPr>
              <a:xfrm>
                <a:off x="756155" y="3429000"/>
                <a:ext cx="615445" cy="457200"/>
              </a:xfrm>
              <a:prstGeom prst="snip2Diag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p:cNvSpPr/>
              <p:nvPr/>
            </p:nvSpPr>
            <p:spPr>
              <a:xfrm>
                <a:off x="908555" y="3581400"/>
                <a:ext cx="615445" cy="457200"/>
              </a:xfrm>
              <a:prstGeom prst="snip2Diag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202991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414107" y="413546"/>
            <a:ext cx="11363787" cy="4123453"/>
            <a:chOff x="440300" y="713992"/>
            <a:chExt cx="11363787" cy="4123453"/>
          </a:xfrm>
        </p:grpSpPr>
        <p:sp>
          <p:nvSpPr>
            <p:cNvPr id="6" name="Rectangle 5"/>
            <p:cNvSpPr/>
            <p:nvPr/>
          </p:nvSpPr>
          <p:spPr>
            <a:xfrm>
              <a:off x="440300" y="713992"/>
              <a:ext cx="11363787" cy="892952"/>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cs typeface="Aharoni" pitchFamily="2" charset="-79"/>
                </a:rPr>
                <a:t>Home</a:t>
              </a:r>
              <a:r>
                <a:rPr lang="en-US" sz="4000" b="1" dirty="0" smtClean="0">
                  <a:solidFill>
                    <a:srgbClr val="C00000"/>
                  </a:solidFill>
                  <a:cs typeface="Aharoni" pitchFamily="2" charset="-79"/>
                </a:rPr>
                <a:t> work</a:t>
              </a:r>
              <a:endParaRPr lang="en-US" sz="4000" b="1" dirty="0">
                <a:solidFill>
                  <a:srgbClr val="C00000"/>
                </a:solidFill>
                <a:cs typeface="Aharoni" pitchFamily="2" charset="-79"/>
              </a:endParaRPr>
            </a:p>
          </p:txBody>
        </p:sp>
        <p:sp>
          <p:nvSpPr>
            <p:cNvPr id="7" name="TextBox 6"/>
            <p:cNvSpPr txBox="1"/>
            <p:nvPr/>
          </p:nvSpPr>
          <p:spPr>
            <a:xfrm>
              <a:off x="1745674" y="342900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rgbClr val="002060"/>
                  </a:solidFill>
                </a:rPr>
                <a:t>Write a paragraph on ‘’</a:t>
              </a:r>
              <a:r>
                <a:rPr lang="en-US" sz="3200" b="1" i="1" dirty="0" err="1" smtClean="0">
                  <a:ln/>
                  <a:solidFill>
                    <a:srgbClr val="002060"/>
                  </a:solidFill>
                </a:rPr>
                <a:t>Nakshi</a:t>
              </a:r>
              <a:r>
                <a:rPr lang="en-US" sz="3200" b="1" i="1" dirty="0" smtClean="0">
                  <a:ln/>
                  <a:solidFill>
                    <a:srgbClr val="002060"/>
                  </a:solidFill>
                </a:rPr>
                <a:t> </a:t>
              </a:r>
              <a:r>
                <a:rPr lang="en-US" sz="3200" b="1" i="1" dirty="0" err="1" smtClean="0">
                  <a:ln/>
                  <a:solidFill>
                    <a:srgbClr val="002060"/>
                  </a:solidFill>
                </a:rPr>
                <a:t>Kantha</a:t>
              </a:r>
              <a:r>
                <a:rPr lang="en-US" sz="3200" b="1" i="1" dirty="0" smtClean="0">
                  <a:ln/>
                  <a:solidFill>
                    <a:srgbClr val="002060"/>
                  </a:solidFill>
                </a:rPr>
                <a:t>’’</a:t>
              </a:r>
              <a:endParaRPr lang="en-US" sz="3200" b="1" i="1" dirty="0">
                <a:ln/>
                <a:solidFill>
                  <a:srgbClr val="002060"/>
                </a:solidFill>
              </a:endParaRPr>
            </a:p>
          </p:txBody>
        </p:sp>
        <p:sp>
          <p:nvSpPr>
            <p:cNvPr id="9" name="TextBox 8"/>
            <p:cNvSpPr txBox="1"/>
            <p:nvPr/>
          </p:nvSpPr>
          <p:spPr>
            <a:xfrm>
              <a:off x="1745674" y="4252670"/>
              <a:ext cx="856990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endParaRPr lang="en-US" sz="3200" b="1" dirty="0">
                <a:ln/>
                <a:solidFill>
                  <a:srgbClr val="002060"/>
                </a:solidFill>
              </a:endParaRPr>
            </a:p>
          </p:txBody>
        </p:sp>
        <p:grpSp>
          <p:nvGrpSpPr>
            <p:cNvPr id="5" name="Group 4"/>
            <p:cNvGrpSpPr/>
            <p:nvPr/>
          </p:nvGrpSpPr>
          <p:grpSpPr>
            <a:xfrm>
              <a:off x="756155" y="3429000"/>
              <a:ext cx="767845" cy="609600"/>
              <a:chOff x="756155" y="3429000"/>
              <a:chExt cx="767845" cy="609600"/>
            </a:xfrm>
          </p:grpSpPr>
          <p:sp>
            <p:nvSpPr>
              <p:cNvPr id="4" name="Snip Diagonal Corner Rectangle 3"/>
              <p:cNvSpPr/>
              <p:nvPr/>
            </p:nvSpPr>
            <p:spPr>
              <a:xfrm>
                <a:off x="756155" y="3429000"/>
                <a:ext cx="615445" cy="457200"/>
              </a:xfrm>
              <a:prstGeom prst="snip2Diag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p:cNvSpPr/>
              <p:nvPr/>
            </p:nvSpPr>
            <p:spPr>
              <a:xfrm>
                <a:off x="908555" y="3581400"/>
                <a:ext cx="615445" cy="457200"/>
              </a:xfrm>
              <a:prstGeom prst="snip2Diag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465369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775855" y="1399309"/>
            <a:ext cx="10460181" cy="3167928"/>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C00000"/>
                </a:solidFill>
                <a:cs typeface="NikoshBAN" panose="02000000000000000000" pitchFamily="2" charset="0"/>
              </a:rPr>
              <a:t>Thank </a:t>
            </a:r>
            <a:r>
              <a:rPr lang="en-US" sz="8000" smtClean="0">
                <a:solidFill>
                  <a:srgbClr val="C00000"/>
                </a:solidFill>
                <a:cs typeface="NikoshBAN" panose="02000000000000000000" pitchFamily="2" charset="0"/>
              </a:rPr>
              <a:t>you all.</a:t>
            </a:r>
            <a:endParaRPr lang="en-US" sz="6000" i="1" dirty="0">
              <a:solidFill>
                <a:srgbClr val="002060"/>
              </a:solidFill>
              <a:cs typeface="NikoshBAN" panose="02000000000000000000" pitchFamily="2" charset="0"/>
            </a:endParaRPr>
          </a:p>
        </p:txBody>
      </p:sp>
      <p:sp>
        <p:nvSpPr>
          <p:cNvPr id="6" name="Frame 5"/>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09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lowchart: Alternate Process 1"/>
          <p:cNvSpPr/>
          <p:nvPr/>
        </p:nvSpPr>
        <p:spPr>
          <a:xfrm>
            <a:off x="1050401" y="757698"/>
            <a:ext cx="10005528" cy="1004454"/>
          </a:xfrm>
          <a:prstGeom prst="flowChartAlternateProcess">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cs typeface="NikoshBAN" panose="02000000000000000000" pitchFamily="2" charset="0"/>
              </a:rPr>
              <a:t>Introduction</a:t>
            </a:r>
            <a:endParaRPr lang="en-US" sz="4000" dirty="0">
              <a:solidFill>
                <a:srgbClr val="002060"/>
              </a:solidFill>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401" y="1806428"/>
            <a:ext cx="1856366" cy="23996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615523" y="4206076"/>
            <a:ext cx="5573385" cy="2246769"/>
          </a:xfrm>
          <a:prstGeom prst="rect">
            <a:avLst/>
          </a:prstGeom>
          <a:noFill/>
        </p:spPr>
        <p:txBody>
          <a:bodyPr wrap="none" rtlCol="0">
            <a:spAutoFit/>
          </a:bodyPr>
          <a:lstStyle/>
          <a:p>
            <a:r>
              <a:rPr lang="en-US" sz="2800" b="1" dirty="0" smtClean="0">
                <a:ln w="0"/>
                <a:solidFill>
                  <a:srgbClr val="002060"/>
                </a:solidFill>
                <a:cs typeface="NikoshBAN" panose="02000000000000000000" pitchFamily="2" charset="0"/>
              </a:rPr>
              <a:t>Md. </a:t>
            </a:r>
            <a:r>
              <a:rPr lang="en-US" sz="2800" b="1" dirty="0" err="1" smtClean="0">
                <a:ln w="0"/>
                <a:solidFill>
                  <a:srgbClr val="002060"/>
                </a:solidFill>
                <a:cs typeface="NikoshBAN" panose="02000000000000000000" pitchFamily="2" charset="0"/>
              </a:rPr>
              <a:t>Mahbub</a:t>
            </a:r>
            <a:r>
              <a:rPr lang="en-US" sz="2800" b="1" dirty="0" smtClean="0">
                <a:ln w="0"/>
                <a:solidFill>
                  <a:srgbClr val="002060"/>
                </a:solidFill>
                <a:cs typeface="NikoshBAN" panose="02000000000000000000" pitchFamily="2" charset="0"/>
              </a:rPr>
              <a:t> </a:t>
            </a:r>
            <a:r>
              <a:rPr lang="en-US" sz="2800" b="1" dirty="0" err="1" smtClean="0">
                <a:ln w="0"/>
                <a:solidFill>
                  <a:srgbClr val="002060"/>
                </a:solidFill>
                <a:cs typeface="NikoshBAN" panose="02000000000000000000" pitchFamily="2" charset="0"/>
              </a:rPr>
              <a:t>Alalm</a:t>
            </a:r>
            <a:endParaRPr lang="en-US" sz="2800" b="1" dirty="0" smtClean="0">
              <a:ln w="0"/>
              <a:solidFill>
                <a:srgbClr val="002060"/>
              </a:solidFill>
              <a:cs typeface="NikoshBAN" panose="02000000000000000000" pitchFamily="2" charset="0"/>
            </a:endParaRPr>
          </a:p>
          <a:p>
            <a:r>
              <a:rPr lang="en-US" sz="2800" b="1" dirty="0" smtClean="0">
                <a:ln w="0"/>
                <a:solidFill>
                  <a:srgbClr val="002060"/>
                </a:solidFill>
                <a:cs typeface="NikoshBAN" panose="02000000000000000000" pitchFamily="2" charset="0"/>
              </a:rPr>
              <a:t>Assistant Teacher</a:t>
            </a:r>
          </a:p>
          <a:p>
            <a:r>
              <a:rPr lang="en-US" sz="2800" b="1" dirty="0" err="1" smtClean="0">
                <a:ln w="0"/>
                <a:solidFill>
                  <a:srgbClr val="002060"/>
                </a:solidFill>
                <a:cs typeface="NikoshBAN" panose="02000000000000000000" pitchFamily="2" charset="0"/>
              </a:rPr>
              <a:t>Gogda</a:t>
            </a:r>
            <a:r>
              <a:rPr lang="en-US" sz="2800" b="1" dirty="0" smtClean="0">
                <a:ln w="0"/>
                <a:solidFill>
                  <a:srgbClr val="002060"/>
                </a:solidFill>
                <a:cs typeface="NikoshBAN" panose="02000000000000000000" pitchFamily="2" charset="0"/>
              </a:rPr>
              <a:t> </a:t>
            </a:r>
            <a:r>
              <a:rPr lang="en-US" sz="2800" b="1" dirty="0" err="1" smtClean="0">
                <a:ln w="0"/>
                <a:solidFill>
                  <a:srgbClr val="002060"/>
                </a:solidFill>
                <a:cs typeface="NikoshBAN" panose="02000000000000000000" pitchFamily="2" charset="0"/>
              </a:rPr>
              <a:t>Mozafarpur</a:t>
            </a:r>
            <a:r>
              <a:rPr lang="en-US" sz="2800" b="1" dirty="0" smtClean="0">
                <a:ln w="0"/>
                <a:solidFill>
                  <a:srgbClr val="002060"/>
                </a:solidFill>
                <a:cs typeface="NikoshBAN" panose="02000000000000000000" pitchFamily="2" charset="0"/>
              </a:rPr>
              <a:t> </a:t>
            </a:r>
            <a:r>
              <a:rPr lang="en-US" sz="2800" b="1" dirty="0" err="1" smtClean="0">
                <a:ln w="0"/>
                <a:solidFill>
                  <a:srgbClr val="002060"/>
                </a:solidFill>
                <a:cs typeface="NikoshBAN" panose="02000000000000000000" pitchFamily="2" charset="0"/>
              </a:rPr>
              <a:t>Dakhil</a:t>
            </a:r>
            <a:r>
              <a:rPr lang="en-US" sz="2800" b="1" dirty="0" smtClean="0">
                <a:ln w="0"/>
                <a:solidFill>
                  <a:srgbClr val="002060"/>
                </a:solidFill>
                <a:cs typeface="NikoshBAN" panose="02000000000000000000" pitchFamily="2" charset="0"/>
              </a:rPr>
              <a:t> Madrasah</a:t>
            </a:r>
          </a:p>
          <a:p>
            <a:r>
              <a:rPr lang="en-US" sz="2800" b="1" dirty="0" err="1" smtClean="0">
                <a:ln w="0"/>
                <a:solidFill>
                  <a:srgbClr val="002060"/>
                </a:solidFill>
                <a:cs typeface="NikoshBAN" panose="02000000000000000000" pitchFamily="2" charset="0"/>
              </a:rPr>
              <a:t>Kendua</a:t>
            </a:r>
            <a:r>
              <a:rPr lang="en-US" sz="2800" b="1" dirty="0" smtClean="0">
                <a:ln w="0"/>
                <a:solidFill>
                  <a:srgbClr val="002060"/>
                </a:solidFill>
                <a:cs typeface="NikoshBAN" panose="02000000000000000000" pitchFamily="2" charset="0"/>
              </a:rPr>
              <a:t>, </a:t>
            </a:r>
            <a:r>
              <a:rPr lang="en-US" sz="2800" b="1" dirty="0" err="1" smtClean="0">
                <a:ln w="0"/>
                <a:solidFill>
                  <a:srgbClr val="002060"/>
                </a:solidFill>
                <a:cs typeface="NikoshBAN" panose="02000000000000000000" pitchFamily="2" charset="0"/>
              </a:rPr>
              <a:t>Netrakona</a:t>
            </a:r>
            <a:r>
              <a:rPr lang="en-US" sz="2800" b="1" dirty="0" smtClean="0">
                <a:ln w="0"/>
                <a:solidFill>
                  <a:srgbClr val="002060"/>
                </a:solidFill>
                <a:cs typeface="NikoshBAN" panose="02000000000000000000" pitchFamily="2" charset="0"/>
              </a:rPr>
              <a:t>.</a:t>
            </a:r>
          </a:p>
          <a:p>
            <a:r>
              <a:rPr lang="en-US" sz="2800" b="1" dirty="0" smtClean="0">
                <a:ln w="0"/>
                <a:solidFill>
                  <a:srgbClr val="002060"/>
                </a:solidFill>
                <a:cs typeface="NikoshBAN" panose="02000000000000000000" pitchFamily="2" charset="0"/>
              </a:rPr>
              <a:t>Mob: 01721405063</a:t>
            </a:r>
            <a:endParaRPr lang="en-US" sz="2400" b="1" dirty="0" smtClean="0">
              <a:ln w="0"/>
              <a:solidFill>
                <a:srgbClr val="002060"/>
              </a:solidFill>
              <a:cs typeface="NikoshBAN" panose="02000000000000000000" pitchFamily="2" charset="0"/>
            </a:endParaRPr>
          </a:p>
        </p:txBody>
      </p:sp>
      <p:sp>
        <p:nvSpPr>
          <p:cNvPr id="6" name="TextBox 5"/>
          <p:cNvSpPr txBox="1"/>
          <p:nvPr/>
        </p:nvSpPr>
        <p:spPr>
          <a:xfrm>
            <a:off x="7614749" y="2711516"/>
            <a:ext cx="3659848" cy="2677656"/>
          </a:xfrm>
          <a:prstGeom prst="rect">
            <a:avLst/>
          </a:prstGeom>
          <a:noFill/>
        </p:spPr>
        <p:txBody>
          <a:bodyPr wrap="none" rtlCol="0">
            <a:spAutoFit/>
          </a:bodyPr>
          <a:lstStyle/>
          <a:p>
            <a:r>
              <a:rPr lang="en-US" sz="2800" b="1" dirty="0" smtClean="0">
                <a:ln w="0"/>
                <a:solidFill>
                  <a:srgbClr val="002060"/>
                </a:solidFill>
                <a:cs typeface="NikoshBAN" panose="02000000000000000000" pitchFamily="2" charset="0"/>
              </a:rPr>
              <a:t>Class: Eight</a:t>
            </a:r>
          </a:p>
          <a:p>
            <a:r>
              <a:rPr lang="en-US" sz="2800" b="1" dirty="0" smtClean="0">
                <a:ln w="0"/>
                <a:solidFill>
                  <a:srgbClr val="002060"/>
                </a:solidFill>
                <a:cs typeface="NikoshBAN" panose="02000000000000000000" pitchFamily="2" charset="0"/>
              </a:rPr>
              <a:t>Sub: English 1</a:t>
            </a:r>
            <a:r>
              <a:rPr lang="en-US" sz="2800" b="1" baseline="30000" dirty="0" smtClean="0">
                <a:ln w="0"/>
                <a:solidFill>
                  <a:srgbClr val="002060"/>
                </a:solidFill>
                <a:cs typeface="NikoshBAN" panose="02000000000000000000" pitchFamily="2" charset="0"/>
              </a:rPr>
              <a:t>st</a:t>
            </a:r>
            <a:r>
              <a:rPr lang="en-US" sz="2800" b="1" dirty="0" smtClean="0">
                <a:ln w="0"/>
                <a:solidFill>
                  <a:srgbClr val="002060"/>
                </a:solidFill>
                <a:cs typeface="NikoshBAN" panose="02000000000000000000" pitchFamily="2" charset="0"/>
              </a:rPr>
              <a:t> paper</a:t>
            </a:r>
          </a:p>
          <a:p>
            <a:r>
              <a:rPr lang="en-US" sz="2800" b="1" dirty="0" smtClean="0">
                <a:ln w="0"/>
                <a:solidFill>
                  <a:srgbClr val="002060"/>
                </a:solidFill>
                <a:cs typeface="NikoshBAN" panose="02000000000000000000" pitchFamily="2" charset="0"/>
              </a:rPr>
              <a:t>Unit: One, Lesson: </a:t>
            </a:r>
            <a:r>
              <a:rPr lang="en-US" sz="2800" b="1" dirty="0">
                <a:ln w="0"/>
                <a:solidFill>
                  <a:srgbClr val="002060"/>
                </a:solidFill>
                <a:cs typeface="NikoshBAN" panose="02000000000000000000" pitchFamily="2" charset="0"/>
              </a:rPr>
              <a:t>2</a:t>
            </a:r>
            <a:endParaRPr lang="en-US" sz="2800" b="1" dirty="0" smtClean="0">
              <a:ln w="0"/>
              <a:solidFill>
                <a:srgbClr val="002060"/>
              </a:solidFill>
              <a:cs typeface="NikoshBAN" panose="02000000000000000000" pitchFamily="2" charset="0"/>
            </a:endParaRPr>
          </a:p>
          <a:p>
            <a:r>
              <a:rPr lang="en-US" sz="2800" b="1" dirty="0" smtClean="0">
                <a:ln w="0"/>
                <a:solidFill>
                  <a:srgbClr val="002060"/>
                </a:solidFill>
                <a:cs typeface="NikoshBAN" panose="02000000000000000000" pitchFamily="2" charset="0"/>
              </a:rPr>
              <a:t>Total Students: 40</a:t>
            </a:r>
          </a:p>
          <a:p>
            <a:r>
              <a:rPr lang="en-US" sz="2800" b="1" dirty="0" smtClean="0">
                <a:ln w="0"/>
                <a:solidFill>
                  <a:srgbClr val="002060"/>
                </a:solidFill>
                <a:cs typeface="NikoshBAN" panose="02000000000000000000" pitchFamily="2" charset="0"/>
              </a:rPr>
              <a:t>Present Students: 32</a:t>
            </a:r>
          </a:p>
          <a:p>
            <a:r>
              <a:rPr lang="en-US" sz="2800" b="1" dirty="0" smtClean="0">
                <a:ln w="0"/>
                <a:solidFill>
                  <a:srgbClr val="002060"/>
                </a:solidFill>
                <a:cs typeface="NikoshBAN" panose="02000000000000000000" pitchFamily="2" charset="0"/>
              </a:rPr>
              <a:t>Date: 16 February 2020</a:t>
            </a:r>
            <a:endParaRPr lang="en-US" sz="2400" b="1" dirty="0" smtClean="0">
              <a:ln w="0"/>
              <a:solidFill>
                <a:srgbClr val="002060"/>
              </a:solidFill>
              <a:cs typeface="NikoshBAN" panose="02000000000000000000" pitchFamily="2" charset="0"/>
            </a:endParaRPr>
          </a:p>
        </p:txBody>
      </p:sp>
      <p:sp>
        <p:nvSpPr>
          <p:cNvPr id="7" name="Frame 6"/>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55589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6276109" y="583696"/>
            <a:ext cx="5305270" cy="757645"/>
          </a:xfrm>
          <a:prstGeom prst="flowChartAlternateProcess">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NikoshBAN" panose="02000000000000000000" pitchFamily="2" charset="0"/>
                <a:cs typeface="NikoshBAN" panose="02000000000000000000" pitchFamily="2" charset="0"/>
              </a:rPr>
              <a:t>Let us see some pictures.</a:t>
            </a:r>
            <a:endParaRPr lang="en-US" sz="2800" b="1" dirty="0">
              <a:latin typeface="NikoshBAN" panose="02000000000000000000" pitchFamily="2" charset="0"/>
              <a:cs typeface="NikoshBAN" panose="02000000000000000000" pitchFamily="2" charset="0"/>
            </a:endParaRPr>
          </a:p>
        </p:txBody>
      </p:sp>
      <p:sp>
        <p:nvSpPr>
          <p:cNvPr id="2" name="TextBox 1"/>
          <p:cNvSpPr txBox="1"/>
          <p:nvPr/>
        </p:nvSpPr>
        <p:spPr>
          <a:xfrm>
            <a:off x="6276109" y="5746752"/>
            <a:ext cx="5328935" cy="707886"/>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err="1" smtClean="0"/>
              <a:t>Nakshi</a:t>
            </a:r>
            <a:r>
              <a:rPr lang="en-US" sz="4000" b="1" dirty="0" smtClean="0"/>
              <a:t> </a:t>
            </a:r>
            <a:r>
              <a:rPr lang="en-US" sz="4000" b="1" dirty="0" err="1" smtClean="0"/>
              <a:t>Kantha</a:t>
            </a:r>
            <a:endParaRPr lang="en-US" sz="4000" b="1" dirty="0"/>
          </a:p>
        </p:txBody>
      </p:sp>
      <p:sp>
        <p:nvSpPr>
          <p:cNvPr id="15" name="Frame 14"/>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17" y="583696"/>
            <a:ext cx="5569527" cy="574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109" y="1415767"/>
            <a:ext cx="5328935" cy="4153759"/>
          </a:xfrm>
          <a:prstGeom prst="rect">
            <a:avLst/>
          </a:prstGeom>
        </p:spPr>
      </p:pic>
    </p:spTree>
    <p:extLst>
      <p:ext uri="{BB962C8B-B14F-4D97-AF65-F5344CB8AC3E}">
        <p14:creationId xmlns:p14="http://schemas.microsoft.com/office/powerpoint/2010/main" val="6183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8100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loud 5"/>
          <p:cNvSpPr/>
          <p:nvPr/>
        </p:nvSpPr>
        <p:spPr>
          <a:xfrm>
            <a:off x="879765" y="2019945"/>
            <a:ext cx="10709563" cy="3206032"/>
          </a:xfrm>
          <a:prstGeom prst="cloud">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6000" b="1" dirty="0" err="1" smtClean="0">
                <a:ln/>
                <a:solidFill>
                  <a:srgbClr val="C00000"/>
                </a:solidFill>
                <a:cs typeface="NikoshBAN" panose="02000000000000000000" pitchFamily="2" charset="0"/>
              </a:rPr>
              <a:t>Nakshi</a:t>
            </a:r>
            <a:r>
              <a:rPr lang="en-US" sz="6000" b="1" dirty="0" smtClean="0">
                <a:ln/>
                <a:solidFill>
                  <a:srgbClr val="C00000"/>
                </a:solidFill>
                <a:cs typeface="NikoshBAN" panose="02000000000000000000" pitchFamily="2" charset="0"/>
              </a:rPr>
              <a:t> </a:t>
            </a:r>
            <a:r>
              <a:rPr lang="en-US" sz="6000" b="1" dirty="0" err="1" smtClean="0">
                <a:ln/>
                <a:solidFill>
                  <a:srgbClr val="C00000"/>
                </a:solidFill>
                <a:cs typeface="NikoshBAN" panose="02000000000000000000" pitchFamily="2" charset="0"/>
              </a:rPr>
              <a:t>Kantha</a:t>
            </a:r>
            <a:endParaRPr lang="en-US" sz="6000" b="1" dirty="0">
              <a:ln/>
              <a:solidFill>
                <a:srgbClr val="C00000"/>
              </a:solidFill>
              <a:cs typeface="NikoshBAN" panose="02000000000000000000" pitchFamily="2" charset="0"/>
            </a:endParaRPr>
          </a:p>
        </p:txBody>
      </p:sp>
      <p:sp>
        <p:nvSpPr>
          <p:cNvPr id="9" name="TextBox 8"/>
          <p:cNvSpPr txBox="1"/>
          <p:nvPr/>
        </p:nvSpPr>
        <p:spPr>
          <a:xfrm>
            <a:off x="3252855" y="775849"/>
            <a:ext cx="5737468" cy="707886"/>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rgbClr val="0070C0"/>
                </a:solidFill>
                <a:latin typeface="NikoshBAN" panose="02000000000000000000" pitchFamily="2" charset="0"/>
                <a:cs typeface="NikoshBAN" panose="02000000000000000000" pitchFamily="2" charset="0"/>
              </a:rPr>
              <a:t>Our today’s Lesson is-</a:t>
            </a:r>
            <a:endParaRPr lang="en-US" sz="4000" b="1" dirty="0">
              <a:ln/>
              <a:solidFill>
                <a:srgbClr val="0070C0"/>
              </a:solidFill>
              <a:latin typeface="NikoshBAN" panose="02000000000000000000" pitchFamily="2" charset="0"/>
              <a:cs typeface="NikoshBAN" panose="02000000000000000000" pitchFamily="2" charset="0"/>
            </a:endParaRPr>
          </a:p>
        </p:txBody>
      </p:sp>
      <p:sp>
        <p:nvSpPr>
          <p:cNvPr id="7" name="Frame 6"/>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38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endCondLst>
                                    <p:cond evt="onNext" delay="0">
                                      <p:tgtEl>
                                        <p:sldTgt/>
                                      </p:tgtEl>
                                    </p:cond>
                                  </p:end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2700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7" name="Group 16"/>
          <p:cNvGrpSpPr/>
          <p:nvPr/>
        </p:nvGrpSpPr>
        <p:grpSpPr>
          <a:xfrm>
            <a:off x="597333" y="402638"/>
            <a:ext cx="10759445" cy="5788367"/>
            <a:chOff x="597333" y="402638"/>
            <a:chExt cx="10759445" cy="5788367"/>
          </a:xfrm>
        </p:grpSpPr>
        <p:sp>
          <p:nvSpPr>
            <p:cNvPr id="3" name="Flowchart: Alternate Process 2"/>
            <p:cNvSpPr/>
            <p:nvPr/>
          </p:nvSpPr>
          <p:spPr>
            <a:xfrm>
              <a:off x="597333" y="402638"/>
              <a:ext cx="10759441" cy="791375"/>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cs typeface="NikoshBAN" panose="02000000000000000000" pitchFamily="2" charset="0"/>
                </a:rPr>
                <a:t>Learning Outcomes</a:t>
              </a:r>
              <a:endParaRPr lang="en-US" sz="4800" b="1" dirty="0">
                <a:solidFill>
                  <a:srgbClr val="C00000"/>
                </a:solidFill>
                <a:cs typeface="NikoshBAN" panose="02000000000000000000" pitchFamily="2" charset="0"/>
              </a:endParaRPr>
            </a:p>
          </p:txBody>
        </p:sp>
        <p:sp>
          <p:nvSpPr>
            <p:cNvPr id="5" name="Flowchart: Alternate Process 4"/>
            <p:cNvSpPr/>
            <p:nvPr/>
          </p:nvSpPr>
          <p:spPr>
            <a:xfrm>
              <a:off x="1664136" y="3687407"/>
              <a:ext cx="9692638" cy="707336"/>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cs typeface="NikoshBAN" panose="02000000000000000000" pitchFamily="2" charset="0"/>
                </a:rPr>
                <a:t>Infer meaning from context.</a:t>
              </a:r>
              <a:endParaRPr lang="en-US" sz="3200" dirty="0">
                <a:solidFill>
                  <a:srgbClr val="0070C0"/>
                </a:solidFill>
                <a:cs typeface="NikoshBAN" panose="02000000000000000000" pitchFamily="2" charset="0"/>
              </a:endParaRPr>
            </a:p>
          </p:txBody>
        </p:sp>
        <p:sp>
          <p:nvSpPr>
            <p:cNvPr id="7" name="Flowchart: Alternate Process 6"/>
            <p:cNvSpPr/>
            <p:nvPr/>
          </p:nvSpPr>
          <p:spPr>
            <a:xfrm>
              <a:off x="597338" y="1500180"/>
              <a:ext cx="10759440" cy="986961"/>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NikoshBAN" panose="02000000000000000000" pitchFamily="2" charset="0"/>
                  <a:cs typeface="NikoshBAN" panose="02000000000000000000" pitchFamily="2" charset="0"/>
                </a:rPr>
                <a:t>After studied this lesson the students will be able to..</a:t>
              </a:r>
              <a:endParaRPr lang="en-US" sz="2800" b="1" dirty="0">
                <a:solidFill>
                  <a:srgbClr val="002060"/>
                </a:solidFill>
                <a:latin typeface="NikoshBAN" panose="02000000000000000000" pitchFamily="2" charset="0"/>
                <a:cs typeface="NikoshBAN" panose="02000000000000000000" pitchFamily="2" charset="0"/>
              </a:endParaRPr>
            </a:p>
          </p:txBody>
        </p:sp>
        <p:sp>
          <p:nvSpPr>
            <p:cNvPr id="9" name="Flowchart: Alternate Process 8"/>
            <p:cNvSpPr/>
            <p:nvPr/>
          </p:nvSpPr>
          <p:spPr>
            <a:xfrm>
              <a:off x="1664134" y="2852777"/>
              <a:ext cx="9692640" cy="709062"/>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cs typeface="NikoshBAN" panose="02000000000000000000" pitchFamily="2" charset="0"/>
                </a:rPr>
                <a:t>Be familiar with </a:t>
              </a:r>
              <a:r>
                <a:rPr lang="en-US" sz="3200" dirty="0" err="1" smtClean="0">
                  <a:solidFill>
                    <a:srgbClr val="0070C0"/>
                  </a:solidFill>
                  <a:cs typeface="NikoshBAN" panose="02000000000000000000" pitchFamily="2" charset="0"/>
                </a:rPr>
                <a:t>Nakshi</a:t>
              </a:r>
              <a:r>
                <a:rPr lang="en-US" sz="3200" dirty="0" smtClean="0">
                  <a:solidFill>
                    <a:srgbClr val="0070C0"/>
                  </a:solidFill>
                  <a:cs typeface="NikoshBAN" panose="02000000000000000000" pitchFamily="2" charset="0"/>
                </a:rPr>
                <a:t> </a:t>
              </a:r>
              <a:r>
                <a:rPr lang="en-US" sz="3200" dirty="0" err="1" smtClean="0">
                  <a:solidFill>
                    <a:srgbClr val="0070C0"/>
                  </a:solidFill>
                  <a:cs typeface="NikoshBAN" panose="02000000000000000000" pitchFamily="2" charset="0"/>
                </a:rPr>
                <a:t>Kantha</a:t>
              </a:r>
              <a:r>
                <a:rPr lang="en-US" sz="3200" smtClean="0">
                  <a:solidFill>
                    <a:srgbClr val="0070C0"/>
                  </a:solidFill>
                  <a:cs typeface="NikoshBAN" panose="02000000000000000000" pitchFamily="2" charset="0"/>
                </a:rPr>
                <a:t>.</a:t>
              </a:r>
              <a:endParaRPr lang="en-US" sz="3200" dirty="0">
                <a:solidFill>
                  <a:srgbClr val="0070C0"/>
                </a:solidFill>
                <a:cs typeface="NikoshBAN" panose="02000000000000000000" pitchFamily="2" charset="0"/>
              </a:endParaRPr>
            </a:p>
          </p:txBody>
        </p:sp>
        <p:sp>
          <p:nvSpPr>
            <p:cNvPr id="11" name="Flowchart: Alternate Process 10"/>
            <p:cNvSpPr/>
            <p:nvPr/>
          </p:nvSpPr>
          <p:spPr>
            <a:xfrm>
              <a:off x="1664134" y="5463698"/>
              <a:ext cx="9692639" cy="727307"/>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cs typeface="NikoshBAN" panose="02000000000000000000" pitchFamily="2" charset="0"/>
                </a:rPr>
                <a:t>Write a paragraph about “</a:t>
              </a:r>
              <a:r>
                <a:rPr lang="en-US" sz="3200" dirty="0" err="1" smtClean="0">
                  <a:solidFill>
                    <a:srgbClr val="0070C0"/>
                  </a:solidFill>
                  <a:cs typeface="NikoshBAN" panose="02000000000000000000" pitchFamily="2" charset="0"/>
                </a:rPr>
                <a:t>Nakshi</a:t>
              </a:r>
              <a:r>
                <a:rPr lang="en-US" sz="3200" dirty="0" smtClean="0">
                  <a:solidFill>
                    <a:srgbClr val="0070C0"/>
                  </a:solidFill>
                  <a:cs typeface="NikoshBAN" panose="02000000000000000000" pitchFamily="2" charset="0"/>
                </a:rPr>
                <a:t> </a:t>
              </a:r>
              <a:r>
                <a:rPr lang="en-US" sz="3200" dirty="0" err="1" smtClean="0">
                  <a:solidFill>
                    <a:srgbClr val="0070C0"/>
                  </a:solidFill>
                  <a:cs typeface="NikoshBAN" panose="02000000000000000000" pitchFamily="2" charset="0"/>
                </a:rPr>
                <a:t>Kantha</a:t>
              </a:r>
              <a:r>
                <a:rPr lang="en-US" sz="3200" dirty="0" smtClean="0">
                  <a:solidFill>
                    <a:srgbClr val="0070C0"/>
                  </a:solidFill>
                  <a:cs typeface="NikoshBAN" panose="02000000000000000000" pitchFamily="2" charset="0"/>
                </a:rPr>
                <a:t>”.</a:t>
              </a:r>
              <a:endParaRPr lang="en-US" sz="3200" dirty="0">
                <a:solidFill>
                  <a:srgbClr val="0070C0"/>
                </a:solidFill>
                <a:latin typeface="NikoshBAN" panose="02000000000000000000" pitchFamily="2" charset="0"/>
                <a:cs typeface="NikoshBAN" panose="02000000000000000000" pitchFamily="2" charset="0"/>
              </a:endParaRPr>
            </a:p>
          </p:txBody>
        </p:sp>
        <p:sp>
          <p:nvSpPr>
            <p:cNvPr id="13" name="Flowchart: Alternate Process 12"/>
            <p:cNvSpPr/>
            <p:nvPr/>
          </p:nvSpPr>
          <p:spPr>
            <a:xfrm>
              <a:off x="791122" y="3707025"/>
              <a:ext cx="707164" cy="729207"/>
            </a:xfrm>
            <a:prstGeom prst="flowChartAlternate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Flowchart: Alternate Process 13"/>
            <p:cNvSpPr/>
            <p:nvPr/>
          </p:nvSpPr>
          <p:spPr>
            <a:xfrm>
              <a:off x="791122" y="4537661"/>
              <a:ext cx="707164" cy="729207"/>
            </a:xfrm>
            <a:prstGeom prst="flowChartAlternate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6" name="Flowchart: Alternate Process 25"/>
            <p:cNvSpPr/>
            <p:nvPr/>
          </p:nvSpPr>
          <p:spPr>
            <a:xfrm>
              <a:off x="791122" y="2875561"/>
              <a:ext cx="707164" cy="729207"/>
            </a:xfrm>
            <a:prstGeom prst="flowChartAlternate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Flowchart: Alternate Process 11"/>
            <p:cNvSpPr/>
            <p:nvPr/>
          </p:nvSpPr>
          <p:spPr>
            <a:xfrm>
              <a:off x="1664134" y="4537661"/>
              <a:ext cx="9692639" cy="727307"/>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cs typeface="NikoshBAN" panose="02000000000000000000" pitchFamily="2" charset="0"/>
                </a:rPr>
                <a:t>Ask and answering some questions</a:t>
              </a:r>
              <a:endParaRPr lang="en-US" sz="3200" dirty="0">
                <a:solidFill>
                  <a:srgbClr val="0070C0"/>
                </a:solidFill>
                <a:latin typeface="NikoshBAN" panose="02000000000000000000" pitchFamily="2" charset="0"/>
                <a:cs typeface="NikoshBAN" panose="02000000000000000000" pitchFamily="2" charset="0"/>
              </a:endParaRPr>
            </a:p>
          </p:txBody>
        </p:sp>
        <p:sp>
          <p:nvSpPr>
            <p:cNvPr id="27" name="Flowchart: Alternate Process 26"/>
            <p:cNvSpPr/>
            <p:nvPr/>
          </p:nvSpPr>
          <p:spPr>
            <a:xfrm>
              <a:off x="791122" y="5461798"/>
              <a:ext cx="707164" cy="729207"/>
            </a:xfrm>
            <a:prstGeom prst="flowChartAlternate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sp>
        <p:nvSpPr>
          <p:cNvPr id="28" name="Frame 27"/>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21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517122" y="723288"/>
            <a:ext cx="6492891" cy="646331"/>
          </a:xfrm>
          <a:prstGeom prst="rect">
            <a:avLst/>
          </a:prstGeom>
          <a:gradFill>
            <a:gsLst>
              <a:gs pos="0">
                <a:srgbClr val="00B050"/>
              </a:gs>
              <a:gs pos="59000">
                <a:schemeClr val="accent1">
                  <a:lumMod val="45000"/>
                  <a:lumOff val="55000"/>
                </a:schemeClr>
              </a:gs>
              <a:gs pos="100000">
                <a:schemeClr val="accent1">
                  <a:lumMod val="30000"/>
                  <a:lumOff val="70000"/>
                </a:schemeClr>
              </a:gs>
            </a:gsLst>
            <a:lin ang="5400000" scaled="1"/>
          </a:gra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rgbClr val="C00000"/>
                </a:solidFill>
              </a:rPr>
              <a:t>What is </a:t>
            </a:r>
            <a:r>
              <a:rPr lang="en-US" sz="3600" b="1" dirty="0" err="1" smtClean="0">
                <a:ln/>
                <a:solidFill>
                  <a:srgbClr val="C00000"/>
                </a:solidFill>
              </a:rPr>
              <a:t>Nakshi</a:t>
            </a:r>
            <a:r>
              <a:rPr lang="en-US" sz="3600" b="1" dirty="0" smtClean="0">
                <a:ln/>
                <a:solidFill>
                  <a:srgbClr val="C00000"/>
                </a:solidFill>
              </a:rPr>
              <a:t> </a:t>
            </a:r>
            <a:r>
              <a:rPr lang="en-US" sz="3600" b="1" dirty="0" err="1" smtClean="0">
                <a:ln/>
                <a:solidFill>
                  <a:srgbClr val="C00000"/>
                </a:solidFill>
              </a:rPr>
              <a:t>Kantha</a:t>
            </a:r>
            <a:r>
              <a:rPr lang="en-US" sz="3600" b="1" dirty="0" smtClean="0">
                <a:ln/>
                <a:solidFill>
                  <a:srgbClr val="C00000"/>
                </a:solidFill>
              </a:rPr>
              <a:t> ?</a:t>
            </a:r>
            <a:endParaRPr lang="en-US" sz="3600" b="1" dirty="0">
              <a:ln/>
              <a:solidFill>
                <a:srgbClr val="C00000"/>
              </a:solidFill>
            </a:endParaRPr>
          </a:p>
        </p:txBody>
      </p:sp>
      <p:sp>
        <p:nvSpPr>
          <p:cNvPr id="24" name="Frame 23"/>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351488" y="428178"/>
            <a:ext cx="4005139" cy="600164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Kanta</a:t>
            </a:r>
            <a:r>
              <a:rPr lang="en-US" sz="3200" b="1" dirty="0" smtClean="0">
                <a:ln/>
                <a:solidFill>
                  <a:srgbClr val="002060"/>
                </a:solidFill>
              </a:rPr>
              <a:t> is a kind of embroidered quilt. Old or new cloth and thread are used to make this quilt. The colorful patterns and designs embroidered on them. Specially the women in our country make </a:t>
            </a:r>
            <a:r>
              <a:rPr lang="en-US" sz="3200" b="1" dirty="0" err="1" smtClean="0">
                <a:ln/>
                <a:solidFill>
                  <a:srgbClr val="002060"/>
                </a:solidFill>
              </a:rPr>
              <a:t>Nakshi</a:t>
            </a:r>
            <a:r>
              <a:rPr lang="en-US" sz="3200" b="1" dirty="0" smtClean="0">
                <a:ln/>
                <a:solidFill>
                  <a:srgbClr val="002060"/>
                </a:solidFill>
              </a:rPr>
              <a:t> </a:t>
            </a:r>
            <a:r>
              <a:rPr lang="en-US" sz="3200" b="1" dirty="0" err="1" smtClean="0">
                <a:ln/>
                <a:solidFill>
                  <a:srgbClr val="002060"/>
                </a:solidFill>
              </a:rPr>
              <a:t>Kantha</a:t>
            </a:r>
            <a:r>
              <a:rPr lang="en-US" sz="3200" b="1" dirty="0" smtClean="0">
                <a:ln/>
                <a:solidFill>
                  <a:srgbClr val="002060"/>
                </a:solidFill>
              </a:rPr>
              <a:t> at their leisure time. It is one kind of hobby.</a:t>
            </a:r>
            <a:endParaRPr lang="en-US" sz="3200" b="1" dirty="0">
              <a:ln/>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1405165"/>
            <a:ext cx="6305163" cy="473346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673542259"/>
              </p:ext>
            </p:extLst>
          </p:nvPr>
        </p:nvGraphicFramePr>
        <p:xfrm>
          <a:off x="196850" y="196850"/>
          <a:ext cx="508000" cy="488950"/>
        </p:xfrm>
        <a:graphic>
          <a:graphicData uri="http://schemas.openxmlformats.org/presentationml/2006/ole">
            <mc:AlternateContent xmlns:mc="http://schemas.openxmlformats.org/markup-compatibility/2006">
              <mc:Choice xmlns:v="urn:schemas-microsoft-com:vml" Requires="v">
                <p:oleObj spid="_x0000_s1071" name="Packager Shell Object" showAsIcon="1" r:id="rId4" imgW="507600" imgH="488520" progId="Package">
                  <p:embed/>
                </p:oleObj>
              </mc:Choice>
              <mc:Fallback>
                <p:oleObj name="Packager Shell Object" showAsIcon="1" r:id="rId4" imgW="507600" imgH="488520" progId="Package">
                  <p:embed/>
                  <p:pic>
                    <p:nvPicPr>
                      <p:cNvPr id="0" name=""/>
                      <p:cNvPicPr/>
                      <p:nvPr/>
                    </p:nvPicPr>
                    <p:blipFill>
                      <a:blip r:embed="rId5"/>
                      <a:stretch>
                        <a:fillRect/>
                      </a:stretch>
                    </p:blipFill>
                    <p:spPr>
                      <a:xfrm>
                        <a:off x="196850" y="196850"/>
                        <a:ext cx="508000" cy="4889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4188578"/>
              </p:ext>
            </p:extLst>
          </p:nvPr>
        </p:nvGraphicFramePr>
        <p:xfrm>
          <a:off x="98425" y="98425"/>
          <a:ext cx="508000" cy="488950"/>
        </p:xfrm>
        <a:graphic>
          <a:graphicData uri="http://schemas.openxmlformats.org/presentationml/2006/ole">
            <mc:AlternateContent xmlns:mc="http://schemas.openxmlformats.org/markup-compatibility/2006">
              <mc:Choice xmlns:v="urn:schemas-microsoft-com:vml" Requires="v">
                <p:oleObj spid="_x0000_s1072" name="Packager Shell Object" showAsIcon="1" r:id="rId6" imgW="507600" imgH="488520" progId="Package">
                  <p:embed/>
                </p:oleObj>
              </mc:Choice>
              <mc:Fallback>
                <p:oleObj name="Packager Shell Object" showAsIcon="1" r:id="rId6" imgW="507600" imgH="488520" progId="Package">
                  <p:embed/>
                  <p:pic>
                    <p:nvPicPr>
                      <p:cNvPr id="0" name=""/>
                      <p:cNvPicPr/>
                      <p:nvPr/>
                    </p:nvPicPr>
                    <p:blipFill>
                      <a:blip r:embed="rId7"/>
                      <a:stretch>
                        <a:fillRect/>
                      </a:stretch>
                    </p:blipFill>
                    <p:spPr>
                      <a:xfrm>
                        <a:off x="98425" y="98425"/>
                        <a:ext cx="508000" cy="4889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12425240"/>
              </p:ext>
            </p:extLst>
          </p:nvPr>
        </p:nvGraphicFramePr>
        <p:xfrm>
          <a:off x="98425" y="98425"/>
          <a:ext cx="508000" cy="488950"/>
        </p:xfrm>
        <a:graphic>
          <a:graphicData uri="http://schemas.openxmlformats.org/presentationml/2006/ole">
            <mc:AlternateContent xmlns:mc="http://schemas.openxmlformats.org/markup-compatibility/2006">
              <mc:Choice xmlns:v="urn:schemas-microsoft-com:vml" Requires="v">
                <p:oleObj spid="_x0000_s1073" name="Packager Shell Object" showAsIcon="1" r:id="rId8" imgW="507600" imgH="488520" progId="Package">
                  <p:embed/>
                </p:oleObj>
              </mc:Choice>
              <mc:Fallback>
                <p:oleObj name="Packager Shell Object" showAsIcon="1" r:id="rId8" imgW="507600" imgH="488520" progId="Package">
                  <p:embed/>
                  <p:pic>
                    <p:nvPicPr>
                      <p:cNvPr id="0" name=""/>
                      <p:cNvPicPr/>
                      <p:nvPr/>
                    </p:nvPicPr>
                    <p:blipFill>
                      <a:blip r:embed="rId9"/>
                      <a:stretch>
                        <a:fillRect/>
                      </a:stretch>
                    </p:blipFill>
                    <p:spPr>
                      <a:xfrm>
                        <a:off x="98425" y="98425"/>
                        <a:ext cx="508000" cy="488950"/>
                      </a:xfrm>
                      <a:prstGeom prst="rect">
                        <a:avLst/>
                      </a:prstGeom>
                    </p:spPr>
                  </p:pic>
                </p:oleObj>
              </mc:Fallback>
            </mc:AlternateContent>
          </a:graphicData>
        </a:graphic>
      </p:graphicFrame>
    </p:spTree>
    <p:extLst>
      <p:ext uri="{BB962C8B-B14F-4D97-AF65-F5344CB8AC3E}">
        <p14:creationId xmlns:p14="http://schemas.microsoft.com/office/powerpoint/2010/main" val="1633571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60764" y="817418"/>
            <a:ext cx="10220940" cy="646331"/>
          </a:xfrm>
          <a:prstGeom prst="rect">
            <a:avLst/>
          </a:prstGeom>
          <a:gradFill>
            <a:gsLst>
              <a:gs pos="0">
                <a:srgbClr val="00B050"/>
              </a:gs>
              <a:gs pos="59000">
                <a:schemeClr val="accent1">
                  <a:lumMod val="45000"/>
                  <a:lumOff val="55000"/>
                </a:schemeClr>
              </a:gs>
              <a:gs pos="100000">
                <a:schemeClr val="accent1">
                  <a:lumMod val="30000"/>
                  <a:lumOff val="70000"/>
                </a:schemeClr>
              </a:gs>
            </a:gsLst>
            <a:lin ang="5400000" scaled="1"/>
          </a:gra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rgbClr val="C00000"/>
                </a:solidFill>
              </a:rPr>
              <a:t>Where you find  </a:t>
            </a:r>
            <a:r>
              <a:rPr lang="en-US" sz="3600" b="1" dirty="0" err="1" smtClean="0">
                <a:ln/>
                <a:solidFill>
                  <a:srgbClr val="C00000"/>
                </a:solidFill>
              </a:rPr>
              <a:t>Nakshi</a:t>
            </a:r>
            <a:r>
              <a:rPr lang="en-US" sz="3600" b="1" dirty="0" smtClean="0">
                <a:ln/>
                <a:solidFill>
                  <a:srgbClr val="C00000"/>
                </a:solidFill>
              </a:rPr>
              <a:t> </a:t>
            </a:r>
            <a:r>
              <a:rPr lang="en-US" sz="3600" b="1" dirty="0" err="1" smtClean="0">
                <a:ln/>
                <a:solidFill>
                  <a:srgbClr val="C00000"/>
                </a:solidFill>
              </a:rPr>
              <a:t>Kantha</a:t>
            </a:r>
            <a:r>
              <a:rPr lang="en-US" sz="3600" b="1" dirty="0" smtClean="0">
                <a:ln/>
                <a:solidFill>
                  <a:srgbClr val="C00000"/>
                </a:solidFill>
              </a:rPr>
              <a:t> ?</a:t>
            </a:r>
            <a:endParaRPr lang="en-US" sz="3600" b="1" dirty="0">
              <a:ln/>
              <a:solidFill>
                <a:srgbClr val="C00000"/>
              </a:solidFill>
            </a:endParaRPr>
          </a:p>
        </p:txBody>
      </p:sp>
      <p:sp>
        <p:nvSpPr>
          <p:cNvPr id="24" name="Frame 23"/>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78176" y="5794452"/>
            <a:ext cx="11101206" cy="523220"/>
          </a:xfrm>
          <a:prstGeom prst="rect">
            <a:avLst/>
          </a:prstGeom>
          <a:noFill/>
        </p:spPr>
        <p:txBody>
          <a:bodyPr wrap="square" rtlCol="0">
            <a:spAutoFit/>
          </a:bodyPr>
          <a:lstStyle/>
          <a:p>
            <a:r>
              <a:rPr lang="en-US" sz="2800" dirty="0" smtClean="0">
                <a:solidFill>
                  <a:srgbClr val="FF0000"/>
                </a:solidFill>
              </a:rPr>
              <a:t>You can find </a:t>
            </a:r>
            <a:r>
              <a:rPr lang="en-US" sz="2800" dirty="0" err="1" smtClean="0">
                <a:solidFill>
                  <a:srgbClr val="FF0000"/>
                </a:solidFill>
              </a:rPr>
              <a:t>Nakshi</a:t>
            </a:r>
            <a:r>
              <a:rPr lang="en-US" sz="2800" dirty="0" smtClean="0">
                <a:solidFill>
                  <a:srgbClr val="FF0000"/>
                </a:solidFill>
              </a:rPr>
              <a:t> </a:t>
            </a:r>
            <a:r>
              <a:rPr lang="en-US" sz="2800" dirty="0" err="1" smtClean="0">
                <a:solidFill>
                  <a:srgbClr val="FF0000"/>
                </a:solidFill>
              </a:rPr>
              <a:t>Kanta</a:t>
            </a:r>
            <a:r>
              <a:rPr lang="en-US" sz="2800" dirty="0" smtClean="0">
                <a:solidFill>
                  <a:srgbClr val="FF0000"/>
                </a:solidFill>
              </a:rPr>
              <a:t> in many expensive handicraft shops in cities</a:t>
            </a:r>
            <a:endParaRPr lang="en-US" sz="2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32" y="1641694"/>
            <a:ext cx="10220940" cy="3974812"/>
          </a:xfrm>
          <a:prstGeom prst="rect">
            <a:avLst/>
          </a:prstGeom>
        </p:spPr>
      </p:pic>
    </p:spTree>
    <p:extLst>
      <p:ext uri="{BB962C8B-B14F-4D97-AF65-F5344CB8AC3E}">
        <p14:creationId xmlns:p14="http://schemas.microsoft.com/office/powerpoint/2010/main" val="2332348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60764" y="817418"/>
            <a:ext cx="10220940" cy="646331"/>
          </a:xfrm>
          <a:prstGeom prst="rect">
            <a:avLst/>
          </a:prstGeom>
          <a:gradFill>
            <a:gsLst>
              <a:gs pos="0">
                <a:srgbClr val="00B050"/>
              </a:gs>
              <a:gs pos="59000">
                <a:schemeClr val="accent1">
                  <a:lumMod val="45000"/>
                  <a:lumOff val="55000"/>
                </a:schemeClr>
              </a:gs>
              <a:gs pos="100000">
                <a:schemeClr val="accent1">
                  <a:lumMod val="30000"/>
                  <a:lumOff val="70000"/>
                </a:schemeClr>
              </a:gs>
            </a:gsLst>
            <a:lin ang="5400000" scaled="1"/>
          </a:gra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rgbClr val="C00000"/>
                </a:solidFill>
              </a:rPr>
              <a:t>When the name “</a:t>
            </a:r>
            <a:r>
              <a:rPr lang="en-US" sz="3600" b="1" dirty="0" err="1" smtClean="0">
                <a:ln/>
                <a:solidFill>
                  <a:srgbClr val="C00000"/>
                </a:solidFill>
              </a:rPr>
              <a:t>Nakshi</a:t>
            </a:r>
            <a:r>
              <a:rPr lang="en-US" sz="3600" b="1" dirty="0" smtClean="0">
                <a:ln/>
                <a:solidFill>
                  <a:srgbClr val="C00000"/>
                </a:solidFill>
              </a:rPr>
              <a:t> </a:t>
            </a:r>
            <a:r>
              <a:rPr lang="en-US" sz="3600" b="1" dirty="0" err="1" smtClean="0">
                <a:ln/>
                <a:solidFill>
                  <a:srgbClr val="C00000"/>
                </a:solidFill>
              </a:rPr>
              <a:t>Kanthas”became</a:t>
            </a:r>
            <a:r>
              <a:rPr lang="en-US" sz="3600" b="1" dirty="0" smtClean="0">
                <a:ln/>
                <a:solidFill>
                  <a:srgbClr val="C00000"/>
                </a:solidFill>
              </a:rPr>
              <a:t> popular ?</a:t>
            </a:r>
            <a:endParaRPr lang="en-US" sz="3600" b="1" dirty="0">
              <a:ln/>
              <a:solidFill>
                <a:srgbClr val="C00000"/>
              </a:solidFill>
            </a:endParaRPr>
          </a:p>
        </p:txBody>
      </p:sp>
      <p:sp>
        <p:nvSpPr>
          <p:cNvPr id="24" name="Frame 23"/>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66" y="1662545"/>
            <a:ext cx="4821380" cy="34636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798" y="1662544"/>
            <a:ext cx="4626299" cy="3463639"/>
          </a:xfrm>
          <a:prstGeom prst="rect">
            <a:avLst/>
          </a:prstGeom>
        </p:spPr>
      </p:pic>
      <p:sp>
        <p:nvSpPr>
          <p:cNvPr id="3" name="TextBox 2"/>
          <p:cNvSpPr txBox="1"/>
          <p:nvPr/>
        </p:nvSpPr>
        <p:spPr>
          <a:xfrm>
            <a:off x="891302" y="5530426"/>
            <a:ext cx="10381688" cy="461665"/>
          </a:xfrm>
          <a:prstGeom prst="rect">
            <a:avLst/>
          </a:prstGeom>
          <a:noFill/>
        </p:spPr>
        <p:txBody>
          <a:bodyPr wrap="none" rtlCol="0">
            <a:spAutoFit/>
          </a:bodyPr>
          <a:lstStyle/>
          <a:p>
            <a:r>
              <a:rPr lang="en-US" sz="2400" i="1" dirty="0" smtClean="0">
                <a:solidFill>
                  <a:srgbClr val="0070C0"/>
                </a:solidFill>
              </a:rPr>
              <a:t>After the poet </a:t>
            </a:r>
            <a:r>
              <a:rPr lang="en-US" sz="2400" i="1" dirty="0" err="1" smtClean="0">
                <a:solidFill>
                  <a:srgbClr val="0070C0"/>
                </a:solidFill>
              </a:rPr>
              <a:t>Jasimuddin’s</a:t>
            </a:r>
            <a:r>
              <a:rPr lang="en-US" sz="2400" i="1" dirty="0" smtClean="0">
                <a:solidFill>
                  <a:srgbClr val="0070C0"/>
                </a:solidFill>
              </a:rPr>
              <a:t> poem </a:t>
            </a:r>
            <a:r>
              <a:rPr lang="en-US" sz="2400" dirty="0" smtClean="0">
                <a:solidFill>
                  <a:srgbClr val="0070C0"/>
                </a:solidFill>
              </a:rPr>
              <a:t>‘</a:t>
            </a:r>
            <a:r>
              <a:rPr lang="en-US" sz="2400" i="1" dirty="0" smtClean="0">
                <a:solidFill>
                  <a:srgbClr val="0070C0"/>
                </a:solidFill>
              </a:rPr>
              <a:t>’</a:t>
            </a:r>
            <a:r>
              <a:rPr lang="en-US" sz="2400" i="1" dirty="0" err="1" smtClean="0">
                <a:solidFill>
                  <a:srgbClr val="0070C0"/>
                </a:solidFill>
              </a:rPr>
              <a:t>Nakshi</a:t>
            </a:r>
            <a:r>
              <a:rPr lang="en-US" sz="2400" i="1" dirty="0" smtClean="0">
                <a:solidFill>
                  <a:srgbClr val="0070C0"/>
                </a:solidFill>
              </a:rPr>
              <a:t> </a:t>
            </a:r>
            <a:r>
              <a:rPr lang="en-US" sz="2400" i="1" dirty="0" err="1" smtClean="0">
                <a:solidFill>
                  <a:srgbClr val="0070C0"/>
                </a:solidFill>
              </a:rPr>
              <a:t>Kanthaar</a:t>
            </a:r>
            <a:r>
              <a:rPr lang="en-US" sz="2400" i="1" dirty="0" smtClean="0">
                <a:solidFill>
                  <a:srgbClr val="0070C0"/>
                </a:solidFill>
              </a:rPr>
              <a:t> </a:t>
            </a:r>
            <a:r>
              <a:rPr lang="en-US" sz="2400" i="1" dirty="0" err="1" smtClean="0">
                <a:solidFill>
                  <a:srgbClr val="0070C0"/>
                </a:solidFill>
              </a:rPr>
              <a:t>Math”was</a:t>
            </a:r>
            <a:r>
              <a:rPr lang="en-US" sz="2400" i="1" dirty="0" smtClean="0">
                <a:solidFill>
                  <a:srgbClr val="0070C0"/>
                </a:solidFill>
              </a:rPr>
              <a:t> published in 1929</a:t>
            </a:r>
            <a:r>
              <a:rPr lang="en-US" i="1" dirty="0" smtClean="0">
                <a:solidFill>
                  <a:srgbClr val="0070C0"/>
                </a:solidFill>
              </a:rPr>
              <a:t>. </a:t>
            </a:r>
            <a:endParaRPr lang="en-US" i="1" dirty="0">
              <a:solidFill>
                <a:srgbClr val="0070C0"/>
              </a:solidFill>
            </a:endParaRPr>
          </a:p>
        </p:txBody>
      </p:sp>
    </p:spTree>
    <p:extLst>
      <p:ext uri="{BB962C8B-B14F-4D97-AF65-F5344CB8AC3E}">
        <p14:creationId xmlns:p14="http://schemas.microsoft.com/office/powerpoint/2010/main" val="27810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8251" y="489230"/>
            <a:ext cx="11149567" cy="646331"/>
          </a:xfrm>
          <a:prstGeom prst="rect">
            <a:avLst/>
          </a:prstGeom>
          <a:solidFill>
            <a:schemeClr val="accent2">
              <a:lumMod val="20000"/>
              <a:lumOff val="80000"/>
            </a:schemeClr>
          </a:solidFill>
        </p:spPr>
        <p:txBody>
          <a:bodyPr wrap="square" rtlCol="0">
            <a:spAutoFit/>
          </a:bodyPr>
          <a:lstStyle/>
          <a:p>
            <a:pPr algn="ctr"/>
            <a:r>
              <a:rPr lang="en-US" sz="3600" b="1" dirty="0" smtClean="0">
                <a:cs typeface="Aharoni" pitchFamily="2" charset="-79"/>
              </a:rPr>
              <a:t>Key words and their meaning</a:t>
            </a:r>
            <a:endParaRPr lang="en-US" sz="3600" b="1" dirty="0">
              <a:cs typeface="Aharoni" pitchFamily="2" charset="-79"/>
            </a:endParaRPr>
          </a:p>
        </p:txBody>
      </p:sp>
      <p:sp>
        <p:nvSpPr>
          <p:cNvPr id="12" name="TextBox 11"/>
          <p:cNvSpPr txBox="1"/>
          <p:nvPr/>
        </p:nvSpPr>
        <p:spPr>
          <a:xfrm>
            <a:off x="375377" y="1028807"/>
            <a:ext cx="4992223" cy="1061829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rgbClr val="C00000"/>
                </a:solidFill>
              </a:rPr>
              <a:t>Quilt-</a:t>
            </a:r>
            <a:endParaRPr lang="en-US" sz="2000" b="1" dirty="0" smtClean="0">
              <a:ln/>
              <a:solidFill>
                <a:srgbClr val="C00000"/>
              </a:solidFill>
            </a:endParaRPr>
          </a:p>
          <a:p>
            <a:r>
              <a:rPr lang="en-US" sz="3200" b="1" dirty="0" smtClean="0">
                <a:ln/>
                <a:solidFill>
                  <a:srgbClr val="C00000"/>
                </a:solidFill>
              </a:rPr>
              <a:t> </a:t>
            </a:r>
            <a:r>
              <a:rPr lang="en-US" sz="3200" b="1" dirty="0" smtClean="0">
                <a:ln/>
              </a:rPr>
              <a:t>Bedding</a:t>
            </a:r>
            <a:r>
              <a:rPr lang="en-US" sz="3200" b="1" dirty="0" smtClean="0">
                <a:ln/>
              </a:rPr>
              <a:t> </a:t>
            </a:r>
            <a:r>
              <a:rPr lang="en-US" sz="3200" b="1" dirty="0" smtClean="0">
                <a:ln/>
              </a:rPr>
              <a:t>made of two layers of cloth filled with stuffing and stitched together.</a:t>
            </a:r>
          </a:p>
          <a:p>
            <a:endParaRPr lang="en-US" sz="2400" b="1" dirty="0" smtClean="0">
              <a:ln/>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endParaRPr lang="en-US" sz="2400" b="1" dirty="0" smtClean="0">
              <a:ln/>
              <a:solidFill>
                <a:srgbClr val="C00000"/>
              </a:solidFill>
            </a:endParaRPr>
          </a:p>
          <a:p>
            <a:endParaRPr lang="en-US" sz="2400" b="1" dirty="0">
              <a:ln/>
              <a:solidFill>
                <a:srgbClr val="C00000"/>
              </a:solidFill>
            </a:endParaRPr>
          </a:p>
          <a:p>
            <a:r>
              <a:rPr lang="en-US" sz="2400" b="1" dirty="0" smtClean="0">
                <a:ln/>
                <a:solidFill>
                  <a:srgbClr val="C00000"/>
                </a:solidFill>
              </a:rPr>
              <a:t> </a:t>
            </a:r>
            <a:endParaRPr lang="en-US" sz="3600" b="1" dirty="0">
              <a:ln/>
              <a:solidFill>
                <a:srgbClr val="C00000"/>
              </a:solidFill>
            </a:endParaRPr>
          </a:p>
        </p:txBody>
      </p:sp>
      <p:sp>
        <p:nvSpPr>
          <p:cNvPr id="13" name="TextBox 12"/>
          <p:cNvSpPr txBox="1"/>
          <p:nvPr/>
        </p:nvSpPr>
        <p:spPr>
          <a:xfrm>
            <a:off x="6877689" y="4291676"/>
            <a:ext cx="5045356" cy="1077218"/>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rgbClr val="C00000"/>
                </a:solidFill>
              </a:rPr>
              <a:t>Handicraft-</a:t>
            </a:r>
          </a:p>
          <a:p>
            <a:r>
              <a:rPr lang="en-US" sz="2800" b="1" dirty="0" smtClean="0">
                <a:ln/>
              </a:rPr>
              <a:t>A work produced by hand labor  </a:t>
            </a:r>
            <a:endParaRPr lang="en-US" sz="2800" b="1" dirty="0">
              <a:ln/>
            </a:endParaRPr>
          </a:p>
        </p:txBody>
      </p:sp>
      <p:sp>
        <p:nvSpPr>
          <p:cNvPr id="18" name="Frame 17"/>
          <p:cNvSpPr/>
          <p:nvPr/>
        </p:nvSpPr>
        <p:spPr>
          <a:xfrm>
            <a:off x="1" y="0"/>
            <a:ext cx="12192000" cy="6858000"/>
          </a:xfrm>
          <a:prstGeom prst="frame">
            <a:avLst>
              <a:gd name="adj1" fmla="val 5928"/>
            </a:avLst>
          </a:prstGeom>
          <a:solidFill>
            <a:schemeClr val="accent4">
              <a:lumMod val="40000"/>
              <a:lumOff val="6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475" y="1135561"/>
            <a:ext cx="6157344" cy="22865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64" y="3546764"/>
            <a:ext cx="6226526" cy="2757053"/>
          </a:xfrm>
          <a:prstGeom prst="rect">
            <a:avLst/>
          </a:prstGeom>
        </p:spPr>
      </p:pic>
    </p:spTree>
    <p:extLst>
      <p:ext uri="{BB962C8B-B14F-4D97-AF65-F5344CB8AC3E}">
        <p14:creationId xmlns:p14="http://schemas.microsoft.com/office/powerpoint/2010/main" val="449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377</Words>
  <Application>Microsoft Office PowerPoint</Application>
  <PresentationFormat>Widescreen</PresentationFormat>
  <Paragraphs>132</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Aharoni</vt:lpstr>
      <vt:lpstr>Arial</vt:lpstr>
      <vt:lpstr>Calibri</vt:lpstr>
      <vt:lpstr>Calibri Light</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179</cp:revision>
  <dcterms:created xsi:type="dcterms:W3CDTF">2020-01-30T23:25:13Z</dcterms:created>
  <dcterms:modified xsi:type="dcterms:W3CDTF">2020-02-20T05:41:03Z</dcterms:modified>
</cp:coreProperties>
</file>