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32703-362B-4ACB-96C2-B40D7B0F0073}" type="doc">
      <dgm:prSet loTypeId="urn:microsoft.com/office/officeart/2005/8/layout/radial5" loCatId="cycle" qsTypeId="urn:microsoft.com/office/officeart/2005/8/quickstyle/3d2" qsCatId="3D" csTypeId="urn:microsoft.com/office/officeart/2005/8/colors/colorful1#1" csCatId="colorful" phldr="1"/>
      <dgm:spPr/>
      <dgm:t>
        <a:bodyPr/>
        <a:lstStyle/>
        <a:p>
          <a:endParaRPr lang="en-US"/>
        </a:p>
      </dgm:t>
    </dgm:pt>
    <dgm:pt modelId="{9F4638C3-D4DD-4101-8206-371F73C150B0}">
      <dgm:prSet phldrT="[Text]">
        <dgm:style>
          <a:lnRef idx="1">
            <a:schemeClr val="accent1"/>
          </a:lnRef>
          <a:fillRef idx="2">
            <a:schemeClr val="accent1"/>
          </a:fillRef>
          <a:effectRef idx="1">
            <a:schemeClr val="accent1"/>
          </a:effectRef>
          <a:fontRef idx="minor">
            <a:schemeClr val="dk1"/>
          </a:fontRef>
        </dgm:style>
      </dgm:prSet>
      <dgm:spPr/>
      <dgm:t>
        <a:bodyPr/>
        <a:lstStyle/>
        <a:p>
          <a:r>
            <a:rPr lang="bn-BD" dirty="0" smtClean="0">
              <a:latin typeface="NikoshBAN" pitchFamily="2" charset="0"/>
              <a:cs typeface="NikoshBAN" pitchFamily="2" charset="0"/>
              <a:sym typeface="Wingdings 2" pitchFamily="18" charset="2"/>
            </a:rPr>
            <a:t>ওয়ার্ড প্রসেসরের কাজ</a:t>
          </a:r>
          <a:endParaRPr lang="en-US" dirty="0"/>
        </a:p>
      </dgm:t>
    </dgm:pt>
    <dgm:pt modelId="{0CF3D22A-4ACD-4A48-BDD0-633DDA607F9C}" type="parTrans" cxnId="{4EAD5449-5CEB-48F9-BCC4-6DE242FA869F}">
      <dgm:prSet/>
      <dgm:spPr/>
      <dgm:t>
        <a:bodyPr/>
        <a:lstStyle/>
        <a:p>
          <a:endParaRPr lang="en-US"/>
        </a:p>
      </dgm:t>
    </dgm:pt>
    <dgm:pt modelId="{E4F38B50-E109-43BB-A47B-2A4984344936}" type="sibTrans" cxnId="{4EAD5449-5CEB-48F9-BCC4-6DE242FA869F}">
      <dgm:prSet/>
      <dgm:spPr/>
      <dgm:t>
        <a:bodyPr/>
        <a:lstStyle/>
        <a:p>
          <a:endParaRPr lang="en-US"/>
        </a:p>
      </dgm:t>
    </dgm:pt>
    <dgm:pt modelId="{A58FCD28-5419-497B-8F00-2830F75B0E2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2800" dirty="0" smtClean="0">
              <a:latin typeface="NikoshBAN" pitchFamily="2" charset="0"/>
              <a:cs typeface="NikoshBAN" pitchFamily="2" charset="0"/>
              <a:sym typeface="Wingdings 2" pitchFamily="18" charset="2"/>
            </a:rPr>
            <a:t>নতুন ফাইল তৈরি করা যায়</a:t>
          </a:r>
          <a:endParaRPr lang="en-US" sz="2800" dirty="0"/>
        </a:p>
      </dgm:t>
    </dgm:pt>
    <dgm:pt modelId="{2DF22997-7514-4468-8BB7-012C1B6FA90B}" type="parTrans" cxnId="{0A0C2F17-BA03-456B-950D-2A54F903C6D0}">
      <dgm:prSet/>
      <dgm:spPr/>
      <dgm:t>
        <a:bodyPr/>
        <a:lstStyle/>
        <a:p>
          <a:endParaRPr lang="en-US"/>
        </a:p>
      </dgm:t>
    </dgm:pt>
    <dgm:pt modelId="{C0F2CF14-9D27-47C6-B3E4-05EA9567089D}" type="sibTrans" cxnId="{0A0C2F17-BA03-456B-950D-2A54F903C6D0}">
      <dgm:prSet/>
      <dgm:spPr/>
      <dgm:t>
        <a:bodyPr/>
        <a:lstStyle/>
        <a:p>
          <a:endParaRPr lang="en-US"/>
        </a:p>
      </dgm:t>
    </dgm:pt>
    <dgm:pt modelId="{63864B78-C717-4950-9BF0-446EE6B0EB5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bn-BD" sz="2800" dirty="0" smtClean="0">
              <a:latin typeface="NikoshBAN" pitchFamily="2" charset="0"/>
              <a:cs typeface="NikoshBAN" pitchFamily="2" charset="0"/>
              <a:sym typeface="Wingdings 2" pitchFamily="18" charset="2"/>
            </a:rPr>
            <a:t>এডিটিং বা পরিবর্তন করা যায়</a:t>
          </a:r>
          <a:endParaRPr lang="en-US" sz="2800" dirty="0"/>
        </a:p>
      </dgm:t>
    </dgm:pt>
    <dgm:pt modelId="{0D3CA559-5DBE-4D00-A815-144FD62E5782}" type="parTrans" cxnId="{DBDC1F25-E0A4-4EDF-8DB3-6DACBEC9F910}">
      <dgm:prSet/>
      <dgm:spPr/>
      <dgm:t>
        <a:bodyPr/>
        <a:lstStyle/>
        <a:p>
          <a:endParaRPr lang="en-US"/>
        </a:p>
      </dgm:t>
    </dgm:pt>
    <dgm:pt modelId="{B20220AE-FF73-48B6-A14C-60E3497A3DE0}" type="sibTrans" cxnId="{DBDC1F25-E0A4-4EDF-8DB3-6DACBEC9F910}">
      <dgm:prSet/>
      <dgm:spPr/>
      <dgm:t>
        <a:bodyPr/>
        <a:lstStyle/>
        <a:p>
          <a:endParaRPr lang="en-US"/>
        </a:p>
      </dgm:t>
    </dgm:pt>
    <dgm:pt modelId="{EF0F71AC-1539-43E9-8603-7B1A41F79DD6}">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2800" dirty="0" smtClean="0">
              <a:latin typeface="NikoshBAN" pitchFamily="2" charset="0"/>
              <a:cs typeface="NikoshBAN" pitchFamily="2" charset="0"/>
              <a:sym typeface="Wingdings 2" pitchFamily="18" charset="2"/>
            </a:rPr>
            <a:t>লেখা দীর্ঘ দিন সংরক্ষণ করে</a:t>
          </a:r>
          <a:r>
            <a:rPr lang="en-US" sz="2800" dirty="0" smtClean="0">
              <a:latin typeface="NikoshBAN" pitchFamily="2" charset="0"/>
              <a:cs typeface="NikoshBAN" pitchFamily="2" charset="0"/>
              <a:sym typeface="Wingdings 2" pitchFamily="18" charset="2"/>
            </a:rPr>
            <a:t> </a:t>
          </a:r>
          <a:r>
            <a:rPr lang="bn-BD" sz="2800" dirty="0" smtClean="0">
              <a:latin typeface="NikoshBAN" pitchFamily="2" charset="0"/>
              <a:cs typeface="NikoshBAN" pitchFamily="2" charset="0"/>
              <a:sym typeface="Wingdings 2" pitchFamily="18" charset="2"/>
            </a:rPr>
            <a:t>রাখা যায়</a:t>
          </a:r>
          <a:endParaRPr lang="en-US" sz="2800" dirty="0"/>
        </a:p>
      </dgm:t>
    </dgm:pt>
    <dgm:pt modelId="{20CBAC12-5124-40C8-B18E-C5BC4CB061DE}" type="parTrans" cxnId="{9FDE1FCE-BEB3-4FAD-94D4-80F0DF463050}">
      <dgm:prSet/>
      <dgm:spPr/>
      <dgm:t>
        <a:bodyPr/>
        <a:lstStyle/>
        <a:p>
          <a:endParaRPr lang="en-US"/>
        </a:p>
      </dgm:t>
    </dgm:pt>
    <dgm:pt modelId="{A23DC46F-9276-401B-BF43-0F799615B6FA}" type="sibTrans" cxnId="{9FDE1FCE-BEB3-4FAD-94D4-80F0DF463050}">
      <dgm:prSet/>
      <dgm:spPr/>
      <dgm:t>
        <a:bodyPr/>
        <a:lstStyle/>
        <a:p>
          <a:endParaRPr lang="en-US"/>
        </a:p>
      </dgm:t>
    </dgm:pt>
    <dgm:pt modelId="{A102B624-7235-48CE-9664-A6581E06AC91}">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2800" dirty="0" smtClean="0">
              <a:latin typeface="NikoshBAN" pitchFamily="2" charset="0"/>
              <a:cs typeface="NikoshBAN" pitchFamily="2" charset="0"/>
              <a:sym typeface="Wingdings 2" pitchFamily="18" charset="2"/>
            </a:rPr>
            <a:t>কপি করা</a:t>
          </a:r>
          <a:r>
            <a:rPr lang="en-US" sz="2800" dirty="0" smtClean="0">
              <a:latin typeface="NikoshBAN" pitchFamily="2" charset="0"/>
              <a:cs typeface="NikoshBAN" pitchFamily="2" charset="0"/>
              <a:sym typeface="Wingdings 2" pitchFamily="18" charset="2"/>
            </a:rPr>
            <a:t> </a:t>
          </a:r>
          <a:r>
            <a:rPr lang="bn-BD" sz="2800" dirty="0" smtClean="0">
              <a:latin typeface="NikoshBAN" pitchFamily="2" charset="0"/>
              <a:cs typeface="NikoshBAN" pitchFamily="2" charset="0"/>
              <a:sym typeface="Wingdings 2" pitchFamily="18" charset="2"/>
            </a:rPr>
            <a:t> যায়</a:t>
          </a:r>
          <a:endParaRPr lang="en-US" sz="2800" dirty="0"/>
        </a:p>
      </dgm:t>
    </dgm:pt>
    <dgm:pt modelId="{5EAB0806-F843-485F-BFE5-67A66A56060D}" type="parTrans" cxnId="{D967434F-8CA6-49B8-8644-0C13A35782FF}">
      <dgm:prSet/>
      <dgm:spPr/>
      <dgm:t>
        <a:bodyPr/>
        <a:lstStyle/>
        <a:p>
          <a:endParaRPr lang="en-US"/>
        </a:p>
      </dgm:t>
    </dgm:pt>
    <dgm:pt modelId="{151E39AD-BD75-4DD6-A1F4-8407EB0D1056}" type="sibTrans" cxnId="{D967434F-8CA6-49B8-8644-0C13A35782FF}">
      <dgm:prSet/>
      <dgm:spPr/>
      <dgm:t>
        <a:bodyPr/>
        <a:lstStyle/>
        <a:p>
          <a:endParaRPr lang="en-US"/>
        </a:p>
      </dgm:t>
    </dgm:pt>
    <dgm:pt modelId="{0CBED6DD-54C1-4680-B36A-C011E8ABAC14}">
      <dgm:prSet custT="1">
        <dgm:style>
          <a:lnRef idx="1">
            <a:schemeClr val="accent4"/>
          </a:lnRef>
          <a:fillRef idx="2">
            <a:schemeClr val="accent4"/>
          </a:fillRef>
          <a:effectRef idx="1">
            <a:schemeClr val="accent4"/>
          </a:effectRef>
          <a:fontRef idx="minor">
            <a:schemeClr val="dk1"/>
          </a:fontRef>
        </dgm:style>
      </dgm:prSet>
      <dgm:spPr/>
      <dgm:t>
        <a:bodyPr/>
        <a:lstStyle/>
        <a:p>
          <a:r>
            <a:rPr lang="bn-BD" sz="2800" dirty="0" smtClean="0">
              <a:latin typeface="NikoshBAN" pitchFamily="2" charset="0"/>
              <a:cs typeface="NikoshBAN" pitchFamily="2" charset="0"/>
              <a:sym typeface="Wingdings 2" pitchFamily="18" charset="2"/>
            </a:rPr>
            <a:t>ভুল শুদ্ধ করা যায়</a:t>
          </a:r>
          <a:endParaRPr lang="en-US" sz="2800" dirty="0"/>
        </a:p>
      </dgm:t>
    </dgm:pt>
    <dgm:pt modelId="{C8C27170-F99C-4025-B5BE-71A8929E644A}" type="parTrans" cxnId="{FA0BA6AB-02E7-4A28-9BDB-AE043B10204F}">
      <dgm:prSet/>
      <dgm:spPr/>
      <dgm:t>
        <a:bodyPr/>
        <a:lstStyle/>
        <a:p>
          <a:endParaRPr lang="en-US"/>
        </a:p>
      </dgm:t>
    </dgm:pt>
    <dgm:pt modelId="{BFBAF4B7-F3AB-49C7-82A6-645D22429483}" type="sibTrans" cxnId="{FA0BA6AB-02E7-4A28-9BDB-AE043B10204F}">
      <dgm:prSet/>
      <dgm:spPr/>
      <dgm:t>
        <a:bodyPr/>
        <a:lstStyle/>
        <a:p>
          <a:endParaRPr lang="en-US"/>
        </a:p>
      </dgm:t>
    </dgm:pt>
    <dgm:pt modelId="{4AB3CDE5-3EB2-4BCC-AB84-BE184F954C38}" type="pres">
      <dgm:prSet presAssocID="{C3732703-362B-4ACB-96C2-B40D7B0F0073}" presName="Name0" presStyleCnt="0">
        <dgm:presLayoutVars>
          <dgm:chMax val="1"/>
          <dgm:dir/>
          <dgm:animLvl val="ctr"/>
          <dgm:resizeHandles val="exact"/>
        </dgm:presLayoutVars>
      </dgm:prSet>
      <dgm:spPr/>
      <dgm:t>
        <a:bodyPr/>
        <a:lstStyle/>
        <a:p>
          <a:endParaRPr lang="en-US"/>
        </a:p>
      </dgm:t>
    </dgm:pt>
    <dgm:pt modelId="{C48D4510-C8A3-4499-9ACE-50B948B23FDC}" type="pres">
      <dgm:prSet presAssocID="{9F4638C3-D4DD-4101-8206-371F73C150B0}" presName="centerShape" presStyleLbl="node0" presStyleIdx="0" presStyleCnt="1" custLinFactNeighborX="-3726" custLinFactNeighborY="1441"/>
      <dgm:spPr/>
      <dgm:t>
        <a:bodyPr/>
        <a:lstStyle/>
        <a:p>
          <a:endParaRPr lang="en-US"/>
        </a:p>
      </dgm:t>
    </dgm:pt>
    <dgm:pt modelId="{F3BE6BC3-0FD5-4C50-BBE2-32537CCA587E}" type="pres">
      <dgm:prSet presAssocID="{2DF22997-7514-4468-8BB7-012C1B6FA90B}" presName="parTrans" presStyleLbl="sibTrans2D1" presStyleIdx="0" presStyleCnt="5" custScaleX="173631"/>
      <dgm:spPr/>
      <dgm:t>
        <a:bodyPr/>
        <a:lstStyle/>
        <a:p>
          <a:endParaRPr lang="en-US"/>
        </a:p>
      </dgm:t>
    </dgm:pt>
    <dgm:pt modelId="{2DAAE949-9B53-4F4E-B7EB-F0214E7A4363}" type="pres">
      <dgm:prSet presAssocID="{2DF22997-7514-4468-8BB7-012C1B6FA90B}" presName="connectorText" presStyleLbl="sibTrans2D1" presStyleIdx="0" presStyleCnt="5"/>
      <dgm:spPr/>
      <dgm:t>
        <a:bodyPr/>
        <a:lstStyle/>
        <a:p>
          <a:endParaRPr lang="en-US"/>
        </a:p>
      </dgm:t>
    </dgm:pt>
    <dgm:pt modelId="{70C7336F-61D4-4D76-BD80-12EB1D463B72}" type="pres">
      <dgm:prSet presAssocID="{A58FCD28-5419-497B-8F00-2830F75B0E2C}" presName="node" presStyleLbl="node1" presStyleIdx="0" presStyleCnt="5" custScaleX="204837" custRadScaleRad="97402" custRadScaleInc="-12189">
        <dgm:presLayoutVars>
          <dgm:bulletEnabled val="1"/>
        </dgm:presLayoutVars>
      </dgm:prSet>
      <dgm:spPr/>
      <dgm:t>
        <a:bodyPr/>
        <a:lstStyle/>
        <a:p>
          <a:endParaRPr lang="en-US"/>
        </a:p>
      </dgm:t>
    </dgm:pt>
    <dgm:pt modelId="{00593C9E-F365-4DEF-B6DA-110112EC372C}" type="pres">
      <dgm:prSet presAssocID="{0D3CA559-5DBE-4D00-A815-144FD62E5782}" presName="parTrans" presStyleLbl="sibTrans2D1" presStyleIdx="1" presStyleCnt="5" custAng="192682" custScaleX="179147"/>
      <dgm:spPr/>
      <dgm:t>
        <a:bodyPr/>
        <a:lstStyle/>
        <a:p>
          <a:endParaRPr lang="en-US"/>
        </a:p>
      </dgm:t>
    </dgm:pt>
    <dgm:pt modelId="{04A98BC3-1A27-4D63-B5DA-3478FC70DC33}" type="pres">
      <dgm:prSet presAssocID="{0D3CA559-5DBE-4D00-A815-144FD62E5782}" presName="connectorText" presStyleLbl="sibTrans2D1" presStyleIdx="1" presStyleCnt="5"/>
      <dgm:spPr/>
      <dgm:t>
        <a:bodyPr/>
        <a:lstStyle/>
        <a:p>
          <a:endParaRPr lang="en-US"/>
        </a:p>
      </dgm:t>
    </dgm:pt>
    <dgm:pt modelId="{3F83D332-C1D5-4F72-9861-1FAE14FB022C}" type="pres">
      <dgm:prSet presAssocID="{63864B78-C717-4950-9BF0-446EE6B0EB56}" presName="node" presStyleLbl="node1" presStyleIdx="1" presStyleCnt="5" custScaleX="155875" custRadScaleRad="113937" custRadScaleInc="16010">
        <dgm:presLayoutVars>
          <dgm:bulletEnabled val="1"/>
        </dgm:presLayoutVars>
      </dgm:prSet>
      <dgm:spPr/>
      <dgm:t>
        <a:bodyPr/>
        <a:lstStyle/>
        <a:p>
          <a:endParaRPr lang="en-US"/>
        </a:p>
      </dgm:t>
    </dgm:pt>
    <dgm:pt modelId="{E8EC3A1A-3B35-49D1-AABA-746D1F221636}" type="pres">
      <dgm:prSet presAssocID="{C8C27170-F99C-4025-B5BE-71A8929E644A}" presName="parTrans" presStyleLbl="sibTrans2D1" presStyleIdx="2" presStyleCnt="5" custScaleX="170876"/>
      <dgm:spPr/>
      <dgm:t>
        <a:bodyPr/>
        <a:lstStyle/>
        <a:p>
          <a:endParaRPr lang="en-US"/>
        </a:p>
      </dgm:t>
    </dgm:pt>
    <dgm:pt modelId="{5CCC7370-4F27-4F4D-9AE9-7CE24EA3191E}" type="pres">
      <dgm:prSet presAssocID="{C8C27170-F99C-4025-B5BE-71A8929E644A}" presName="connectorText" presStyleLbl="sibTrans2D1" presStyleIdx="2" presStyleCnt="5"/>
      <dgm:spPr/>
      <dgm:t>
        <a:bodyPr/>
        <a:lstStyle/>
        <a:p>
          <a:endParaRPr lang="en-US"/>
        </a:p>
      </dgm:t>
    </dgm:pt>
    <dgm:pt modelId="{42320007-BD56-41FD-8F75-48BF85BA8E63}" type="pres">
      <dgm:prSet presAssocID="{0CBED6DD-54C1-4680-B36A-C011E8ABAC14}" presName="node" presStyleLbl="node1" presStyleIdx="2" presStyleCnt="5" custScaleX="210794" custRadScaleRad="113703" custRadScaleInc="-33473">
        <dgm:presLayoutVars>
          <dgm:bulletEnabled val="1"/>
        </dgm:presLayoutVars>
      </dgm:prSet>
      <dgm:spPr/>
      <dgm:t>
        <a:bodyPr/>
        <a:lstStyle/>
        <a:p>
          <a:endParaRPr lang="en-US"/>
        </a:p>
      </dgm:t>
    </dgm:pt>
    <dgm:pt modelId="{26FA5DC7-33C1-49BD-8FCA-12F28F6B7126}" type="pres">
      <dgm:prSet presAssocID="{20CBAC12-5124-40C8-B18E-C5BC4CB061DE}" presName="parTrans" presStyleLbl="sibTrans2D1" presStyleIdx="3" presStyleCnt="5" custScaleX="178043"/>
      <dgm:spPr/>
      <dgm:t>
        <a:bodyPr/>
        <a:lstStyle/>
        <a:p>
          <a:endParaRPr lang="en-US"/>
        </a:p>
      </dgm:t>
    </dgm:pt>
    <dgm:pt modelId="{213C3E94-8545-4922-8E21-F1A2EE68B383}" type="pres">
      <dgm:prSet presAssocID="{20CBAC12-5124-40C8-B18E-C5BC4CB061DE}" presName="connectorText" presStyleLbl="sibTrans2D1" presStyleIdx="3" presStyleCnt="5"/>
      <dgm:spPr/>
      <dgm:t>
        <a:bodyPr/>
        <a:lstStyle/>
        <a:p>
          <a:endParaRPr lang="en-US"/>
        </a:p>
      </dgm:t>
    </dgm:pt>
    <dgm:pt modelId="{8101C70D-14E5-4D93-9717-390D80D3F85A}" type="pres">
      <dgm:prSet presAssocID="{EF0F71AC-1539-43E9-8603-7B1A41F79DD6}" presName="node" presStyleLbl="node1" presStyleIdx="3" presStyleCnt="5" custScaleX="223392" custRadScaleRad="109748" custRadScaleInc="18085">
        <dgm:presLayoutVars>
          <dgm:bulletEnabled val="1"/>
        </dgm:presLayoutVars>
      </dgm:prSet>
      <dgm:spPr/>
      <dgm:t>
        <a:bodyPr/>
        <a:lstStyle/>
        <a:p>
          <a:endParaRPr lang="en-US"/>
        </a:p>
      </dgm:t>
    </dgm:pt>
    <dgm:pt modelId="{7C41E375-9088-43B2-AF60-568987CE7736}" type="pres">
      <dgm:prSet presAssocID="{5EAB0806-F843-485F-BFE5-67A66A56060D}" presName="parTrans" presStyleLbl="sibTrans2D1" presStyleIdx="4" presStyleCnt="5" custScaleX="204767" custLinFactNeighborX="-7165"/>
      <dgm:spPr/>
      <dgm:t>
        <a:bodyPr/>
        <a:lstStyle/>
        <a:p>
          <a:endParaRPr lang="en-US"/>
        </a:p>
      </dgm:t>
    </dgm:pt>
    <dgm:pt modelId="{7C8E20A9-01BB-4C47-8AA7-4D85B60CDB4C}" type="pres">
      <dgm:prSet presAssocID="{5EAB0806-F843-485F-BFE5-67A66A56060D}" presName="connectorText" presStyleLbl="sibTrans2D1" presStyleIdx="4" presStyleCnt="5"/>
      <dgm:spPr/>
      <dgm:t>
        <a:bodyPr/>
        <a:lstStyle/>
        <a:p>
          <a:endParaRPr lang="en-US"/>
        </a:p>
      </dgm:t>
    </dgm:pt>
    <dgm:pt modelId="{5D916646-9F53-4171-A667-B90AD3D386C8}" type="pres">
      <dgm:prSet presAssocID="{A102B624-7235-48CE-9664-A6581E06AC91}" presName="node" presStyleLbl="node1" presStyleIdx="4" presStyleCnt="5" custScaleX="146874" custRadScaleRad="120254" custRadScaleInc="-33492">
        <dgm:presLayoutVars>
          <dgm:bulletEnabled val="1"/>
        </dgm:presLayoutVars>
      </dgm:prSet>
      <dgm:spPr/>
      <dgm:t>
        <a:bodyPr/>
        <a:lstStyle/>
        <a:p>
          <a:endParaRPr lang="en-US"/>
        </a:p>
      </dgm:t>
    </dgm:pt>
  </dgm:ptLst>
  <dgm:cxnLst>
    <dgm:cxn modelId="{27F3A3B6-A9B2-49CB-9FB6-2CFABA507460}" type="presOf" srcId="{5EAB0806-F843-485F-BFE5-67A66A56060D}" destId="{7C41E375-9088-43B2-AF60-568987CE7736}" srcOrd="0" destOrd="0" presId="urn:microsoft.com/office/officeart/2005/8/layout/radial5"/>
    <dgm:cxn modelId="{935B17AA-ACAC-4D90-BF8D-4213E2FF195E}" type="presOf" srcId="{20CBAC12-5124-40C8-B18E-C5BC4CB061DE}" destId="{213C3E94-8545-4922-8E21-F1A2EE68B383}" srcOrd="1" destOrd="0" presId="urn:microsoft.com/office/officeart/2005/8/layout/radial5"/>
    <dgm:cxn modelId="{3D4C6F3E-B5F7-4300-8C54-D7DDC64CF794}" type="presOf" srcId="{20CBAC12-5124-40C8-B18E-C5BC4CB061DE}" destId="{26FA5DC7-33C1-49BD-8FCA-12F28F6B7126}" srcOrd="0" destOrd="0" presId="urn:microsoft.com/office/officeart/2005/8/layout/radial5"/>
    <dgm:cxn modelId="{16B71430-7004-4649-B337-1A58BEF8534F}" type="presOf" srcId="{C8C27170-F99C-4025-B5BE-71A8929E644A}" destId="{5CCC7370-4F27-4F4D-9AE9-7CE24EA3191E}" srcOrd="1" destOrd="0" presId="urn:microsoft.com/office/officeart/2005/8/layout/radial5"/>
    <dgm:cxn modelId="{FD6EDF65-A4A1-46F8-A162-6B1E1E924BAE}" type="presOf" srcId="{0D3CA559-5DBE-4D00-A815-144FD62E5782}" destId="{00593C9E-F365-4DEF-B6DA-110112EC372C}" srcOrd="0" destOrd="0" presId="urn:microsoft.com/office/officeart/2005/8/layout/radial5"/>
    <dgm:cxn modelId="{DBDC1F25-E0A4-4EDF-8DB3-6DACBEC9F910}" srcId="{9F4638C3-D4DD-4101-8206-371F73C150B0}" destId="{63864B78-C717-4950-9BF0-446EE6B0EB56}" srcOrd="1" destOrd="0" parTransId="{0D3CA559-5DBE-4D00-A815-144FD62E5782}" sibTransId="{B20220AE-FF73-48B6-A14C-60E3497A3DE0}"/>
    <dgm:cxn modelId="{C4BD381C-DC4F-450B-ADAC-6EDA1CF749C4}" type="presOf" srcId="{0D3CA559-5DBE-4D00-A815-144FD62E5782}" destId="{04A98BC3-1A27-4D63-B5DA-3478FC70DC33}" srcOrd="1" destOrd="0" presId="urn:microsoft.com/office/officeart/2005/8/layout/radial5"/>
    <dgm:cxn modelId="{ECC44430-5B64-4445-AF2B-3D3C431D1492}" type="presOf" srcId="{EF0F71AC-1539-43E9-8603-7B1A41F79DD6}" destId="{8101C70D-14E5-4D93-9717-390D80D3F85A}" srcOrd="0" destOrd="0" presId="urn:microsoft.com/office/officeart/2005/8/layout/radial5"/>
    <dgm:cxn modelId="{83C05579-0BCA-4566-A454-4D10BE136FC2}" type="presOf" srcId="{2DF22997-7514-4468-8BB7-012C1B6FA90B}" destId="{2DAAE949-9B53-4F4E-B7EB-F0214E7A4363}" srcOrd="1" destOrd="0" presId="urn:microsoft.com/office/officeart/2005/8/layout/radial5"/>
    <dgm:cxn modelId="{4EAD5449-5CEB-48F9-BCC4-6DE242FA869F}" srcId="{C3732703-362B-4ACB-96C2-B40D7B0F0073}" destId="{9F4638C3-D4DD-4101-8206-371F73C150B0}" srcOrd="0" destOrd="0" parTransId="{0CF3D22A-4ACD-4A48-BDD0-633DDA607F9C}" sibTransId="{E4F38B50-E109-43BB-A47B-2A4984344936}"/>
    <dgm:cxn modelId="{08FAED73-8324-495D-B0BC-240EB4AC62A5}" type="presOf" srcId="{5EAB0806-F843-485F-BFE5-67A66A56060D}" destId="{7C8E20A9-01BB-4C47-8AA7-4D85B60CDB4C}" srcOrd="1" destOrd="0" presId="urn:microsoft.com/office/officeart/2005/8/layout/radial5"/>
    <dgm:cxn modelId="{9FDE1FCE-BEB3-4FAD-94D4-80F0DF463050}" srcId="{9F4638C3-D4DD-4101-8206-371F73C150B0}" destId="{EF0F71AC-1539-43E9-8603-7B1A41F79DD6}" srcOrd="3" destOrd="0" parTransId="{20CBAC12-5124-40C8-B18E-C5BC4CB061DE}" sibTransId="{A23DC46F-9276-401B-BF43-0F799615B6FA}"/>
    <dgm:cxn modelId="{1CDD8D9F-49EC-4BEA-A803-4ACDD0730B2A}" type="presOf" srcId="{C8C27170-F99C-4025-B5BE-71A8929E644A}" destId="{E8EC3A1A-3B35-49D1-AABA-746D1F221636}" srcOrd="0" destOrd="0" presId="urn:microsoft.com/office/officeart/2005/8/layout/radial5"/>
    <dgm:cxn modelId="{EAC5C5AB-5EA8-4BCE-93CC-11CED4705092}" type="presOf" srcId="{9F4638C3-D4DD-4101-8206-371F73C150B0}" destId="{C48D4510-C8A3-4499-9ACE-50B948B23FDC}" srcOrd="0" destOrd="0" presId="urn:microsoft.com/office/officeart/2005/8/layout/radial5"/>
    <dgm:cxn modelId="{0A0C2F17-BA03-456B-950D-2A54F903C6D0}" srcId="{9F4638C3-D4DD-4101-8206-371F73C150B0}" destId="{A58FCD28-5419-497B-8F00-2830F75B0E2C}" srcOrd="0" destOrd="0" parTransId="{2DF22997-7514-4468-8BB7-012C1B6FA90B}" sibTransId="{C0F2CF14-9D27-47C6-B3E4-05EA9567089D}"/>
    <dgm:cxn modelId="{10EECEAD-07A3-4BEB-8393-7C56A6D7B01B}" type="presOf" srcId="{C3732703-362B-4ACB-96C2-B40D7B0F0073}" destId="{4AB3CDE5-3EB2-4BCC-AB84-BE184F954C38}" srcOrd="0" destOrd="0" presId="urn:microsoft.com/office/officeart/2005/8/layout/radial5"/>
    <dgm:cxn modelId="{7BA01A25-FF4B-4BB1-97C5-8EDFF2843E16}" type="presOf" srcId="{2DF22997-7514-4468-8BB7-012C1B6FA90B}" destId="{F3BE6BC3-0FD5-4C50-BBE2-32537CCA587E}" srcOrd="0" destOrd="0" presId="urn:microsoft.com/office/officeart/2005/8/layout/radial5"/>
    <dgm:cxn modelId="{FA0BA6AB-02E7-4A28-9BDB-AE043B10204F}" srcId="{9F4638C3-D4DD-4101-8206-371F73C150B0}" destId="{0CBED6DD-54C1-4680-B36A-C011E8ABAC14}" srcOrd="2" destOrd="0" parTransId="{C8C27170-F99C-4025-B5BE-71A8929E644A}" sibTransId="{BFBAF4B7-F3AB-49C7-82A6-645D22429483}"/>
    <dgm:cxn modelId="{D5036070-F2A5-4DC1-8E3E-B0713D610921}" type="presOf" srcId="{A58FCD28-5419-497B-8F00-2830F75B0E2C}" destId="{70C7336F-61D4-4D76-BD80-12EB1D463B72}" srcOrd="0" destOrd="0" presId="urn:microsoft.com/office/officeart/2005/8/layout/radial5"/>
    <dgm:cxn modelId="{DDA1674F-DECA-41F3-8C30-4B0196936E93}" type="presOf" srcId="{0CBED6DD-54C1-4680-B36A-C011E8ABAC14}" destId="{42320007-BD56-41FD-8F75-48BF85BA8E63}" srcOrd="0" destOrd="0" presId="urn:microsoft.com/office/officeart/2005/8/layout/radial5"/>
    <dgm:cxn modelId="{D967434F-8CA6-49B8-8644-0C13A35782FF}" srcId="{9F4638C3-D4DD-4101-8206-371F73C150B0}" destId="{A102B624-7235-48CE-9664-A6581E06AC91}" srcOrd="4" destOrd="0" parTransId="{5EAB0806-F843-485F-BFE5-67A66A56060D}" sibTransId="{151E39AD-BD75-4DD6-A1F4-8407EB0D1056}"/>
    <dgm:cxn modelId="{B8185B89-5259-4026-BC80-580A00C771A0}" type="presOf" srcId="{63864B78-C717-4950-9BF0-446EE6B0EB56}" destId="{3F83D332-C1D5-4F72-9861-1FAE14FB022C}" srcOrd="0" destOrd="0" presId="urn:microsoft.com/office/officeart/2005/8/layout/radial5"/>
    <dgm:cxn modelId="{2F4A0809-3C4C-402D-944A-0BC4B741AF68}" type="presOf" srcId="{A102B624-7235-48CE-9664-A6581E06AC91}" destId="{5D916646-9F53-4171-A667-B90AD3D386C8}" srcOrd="0" destOrd="0" presId="urn:microsoft.com/office/officeart/2005/8/layout/radial5"/>
    <dgm:cxn modelId="{3374CABE-20B6-4CDC-825D-7020EA5547B7}" type="presParOf" srcId="{4AB3CDE5-3EB2-4BCC-AB84-BE184F954C38}" destId="{C48D4510-C8A3-4499-9ACE-50B948B23FDC}" srcOrd="0" destOrd="0" presId="urn:microsoft.com/office/officeart/2005/8/layout/radial5"/>
    <dgm:cxn modelId="{1A082CF9-1F4F-4578-B52E-939EC5CFAC47}" type="presParOf" srcId="{4AB3CDE5-3EB2-4BCC-AB84-BE184F954C38}" destId="{F3BE6BC3-0FD5-4C50-BBE2-32537CCA587E}" srcOrd="1" destOrd="0" presId="urn:microsoft.com/office/officeart/2005/8/layout/radial5"/>
    <dgm:cxn modelId="{BBF5208B-08D1-4441-A80A-E13E97AC199D}" type="presParOf" srcId="{F3BE6BC3-0FD5-4C50-BBE2-32537CCA587E}" destId="{2DAAE949-9B53-4F4E-B7EB-F0214E7A4363}" srcOrd="0" destOrd="0" presId="urn:microsoft.com/office/officeart/2005/8/layout/radial5"/>
    <dgm:cxn modelId="{E499EFC0-6E7F-4566-9DBE-9FCE9BDC24EC}" type="presParOf" srcId="{4AB3CDE5-3EB2-4BCC-AB84-BE184F954C38}" destId="{70C7336F-61D4-4D76-BD80-12EB1D463B72}" srcOrd="2" destOrd="0" presId="urn:microsoft.com/office/officeart/2005/8/layout/radial5"/>
    <dgm:cxn modelId="{86D96530-81FB-4B97-A22A-77B93BC6FD9D}" type="presParOf" srcId="{4AB3CDE5-3EB2-4BCC-AB84-BE184F954C38}" destId="{00593C9E-F365-4DEF-B6DA-110112EC372C}" srcOrd="3" destOrd="0" presId="urn:microsoft.com/office/officeart/2005/8/layout/radial5"/>
    <dgm:cxn modelId="{4727CFB0-4FDA-406C-B9E2-BB1F8C72ACB0}" type="presParOf" srcId="{00593C9E-F365-4DEF-B6DA-110112EC372C}" destId="{04A98BC3-1A27-4D63-B5DA-3478FC70DC33}" srcOrd="0" destOrd="0" presId="urn:microsoft.com/office/officeart/2005/8/layout/radial5"/>
    <dgm:cxn modelId="{9CFF761A-9E9C-41CE-8E69-D14134E811CA}" type="presParOf" srcId="{4AB3CDE5-3EB2-4BCC-AB84-BE184F954C38}" destId="{3F83D332-C1D5-4F72-9861-1FAE14FB022C}" srcOrd="4" destOrd="0" presId="urn:microsoft.com/office/officeart/2005/8/layout/radial5"/>
    <dgm:cxn modelId="{92A02495-4CD0-42F3-989B-7CF859452437}" type="presParOf" srcId="{4AB3CDE5-3EB2-4BCC-AB84-BE184F954C38}" destId="{E8EC3A1A-3B35-49D1-AABA-746D1F221636}" srcOrd="5" destOrd="0" presId="urn:microsoft.com/office/officeart/2005/8/layout/radial5"/>
    <dgm:cxn modelId="{CF881C6E-B2B5-4758-AF63-CFB53DA03B9E}" type="presParOf" srcId="{E8EC3A1A-3B35-49D1-AABA-746D1F221636}" destId="{5CCC7370-4F27-4F4D-9AE9-7CE24EA3191E}" srcOrd="0" destOrd="0" presId="urn:microsoft.com/office/officeart/2005/8/layout/radial5"/>
    <dgm:cxn modelId="{083E71ED-0DBC-46FD-BE62-9DAF911A1BBE}" type="presParOf" srcId="{4AB3CDE5-3EB2-4BCC-AB84-BE184F954C38}" destId="{42320007-BD56-41FD-8F75-48BF85BA8E63}" srcOrd="6" destOrd="0" presId="urn:microsoft.com/office/officeart/2005/8/layout/radial5"/>
    <dgm:cxn modelId="{B48DBE7A-2D87-4200-9890-7F84BFED4B03}" type="presParOf" srcId="{4AB3CDE5-3EB2-4BCC-AB84-BE184F954C38}" destId="{26FA5DC7-33C1-49BD-8FCA-12F28F6B7126}" srcOrd="7" destOrd="0" presId="urn:microsoft.com/office/officeart/2005/8/layout/radial5"/>
    <dgm:cxn modelId="{F9E0C6C8-F069-4812-A5ED-CB7D685F6072}" type="presParOf" srcId="{26FA5DC7-33C1-49BD-8FCA-12F28F6B7126}" destId="{213C3E94-8545-4922-8E21-F1A2EE68B383}" srcOrd="0" destOrd="0" presId="urn:microsoft.com/office/officeart/2005/8/layout/radial5"/>
    <dgm:cxn modelId="{52EBD87F-DDEB-4A56-B12E-A8D29CCAFA91}" type="presParOf" srcId="{4AB3CDE5-3EB2-4BCC-AB84-BE184F954C38}" destId="{8101C70D-14E5-4D93-9717-390D80D3F85A}" srcOrd="8" destOrd="0" presId="urn:microsoft.com/office/officeart/2005/8/layout/radial5"/>
    <dgm:cxn modelId="{AB8595D9-903D-47A8-8487-E15E634DF0F1}" type="presParOf" srcId="{4AB3CDE5-3EB2-4BCC-AB84-BE184F954C38}" destId="{7C41E375-9088-43B2-AF60-568987CE7736}" srcOrd="9" destOrd="0" presId="urn:microsoft.com/office/officeart/2005/8/layout/radial5"/>
    <dgm:cxn modelId="{6D33C0C9-E936-4C40-B685-34BE27161A48}" type="presParOf" srcId="{7C41E375-9088-43B2-AF60-568987CE7736}" destId="{7C8E20A9-01BB-4C47-8AA7-4D85B60CDB4C}" srcOrd="0" destOrd="0" presId="urn:microsoft.com/office/officeart/2005/8/layout/radial5"/>
    <dgm:cxn modelId="{54309FA2-0C11-4C00-AD05-E85F33B404FE}" type="presParOf" srcId="{4AB3CDE5-3EB2-4BCC-AB84-BE184F954C38}" destId="{5D916646-9F53-4171-A667-B90AD3D386C8}"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4510-C8A3-4499-9ACE-50B948B23FDC}">
      <dsp:nvSpPr>
        <dsp:cNvPr id="0" name=""/>
        <dsp:cNvSpPr/>
      </dsp:nvSpPr>
      <dsp:spPr>
        <a:xfrm>
          <a:off x="2936324" y="2362178"/>
          <a:ext cx="1636811" cy="1636811"/>
        </a:xfrm>
        <a:prstGeom prst="ellipse">
          <a:avLst/>
        </a:prstGeom>
        <a:gradFill rotWithShape="1">
          <a:gsLst>
            <a:gs pos="0">
              <a:schemeClr val="accent1">
                <a:tint val="20000"/>
                <a:satMod val="180000"/>
                <a:lumMod val="98000"/>
              </a:schemeClr>
            </a:gs>
            <a:gs pos="40000">
              <a:schemeClr val="accent1">
                <a:tint val="30000"/>
                <a:satMod val="260000"/>
                <a:lumMod val="84000"/>
              </a:schemeClr>
            </a:gs>
            <a:gs pos="100000">
              <a:schemeClr val="accent1">
                <a:tint val="100000"/>
                <a:satMod val="110000"/>
                <a:lumMod val="100000"/>
              </a:schemeClr>
            </a:gs>
          </a:gsLst>
          <a:lin ang="5040000" scaled="1"/>
        </a:gradFill>
        <a:ln w="9525" cap="flat" cmpd="sng" algn="ctr">
          <a:solidFill>
            <a:schemeClr val="accent1"/>
          </a:solidFill>
          <a:prstDash val="solid"/>
        </a:ln>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bn-BD" sz="2300" kern="1200" dirty="0" smtClean="0">
              <a:latin typeface="NikoshBAN" pitchFamily="2" charset="0"/>
              <a:cs typeface="NikoshBAN" pitchFamily="2" charset="0"/>
              <a:sym typeface="Wingdings 2" pitchFamily="18" charset="2"/>
            </a:rPr>
            <a:t>ওয়ার্ড প্রসেসরের কাজ</a:t>
          </a:r>
          <a:endParaRPr lang="en-US" sz="2300" kern="1200" dirty="0"/>
        </a:p>
      </dsp:txBody>
      <dsp:txXfrm>
        <a:off x="3176029" y="2601883"/>
        <a:ext cx="1157401" cy="1157401"/>
      </dsp:txXfrm>
    </dsp:sp>
    <dsp:sp modelId="{F3BE6BC3-0FD5-4C50-BBE2-32537CCA587E}">
      <dsp:nvSpPr>
        <dsp:cNvPr id="0" name=""/>
        <dsp:cNvSpPr/>
      </dsp:nvSpPr>
      <dsp:spPr>
        <a:xfrm rot="16199989">
          <a:off x="3453044" y="1765927"/>
          <a:ext cx="603363" cy="556515"/>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536521" y="1960707"/>
        <a:ext cx="436409" cy="333909"/>
      </dsp:txXfrm>
    </dsp:sp>
    <dsp:sp modelId="{70C7336F-61D4-4D76-BD80-12EB1D463B72}">
      <dsp:nvSpPr>
        <dsp:cNvPr id="0" name=""/>
        <dsp:cNvSpPr/>
      </dsp:nvSpPr>
      <dsp:spPr>
        <a:xfrm>
          <a:off x="2078325" y="69710"/>
          <a:ext cx="3352796" cy="1636811"/>
        </a:xfrm>
        <a:prstGeom prst="ellipse">
          <a:avLst/>
        </a:prstGeom>
        <a:gradFill rotWithShape="1">
          <a:gsLst>
            <a:gs pos="0">
              <a:schemeClr val="accent4">
                <a:tint val="20000"/>
                <a:satMod val="180000"/>
                <a:lumMod val="98000"/>
              </a:schemeClr>
            </a:gs>
            <a:gs pos="40000">
              <a:schemeClr val="accent4">
                <a:tint val="30000"/>
                <a:satMod val="260000"/>
                <a:lumMod val="84000"/>
              </a:schemeClr>
            </a:gs>
            <a:gs pos="100000">
              <a:schemeClr val="accent4">
                <a:tint val="100000"/>
                <a:satMod val="110000"/>
                <a:lumMod val="100000"/>
              </a:schemeClr>
            </a:gs>
          </a:gsLst>
          <a:lin ang="5040000" scaled="1"/>
        </a:gradFill>
        <a:ln w="9525" cap="flat" cmpd="sng" algn="ctr">
          <a:solidFill>
            <a:schemeClr val="accent4"/>
          </a:solidFill>
          <a:prstDash val="solid"/>
        </a:ln>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নতুন ফাইল তৈরি করা যায়</a:t>
          </a:r>
          <a:endParaRPr lang="en-US" sz="2800" kern="1200" dirty="0"/>
        </a:p>
      </dsp:txBody>
      <dsp:txXfrm>
        <a:off x="2569331" y="309415"/>
        <a:ext cx="2370784" cy="1157401"/>
      </dsp:txXfrm>
    </dsp:sp>
    <dsp:sp modelId="{00593C9E-F365-4DEF-B6DA-110112EC372C}">
      <dsp:nvSpPr>
        <dsp:cNvPr id="0" name=""/>
        <dsp:cNvSpPr/>
      </dsp:nvSpPr>
      <dsp:spPr>
        <a:xfrm rot="21023591">
          <a:off x="4551386" y="2640952"/>
          <a:ext cx="704194" cy="556515"/>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552557" y="2766186"/>
        <a:ext cx="537240" cy="333909"/>
      </dsp:txXfrm>
    </dsp:sp>
    <dsp:sp modelId="{3F83D332-C1D5-4F72-9861-1FAE14FB022C}">
      <dsp:nvSpPr>
        <dsp:cNvPr id="0" name=""/>
        <dsp:cNvSpPr/>
      </dsp:nvSpPr>
      <dsp:spPr>
        <a:xfrm>
          <a:off x="5202544" y="1742504"/>
          <a:ext cx="2551380" cy="1636811"/>
        </a:xfrm>
        <a:prstGeom prst="ellipse">
          <a:avLst/>
        </a:prstGeom>
        <a:gradFill rotWithShape="1">
          <a:gsLst>
            <a:gs pos="0">
              <a:schemeClr val="accent2">
                <a:tint val="20000"/>
                <a:satMod val="180000"/>
                <a:lumMod val="98000"/>
              </a:schemeClr>
            </a:gs>
            <a:gs pos="40000">
              <a:schemeClr val="accent2">
                <a:tint val="30000"/>
                <a:satMod val="260000"/>
                <a:lumMod val="84000"/>
              </a:schemeClr>
            </a:gs>
            <a:gs pos="100000">
              <a:schemeClr val="accent2">
                <a:tint val="100000"/>
                <a:satMod val="110000"/>
                <a:lumMod val="100000"/>
              </a:schemeClr>
            </a:gs>
          </a:gsLst>
          <a:lin ang="5040000" scaled="1"/>
        </a:gradFill>
        <a:ln w="9525" cap="flat" cmpd="sng" algn="ctr">
          <a:solidFill>
            <a:schemeClr val="accent2"/>
          </a:solidFill>
          <a:prstDash val="solid"/>
        </a:ln>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এডিটিং বা পরিবর্তন করা যায়</a:t>
          </a:r>
          <a:endParaRPr lang="en-US" sz="2800" kern="1200" dirty="0"/>
        </a:p>
      </dsp:txBody>
      <dsp:txXfrm>
        <a:off x="5576185" y="1982209"/>
        <a:ext cx="1804098" cy="1157401"/>
      </dsp:txXfrm>
    </dsp:sp>
    <dsp:sp modelId="{E8EC3A1A-3B35-49D1-AABA-746D1F221636}">
      <dsp:nvSpPr>
        <dsp:cNvPr id="0" name=""/>
        <dsp:cNvSpPr/>
      </dsp:nvSpPr>
      <dsp:spPr>
        <a:xfrm rot="2308460">
          <a:off x="4340856" y="3636796"/>
          <a:ext cx="676156" cy="556515"/>
        </a:xfrm>
        <a:prstGeom prst="rightArrow">
          <a:avLst>
            <a:gd name="adj1" fmla="val 60000"/>
            <a:gd name="adj2" fmla="val 50000"/>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358980" y="3696163"/>
        <a:ext cx="509202" cy="333909"/>
      </dsp:txXfrm>
    </dsp:sp>
    <dsp:sp modelId="{42320007-BD56-41FD-8F75-48BF85BA8E63}">
      <dsp:nvSpPr>
        <dsp:cNvPr id="0" name=""/>
        <dsp:cNvSpPr/>
      </dsp:nvSpPr>
      <dsp:spPr>
        <a:xfrm>
          <a:off x="4139061" y="4038593"/>
          <a:ext cx="3450300" cy="1636811"/>
        </a:xfrm>
        <a:prstGeom prst="ellipse">
          <a:avLst/>
        </a:prstGeom>
        <a:gradFill rotWithShape="1">
          <a:gsLst>
            <a:gs pos="0">
              <a:schemeClr val="accent4">
                <a:tint val="20000"/>
                <a:satMod val="180000"/>
                <a:lumMod val="98000"/>
              </a:schemeClr>
            </a:gs>
            <a:gs pos="40000">
              <a:schemeClr val="accent4">
                <a:tint val="30000"/>
                <a:satMod val="260000"/>
                <a:lumMod val="84000"/>
              </a:schemeClr>
            </a:gs>
            <a:gs pos="100000">
              <a:schemeClr val="accent4">
                <a:tint val="100000"/>
                <a:satMod val="110000"/>
                <a:lumMod val="100000"/>
              </a:schemeClr>
            </a:gs>
          </a:gsLst>
          <a:lin ang="5040000" scaled="1"/>
        </a:gradFill>
        <a:ln w="9525" cap="flat" cmpd="sng" algn="ctr">
          <a:solidFill>
            <a:schemeClr val="accent4"/>
          </a:solidFill>
          <a:prstDash val="solid"/>
        </a:ln>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ভুল শুদ্ধ করা যায়</a:t>
          </a:r>
          <a:endParaRPr lang="en-US" sz="2800" kern="1200" dirty="0"/>
        </a:p>
      </dsp:txBody>
      <dsp:txXfrm>
        <a:off x="4644346" y="4278298"/>
        <a:ext cx="2439730" cy="1157401"/>
      </dsp:txXfrm>
    </dsp:sp>
    <dsp:sp modelId="{26FA5DC7-33C1-49BD-8FCA-12F28F6B7126}">
      <dsp:nvSpPr>
        <dsp:cNvPr id="0" name=""/>
        <dsp:cNvSpPr/>
      </dsp:nvSpPr>
      <dsp:spPr>
        <a:xfrm rot="7831862">
          <a:off x="2806402" y="3719436"/>
          <a:ext cx="499368" cy="556515"/>
        </a:xfrm>
        <a:prstGeom prst="rightArrow">
          <a:avLst>
            <a:gd name="adj1" fmla="val 60000"/>
            <a:gd name="adj2" fmla="val 50000"/>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929985" y="3773807"/>
        <a:ext cx="349558" cy="333909"/>
      </dsp:txXfrm>
    </dsp:sp>
    <dsp:sp modelId="{8101C70D-14E5-4D93-9717-390D80D3F85A}">
      <dsp:nvSpPr>
        <dsp:cNvPr id="0" name=""/>
        <dsp:cNvSpPr/>
      </dsp:nvSpPr>
      <dsp:spPr>
        <a:xfrm>
          <a:off x="397202" y="4150765"/>
          <a:ext cx="3656506" cy="1636811"/>
        </a:xfrm>
        <a:prstGeom prst="ellipse">
          <a:avLst/>
        </a:prstGeom>
        <a:gradFill rotWithShape="1">
          <a:gsLst>
            <a:gs pos="0">
              <a:schemeClr val="accent4">
                <a:tint val="20000"/>
                <a:satMod val="180000"/>
                <a:lumMod val="98000"/>
              </a:schemeClr>
            </a:gs>
            <a:gs pos="40000">
              <a:schemeClr val="accent4">
                <a:tint val="30000"/>
                <a:satMod val="260000"/>
                <a:lumMod val="84000"/>
              </a:schemeClr>
            </a:gs>
            <a:gs pos="100000">
              <a:schemeClr val="accent4">
                <a:tint val="100000"/>
                <a:satMod val="110000"/>
                <a:lumMod val="100000"/>
              </a:schemeClr>
            </a:gs>
          </a:gsLst>
          <a:lin ang="5040000" scaled="1"/>
        </a:gradFill>
        <a:ln w="9525" cap="flat" cmpd="sng" algn="ctr">
          <a:solidFill>
            <a:schemeClr val="accent4"/>
          </a:solidFill>
          <a:prstDash val="solid"/>
        </a:ln>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লেখা দীর্ঘ দিন সংরক্ষণ করে</a:t>
          </a:r>
          <a:r>
            <a:rPr lang="en-US" sz="2800" kern="1200" dirty="0" smtClean="0">
              <a:latin typeface="NikoshBAN" pitchFamily="2" charset="0"/>
              <a:cs typeface="NikoshBAN" pitchFamily="2" charset="0"/>
              <a:sym typeface="Wingdings 2" pitchFamily="18" charset="2"/>
            </a:rPr>
            <a:t> </a:t>
          </a:r>
          <a:r>
            <a:rPr lang="bn-BD" sz="2800" kern="1200" dirty="0" smtClean="0">
              <a:latin typeface="NikoshBAN" pitchFamily="2" charset="0"/>
              <a:cs typeface="NikoshBAN" pitchFamily="2" charset="0"/>
              <a:sym typeface="Wingdings 2" pitchFamily="18" charset="2"/>
            </a:rPr>
            <a:t>রাখা যায়</a:t>
          </a:r>
          <a:endParaRPr lang="en-US" sz="2800" kern="1200" dirty="0"/>
        </a:p>
      </dsp:txBody>
      <dsp:txXfrm>
        <a:off x="932685" y="4390470"/>
        <a:ext cx="2585540" cy="1157401"/>
      </dsp:txXfrm>
    </dsp:sp>
    <dsp:sp modelId="{7C41E375-9088-43B2-AF60-568987CE7736}">
      <dsp:nvSpPr>
        <dsp:cNvPr id="0" name=""/>
        <dsp:cNvSpPr/>
      </dsp:nvSpPr>
      <dsp:spPr>
        <a:xfrm rot="11270414">
          <a:off x="2340120" y="2753035"/>
          <a:ext cx="617621" cy="556515"/>
        </a:xfrm>
        <a:prstGeom prst="rightArrow">
          <a:avLst>
            <a:gd name="adj1" fmla="val 60000"/>
            <a:gd name="adj2" fmla="val 50000"/>
          </a:avLst>
        </a:prstGeom>
        <a:solidFill>
          <a:schemeClr val="accent6">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506294" y="2875725"/>
        <a:ext cx="450667" cy="333909"/>
      </dsp:txXfrm>
    </dsp:sp>
    <dsp:sp modelId="{5D916646-9F53-4171-A667-B90AD3D386C8}">
      <dsp:nvSpPr>
        <dsp:cNvPr id="0" name=""/>
        <dsp:cNvSpPr/>
      </dsp:nvSpPr>
      <dsp:spPr>
        <a:xfrm>
          <a:off x="0" y="2010675"/>
          <a:ext cx="2404050" cy="1636811"/>
        </a:xfrm>
        <a:prstGeom prst="ellipse">
          <a:avLst/>
        </a:prstGeom>
        <a:gradFill rotWithShape="1">
          <a:gsLst>
            <a:gs pos="0">
              <a:schemeClr val="accent4">
                <a:tint val="20000"/>
                <a:satMod val="180000"/>
                <a:lumMod val="98000"/>
              </a:schemeClr>
            </a:gs>
            <a:gs pos="40000">
              <a:schemeClr val="accent4">
                <a:tint val="30000"/>
                <a:satMod val="260000"/>
                <a:lumMod val="84000"/>
              </a:schemeClr>
            </a:gs>
            <a:gs pos="100000">
              <a:schemeClr val="accent4">
                <a:tint val="100000"/>
                <a:satMod val="110000"/>
                <a:lumMod val="100000"/>
              </a:schemeClr>
            </a:gs>
          </a:gsLst>
          <a:lin ang="5040000" scaled="1"/>
        </a:gradFill>
        <a:ln w="9525" cap="flat" cmpd="sng" algn="ctr">
          <a:solidFill>
            <a:schemeClr val="accent4"/>
          </a:solidFill>
          <a:prstDash val="solid"/>
        </a:ln>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কপি করা</a:t>
          </a:r>
          <a:r>
            <a:rPr lang="en-US" sz="2800" kern="1200" dirty="0" smtClean="0">
              <a:latin typeface="NikoshBAN" pitchFamily="2" charset="0"/>
              <a:cs typeface="NikoshBAN" pitchFamily="2" charset="0"/>
              <a:sym typeface="Wingdings 2" pitchFamily="18" charset="2"/>
            </a:rPr>
            <a:t> </a:t>
          </a:r>
          <a:r>
            <a:rPr lang="bn-BD" sz="2800" kern="1200" dirty="0" smtClean="0">
              <a:latin typeface="NikoshBAN" pitchFamily="2" charset="0"/>
              <a:cs typeface="NikoshBAN" pitchFamily="2" charset="0"/>
              <a:sym typeface="Wingdings 2" pitchFamily="18" charset="2"/>
            </a:rPr>
            <a:t> যায়</a:t>
          </a:r>
          <a:endParaRPr lang="en-US" sz="2800" kern="1200" dirty="0"/>
        </a:p>
      </dsp:txBody>
      <dsp:txXfrm>
        <a:off x="352065" y="2250380"/>
        <a:ext cx="1699920" cy="1157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08CCD81-04BC-432C-BFC4-9B6523548D90}" type="datetimeFigureOut">
              <a:rPr lang="en-US" smtClean="0"/>
              <a:t>2/2/2020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A3B9829-769D-40F2-A03F-223167AEC46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CCD81-04BC-432C-BFC4-9B6523548D90}"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B9829-769D-40F2-A03F-223167AEC4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CCD81-04BC-432C-BFC4-9B6523548D90}"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B9829-769D-40F2-A03F-223167AEC4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8CCD81-04BC-432C-BFC4-9B6523548D90}"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B9829-769D-40F2-A03F-223167AEC4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8CCD81-04BC-432C-BFC4-9B6523548D90}"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B9829-769D-40F2-A03F-223167AEC4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08CCD81-04BC-432C-BFC4-9B6523548D90}"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B9829-769D-40F2-A03F-223167AEC46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8CCD81-04BC-432C-BFC4-9B6523548D90}" type="datetimeFigureOut">
              <a:rPr lang="en-US" smtClean="0"/>
              <a:t>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3B9829-769D-40F2-A03F-223167AEC4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8CCD81-04BC-432C-BFC4-9B6523548D90}" type="datetimeFigureOut">
              <a:rPr lang="en-US" smtClean="0"/>
              <a:t>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3B9829-769D-40F2-A03F-223167AEC4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CCD81-04BC-432C-BFC4-9B6523548D90}" type="datetimeFigureOut">
              <a:rPr lang="en-US" smtClean="0"/>
              <a:t>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3B9829-769D-40F2-A03F-223167AEC4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08CCD81-04BC-432C-BFC4-9B6523548D90}" type="datetimeFigureOut">
              <a:rPr lang="en-US" smtClean="0"/>
              <a:t>2/2/2020</a:t>
            </a:fld>
            <a:endParaRPr lang="en-US"/>
          </a:p>
        </p:txBody>
      </p:sp>
      <p:sp>
        <p:nvSpPr>
          <p:cNvPr id="7" name="Slide Number Placeholder 6"/>
          <p:cNvSpPr>
            <a:spLocks noGrp="1"/>
          </p:cNvSpPr>
          <p:nvPr>
            <p:ph type="sldNum" sz="quarter" idx="12"/>
          </p:nvPr>
        </p:nvSpPr>
        <p:spPr/>
        <p:txBody>
          <a:bodyPr/>
          <a:lstStyle/>
          <a:p>
            <a:fld id="{DA3B9829-769D-40F2-A03F-223167AEC46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CCD81-04BC-432C-BFC4-9B6523548D90}" type="datetimeFigureOut">
              <a:rPr lang="en-US" smtClean="0"/>
              <a:t>2/2/2020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A3B9829-769D-40F2-A03F-223167AEC4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08CCD81-04BC-432C-BFC4-9B6523548D90}" type="datetimeFigureOut">
              <a:rPr lang="en-US" smtClean="0"/>
              <a:t>2/2/2020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A3B9829-769D-40F2-A03F-223167AEC4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90265"/>
            <a:ext cx="4114800" cy="923330"/>
          </a:xfrm>
          <a:prstGeom prst="rect">
            <a:avLst/>
          </a:prstGeom>
          <a:solidFill>
            <a:schemeClr val="accent3">
              <a:lumMod val="20000"/>
              <a:lumOff val="80000"/>
            </a:schemeClr>
          </a:solidFill>
          <a:ln w="38100">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dirty="0">
                <a:ln>
                  <a:solidFill>
                    <a:schemeClr val="accent1">
                      <a:lumMod val="50000"/>
                    </a:schemeClr>
                  </a:solidFill>
                </a:ln>
                <a:latin typeface="NikoshBAN" pitchFamily="2" charset="0"/>
                <a:cs typeface="NikoshBAN" pitchFamily="2" charset="0"/>
              </a:rPr>
              <a:t>মাল্টিমিডিয়া শ্রেনিতে স্বাগতম</a:t>
            </a:r>
          </a:p>
          <a:p>
            <a:endParaRPr lang="en-US" dirty="0"/>
          </a:p>
        </p:txBody>
      </p:sp>
      <p:pic>
        <p:nvPicPr>
          <p:cNvPr id="1026" name="Picture 2" descr="C:\Users\LAB\Deskt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05000"/>
            <a:ext cx="4229100" cy="4229100"/>
          </a:xfrm>
          <a:prstGeom prst="rect">
            <a:avLst/>
          </a:prstGeom>
          <a:noFill/>
          <a:ln w="762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7616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963335"/>
            <a:ext cx="1981200" cy="584775"/>
          </a:xfrm>
          <a:prstGeom prst="rect">
            <a:avLst/>
          </a:prstGeom>
          <a:noFill/>
          <a:ln w="57150">
            <a:solidFill>
              <a:schemeClr val="accent1">
                <a:lumMod val="20000"/>
                <a:lumOff val="80000"/>
              </a:schemeClr>
            </a:solidFill>
          </a:ln>
          <a:effectLst>
            <a:glow rad="101600">
              <a:schemeClr val="accent6">
                <a:satMod val="175000"/>
                <a:alpha val="40000"/>
              </a:schemeClr>
            </a:glow>
          </a:effectLst>
        </p:spPr>
        <p:txBody>
          <a:bodyPr wrap="square" rtlCol="0">
            <a:spAutoFit/>
          </a:bodyPr>
          <a:lstStyle/>
          <a:p>
            <a:pPr algn="ctr"/>
            <a:r>
              <a:rPr lang="en-US" sz="3200" dirty="0" err="1" smtClean="0"/>
              <a:t>একক</a:t>
            </a:r>
            <a:r>
              <a:rPr lang="en-US" sz="3200" dirty="0" smtClean="0"/>
              <a:t> </a:t>
            </a:r>
            <a:r>
              <a:rPr lang="en-US" sz="3200" dirty="0" err="1" smtClean="0"/>
              <a:t>কাজ</a:t>
            </a:r>
            <a:endParaRPr lang="en-US" sz="3200" dirty="0"/>
          </a:p>
        </p:txBody>
      </p:sp>
      <p:pic>
        <p:nvPicPr>
          <p:cNvPr id="7170" name="Picture 2" descr="C:\Users\LAB\Desktop\student\000.jpg"/>
          <p:cNvPicPr>
            <a:picLocks noChangeAspect="1" noChangeArrowheads="1"/>
          </p:cNvPicPr>
          <p:nvPr/>
        </p:nvPicPr>
        <p:blipFill rotWithShape="1">
          <a:blip r:embed="rId2">
            <a:extLst>
              <a:ext uri="{28A0092B-C50C-407E-A947-70E740481C1C}">
                <a14:useLocalDpi xmlns:a14="http://schemas.microsoft.com/office/drawing/2010/main" val="0"/>
              </a:ext>
            </a:extLst>
          </a:blip>
          <a:srcRect l="44379" r="14228"/>
          <a:stretch/>
        </p:blipFill>
        <p:spPr bwMode="auto">
          <a:xfrm>
            <a:off x="3881284" y="2106335"/>
            <a:ext cx="1194619" cy="1581150"/>
          </a:xfrm>
          <a:prstGeom prst="rect">
            <a:avLst/>
          </a:prstGeom>
          <a:noFill/>
          <a:ln w="7620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4316135"/>
            <a:ext cx="5486400" cy="461665"/>
          </a:xfrm>
          <a:prstGeom prst="rect">
            <a:avLst/>
          </a:prstGeom>
          <a:noFill/>
        </p:spPr>
        <p:txBody>
          <a:bodyPr wrap="square" rtlCol="0">
            <a:spAutoFit/>
          </a:bodyPr>
          <a:lstStyle/>
          <a:p>
            <a:r>
              <a:rPr lang="bn-BD" sz="2400" dirty="0" smtClean="0">
                <a:latin typeface="NikoshBAN" pitchFamily="2" charset="0"/>
                <a:cs typeface="NikoshBAN" pitchFamily="2" charset="0"/>
              </a:rPr>
              <a:t>ওয়ার্ড প্রসেসর </a:t>
            </a:r>
            <a:r>
              <a:rPr lang="en-US" sz="2400" dirty="0" err="1" smtClean="0">
                <a:latin typeface="NikoshBAN" pitchFamily="2" charset="0"/>
                <a:cs typeface="NikoshBAN" pitchFamily="2" charset="0"/>
              </a:rPr>
              <a:t>বলতে</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বোঝ</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খাতায়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a:t>
            </a:r>
            <a:endParaRPr lang="en-US" sz="2400" dirty="0"/>
          </a:p>
        </p:txBody>
      </p:sp>
    </p:spTree>
    <p:extLst>
      <p:ext uri="{BB962C8B-B14F-4D97-AF65-F5344CB8AC3E}">
        <p14:creationId xmlns:p14="http://schemas.microsoft.com/office/powerpoint/2010/main" val="40520949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in)">
                                      <p:cBhvr>
                                        <p:cTn id="10" dur="2000"/>
                                        <p:tgtEl>
                                          <p:spTgt spid="717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3.gif"/>
          <p:cNvPicPr>
            <a:picLocks noChangeAspect="1"/>
          </p:cNvPicPr>
          <p:nvPr/>
        </p:nvPicPr>
        <p:blipFill>
          <a:blip r:embed="rId2" cstate="print"/>
          <a:stretch>
            <a:fillRect/>
          </a:stretch>
        </p:blipFill>
        <p:spPr>
          <a:xfrm>
            <a:off x="4731774" y="1725703"/>
            <a:ext cx="3352800" cy="3030936"/>
          </a:xfrm>
          <a:prstGeom prst="rect">
            <a:avLst/>
          </a:prstGeom>
          <a:ln w="88900" cap="sq" cmpd="thickThin">
            <a:solidFill>
              <a:srgbClr val="000000"/>
            </a:solidFill>
            <a:prstDash val="solid"/>
            <a:miter lim="800000"/>
          </a:ln>
          <a:effectLst>
            <a:innerShdw blurRad="76200">
              <a:srgbClr val="000000"/>
            </a:innerShdw>
          </a:effectLst>
        </p:spPr>
      </p:pic>
      <p:pic>
        <p:nvPicPr>
          <p:cNvPr id="3" name="Picture 3" descr="C:\Users\LAB\Desktop\Ti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555" y="1905000"/>
            <a:ext cx="3132335" cy="281968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5"/>
          <p:cNvSpPr txBox="1"/>
          <p:nvPr/>
        </p:nvSpPr>
        <p:spPr>
          <a:xfrm>
            <a:off x="1638300" y="762000"/>
            <a:ext cx="5867400" cy="707886"/>
          </a:xfrm>
          <a:prstGeom prst="rect">
            <a:avLst/>
          </a:prstGeom>
          <a:effectLst>
            <a:glow rad="101600">
              <a:schemeClr val="accent6">
                <a:satMod val="175000"/>
                <a:alpha val="40000"/>
              </a:schemeClr>
            </a:glow>
          </a:effectLst>
        </p:spPr>
        <p:style>
          <a:lnRef idx="0">
            <a:scrgbClr r="0" g="0" b="0"/>
          </a:lnRef>
          <a:fillRef idx="1003">
            <a:schemeClr val="lt1"/>
          </a:fillRef>
          <a:effectRef idx="0">
            <a:scrgbClr r="0" g="0" b="0"/>
          </a:effectRef>
          <a:fontRef idx="major"/>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b="1" dirty="0" smtClean="0">
                <a:latin typeface="NikoshBAN" pitchFamily="2" charset="0"/>
                <a:cs typeface="NikoshBAN" pitchFamily="2" charset="0"/>
              </a:rPr>
              <a:t>চিত্রটিতে আমরা কী দেখতে পাচ্ছি?</a:t>
            </a:r>
            <a:endParaRPr lang="en-US" sz="4000" b="1" dirty="0">
              <a:latin typeface="NikoshBAN" pitchFamily="2" charset="0"/>
              <a:cs typeface="NikoshBAN" pitchFamily="2" charset="0"/>
            </a:endParaRPr>
          </a:p>
        </p:txBody>
      </p:sp>
      <p:sp>
        <p:nvSpPr>
          <p:cNvPr id="5" name="TextBox 4"/>
          <p:cNvSpPr txBox="1"/>
          <p:nvPr/>
        </p:nvSpPr>
        <p:spPr>
          <a:xfrm>
            <a:off x="1447800" y="5181600"/>
            <a:ext cx="5638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err="1" smtClean="0"/>
              <a:t>টাইপ</a:t>
            </a:r>
            <a:r>
              <a:rPr lang="en-US" sz="3200" dirty="0" smtClean="0"/>
              <a:t> </a:t>
            </a:r>
            <a:r>
              <a:rPr lang="en-US" sz="3200" dirty="0" err="1" smtClean="0"/>
              <a:t>সমশিনের</a:t>
            </a:r>
            <a:r>
              <a:rPr lang="en-US" sz="3200" dirty="0" smtClean="0"/>
              <a:t> </a:t>
            </a:r>
            <a:r>
              <a:rPr lang="en-US" sz="3200" dirty="0" err="1" smtClean="0"/>
              <a:t>সাহায্যে</a:t>
            </a:r>
            <a:r>
              <a:rPr lang="en-US" sz="3200" dirty="0" smtClean="0"/>
              <a:t> </a:t>
            </a:r>
            <a:r>
              <a:rPr lang="en-US" sz="3200" dirty="0" err="1" smtClean="0"/>
              <a:t>টাইপ</a:t>
            </a:r>
            <a:r>
              <a:rPr lang="en-US" sz="3200" dirty="0" smtClean="0"/>
              <a:t> </a:t>
            </a:r>
            <a:r>
              <a:rPr lang="en-US" sz="3200" dirty="0" err="1" smtClean="0"/>
              <a:t>করা</a:t>
            </a:r>
            <a:endParaRPr lang="en-US" sz="3200" dirty="0"/>
          </a:p>
        </p:txBody>
      </p:sp>
    </p:spTree>
    <p:extLst>
      <p:ext uri="{BB962C8B-B14F-4D97-AF65-F5344CB8AC3E}">
        <p14:creationId xmlns:p14="http://schemas.microsoft.com/office/powerpoint/2010/main" val="15152817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76505" y="1138065"/>
            <a:ext cx="3962400" cy="3200400"/>
            <a:chOff x="381000" y="2362200"/>
            <a:chExt cx="3657600" cy="2819400"/>
          </a:xfrm>
        </p:grpSpPr>
        <p:sp>
          <p:nvSpPr>
            <p:cNvPr id="3" name="Rectangle 2"/>
            <p:cNvSpPr/>
            <p:nvPr/>
          </p:nvSpPr>
          <p:spPr>
            <a:xfrm>
              <a:off x="381000" y="2362200"/>
              <a:ext cx="3657600" cy="28194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pic>
          <p:nvPicPr>
            <p:cNvPr id="4" name="Picture 3"/>
            <p:cNvPicPr>
              <a:picLocks noChangeAspect="1" noChangeArrowheads="1"/>
            </p:cNvPicPr>
            <p:nvPr/>
          </p:nvPicPr>
          <p:blipFill>
            <a:blip r:embed="rId2" cstate="print"/>
            <a:srcRect/>
            <a:stretch>
              <a:fillRect/>
            </a:stretch>
          </p:blipFill>
          <p:spPr bwMode="auto">
            <a:xfrm>
              <a:off x="457200" y="2438400"/>
              <a:ext cx="3548772" cy="2498717"/>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560" y="2981600"/>
              <a:ext cx="3251027" cy="2008704"/>
            </a:xfrm>
            <a:prstGeom prst="rect">
              <a:avLst/>
            </a:prstGeom>
          </p:spPr>
        </p:pic>
      </p:grpSp>
      <p:sp>
        <p:nvSpPr>
          <p:cNvPr id="6" name="TextBox 4"/>
          <p:cNvSpPr txBox="1"/>
          <p:nvPr/>
        </p:nvSpPr>
        <p:spPr>
          <a:xfrm>
            <a:off x="1232924" y="4418545"/>
            <a:ext cx="35814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800" b="1" dirty="0" smtClean="0">
                <a:latin typeface="NikoshBAN" pitchFamily="2" charset="0"/>
                <a:cs typeface="NikoshBAN" pitchFamily="2" charset="0"/>
              </a:rPr>
              <a:t> ওয়ার্ডপ্রসেসরে লেখা</a:t>
            </a:r>
            <a:endParaRPr lang="en-US" sz="2800" b="1" dirty="0">
              <a:latin typeface="NikoshBAN" pitchFamily="2" charset="0"/>
              <a:cs typeface="NikoshBAN" pitchFamily="2" charset="0"/>
            </a:endParaRPr>
          </a:p>
        </p:txBody>
      </p:sp>
      <p:sp>
        <p:nvSpPr>
          <p:cNvPr id="7" name="TextBox 6"/>
          <p:cNvSpPr txBox="1"/>
          <p:nvPr/>
        </p:nvSpPr>
        <p:spPr>
          <a:xfrm>
            <a:off x="5334000" y="4418545"/>
            <a:ext cx="2971800" cy="523220"/>
          </a:xfrm>
          <a:prstGeom prst="rect">
            <a:avLst/>
          </a:prstGeom>
          <a:noFill/>
        </p:spPr>
        <p:txBody>
          <a:bodyPr wrap="square" rtlCol="0">
            <a:spAutoFit/>
          </a:bodyPr>
          <a:lstStyle/>
          <a:p>
            <a:pPr algn="ctr"/>
            <a:r>
              <a:rPr lang="en-US" sz="2800" dirty="0" err="1" smtClean="0"/>
              <a:t>হাতে</a:t>
            </a:r>
            <a:r>
              <a:rPr lang="en-US" sz="2800" dirty="0" smtClean="0"/>
              <a:t> </a:t>
            </a:r>
            <a:r>
              <a:rPr lang="en-US" sz="2800" dirty="0" err="1" smtClean="0"/>
              <a:t>লেখা</a:t>
            </a:r>
            <a:r>
              <a:rPr lang="en-US" sz="2800" dirty="0" smtClean="0"/>
              <a:t> </a:t>
            </a:r>
            <a:endParaRPr lang="en-US" sz="2800" dirty="0"/>
          </a:p>
        </p:txBody>
      </p:sp>
      <p:pic>
        <p:nvPicPr>
          <p:cNvPr id="8194" name="Picture 2" descr="C:\Users\LAB\Desktop\Handwri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138065"/>
            <a:ext cx="298286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6956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heel(1)">
                                      <p:cBhvr>
                                        <p:cTn id="10" dur="2000"/>
                                        <p:tgtEl>
                                          <p:spTgt spid="819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838200"/>
            <a:ext cx="2514600" cy="523220"/>
          </a:xfrm>
          <a:prstGeom prst="rect">
            <a:avLst/>
          </a:prstGeom>
          <a:ln w="571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smtClean="0">
                <a:latin typeface="NikoshBAN"/>
              </a:rPr>
              <a:t>জোড়ায়</a:t>
            </a:r>
            <a:r>
              <a:rPr lang="en-US" sz="2800" dirty="0" smtClean="0">
                <a:latin typeface="NikoshBAN"/>
              </a:rPr>
              <a:t> </a:t>
            </a:r>
            <a:r>
              <a:rPr lang="en-US" sz="2800" dirty="0" err="1" smtClean="0">
                <a:latin typeface="NikoshBAN"/>
              </a:rPr>
              <a:t>কাজ</a:t>
            </a:r>
            <a:endParaRPr lang="en-US" sz="2800" dirty="0">
              <a:latin typeface="NikoshBAN"/>
            </a:endParaRPr>
          </a:p>
        </p:txBody>
      </p:sp>
      <p:pic>
        <p:nvPicPr>
          <p:cNvPr id="9218" name="Picture 2" descr="C:\Users\LAB\Desktop\student\images (1).png"/>
          <p:cNvPicPr>
            <a:picLocks noChangeAspect="1" noChangeArrowheads="1"/>
          </p:cNvPicPr>
          <p:nvPr/>
        </p:nvPicPr>
        <p:blipFill rotWithShape="1">
          <a:blip r:embed="rId2">
            <a:extLst>
              <a:ext uri="{28A0092B-C50C-407E-A947-70E740481C1C}">
                <a14:useLocalDpi xmlns:a14="http://schemas.microsoft.com/office/drawing/2010/main" val="0"/>
              </a:ext>
            </a:extLst>
          </a:blip>
          <a:srcRect l="25103" r="24498"/>
          <a:stretch/>
        </p:blipFill>
        <p:spPr bwMode="auto">
          <a:xfrm>
            <a:off x="3505200" y="1981200"/>
            <a:ext cx="1224116" cy="18764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6458" y="4343400"/>
            <a:ext cx="5181600" cy="461665"/>
          </a:xfrm>
          <a:prstGeom prst="rect">
            <a:avLst/>
          </a:prstGeom>
          <a:noFill/>
        </p:spPr>
        <p:txBody>
          <a:bodyPr wrap="square" rtlCol="0">
            <a:spAutoFit/>
          </a:bodyPr>
          <a:lstStyle/>
          <a:p>
            <a:r>
              <a:rPr lang="en-US" sz="2400" dirty="0" err="1" smtClean="0"/>
              <a:t>হাতের</a:t>
            </a:r>
            <a:r>
              <a:rPr lang="en-US" sz="2400" dirty="0" smtClean="0"/>
              <a:t> </a:t>
            </a:r>
            <a:r>
              <a:rPr lang="en-US" sz="2400" dirty="0" err="1" smtClean="0"/>
              <a:t>লেখা</a:t>
            </a:r>
            <a:r>
              <a:rPr lang="en-US" sz="2400" dirty="0" smtClean="0"/>
              <a:t> ও </a:t>
            </a:r>
            <a:r>
              <a:rPr lang="en-US" sz="2400" dirty="0" err="1" smtClean="0"/>
              <a:t>টাইপ</a:t>
            </a:r>
            <a:r>
              <a:rPr lang="en-US" sz="2400" dirty="0" smtClean="0"/>
              <a:t> </a:t>
            </a:r>
            <a:r>
              <a:rPr lang="en-US" sz="2400" dirty="0" err="1" smtClean="0"/>
              <a:t>রাইটারে</a:t>
            </a:r>
            <a:r>
              <a:rPr lang="en-US" sz="2400" dirty="0" smtClean="0"/>
              <a:t> </a:t>
            </a:r>
            <a:r>
              <a:rPr lang="en-US" sz="2400" dirty="0" err="1" smtClean="0"/>
              <a:t>লিখতে</a:t>
            </a:r>
            <a:r>
              <a:rPr lang="en-US" sz="2400" dirty="0" smtClean="0"/>
              <a:t> </a:t>
            </a:r>
            <a:r>
              <a:rPr lang="en-US" sz="2400" dirty="0" err="1" smtClean="0"/>
              <a:t>কি</a:t>
            </a:r>
            <a:r>
              <a:rPr lang="en-US" sz="2400" dirty="0" smtClean="0"/>
              <a:t> </a:t>
            </a:r>
            <a:r>
              <a:rPr lang="en-US" sz="2400" dirty="0" err="1" smtClean="0"/>
              <a:t>কি</a:t>
            </a:r>
            <a:r>
              <a:rPr lang="en-US" sz="2400" dirty="0" smtClean="0"/>
              <a:t> </a:t>
            </a:r>
            <a:r>
              <a:rPr lang="en-US" sz="2400" dirty="0" err="1" smtClean="0"/>
              <a:t>অসুবিধা</a:t>
            </a:r>
            <a:r>
              <a:rPr lang="en-US" sz="2400" dirty="0" smtClean="0"/>
              <a:t> </a:t>
            </a:r>
            <a:r>
              <a:rPr lang="en-US" sz="2400" dirty="0" err="1" smtClean="0"/>
              <a:t>হয়</a:t>
            </a:r>
            <a:r>
              <a:rPr lang="en-US" sz="2400" dirty="0" smtClean="0"/>
              <a:t>।</a:t>
            </a:r>
            <a:endParaRPr lang="en-US" sz="2400" dirty="0"/>
          </a:p>
        </p:txBody>
      </p:sp>
    </p:spTree>
    <p:extLst>
      <p:ext uri="{BB962C8B-B14F-4D97-AF65-F5344CB8AC3E}">
        <p14:creationId xmlns:p14="http://schemas.microsoft.com/office/powerpoint/2010/main" val="37011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circle(in)">
                                      <p:cBhvr>
                                        <p:cTn id="10" dur="2000"/>
                                        <p:tgtEl>
                                          <p:spTgt spid="92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771900" y="1928456"/>
            <a:ext cx="533400" cy="0"/>
          </a:xfrm>
          <a:prstGeom prst="line">
            <a:avLst/>
          </a:prstGeom>
        </p:spPr>
        <p:style>
          <a:lnRef idx="1">
            <a:schemeClr val="dk1"/>
          </a:lnRef>
          <a:fillRef idx="0">
            <a:schemeClr val="dk1"/>
          </a:fillRef>
          <a:effectRef idx="0">
            <a:schemeClr val="dk1"/>
          </a:effectRef>
          <a:fontRef idx="minor">
            <a:schemeClr val="tx1"/>
          </a:fontRef>
        </p:style>
      </p:cxnSp>
      <p:sp>
        <p:nvSpPr>
          <p:cNvPr id="3" name="TextBox 7"/>
          <p:cNvSpPr txBox="1"/>
          <p:nvPr/>
        </p:nvSpPr>
        <p:spPr>
          <a:xfrm>
            <a:off x="4655700" y="3820619"/>
            <a:ext cx="388620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2400" b="1" dirty="0" smtClean="0">
                <a:solidFill>
                  <a:srgbClr val="002060"/>
                </a:solidFill>
                <a:latin typeface="NikoshBAN" pitchFamily="2" charset="0"/>
                <a:cs typeface="NikoshBAN" pitchFamily="2" charset="0"/>
              </a:rPr>
              <a:t>কম্পিউটারে  ভুল সংশোধন করা য়ায়।</a:t>
            </a:r>
            <a:endParaRPr lang="en-US" sz="2400" b="1" dirty="0" smtClean="0">
              <a:solidFill>
                <a:srgbClr val="002060"/>
              </a:solidFill>
              <a:latin typeface="NikoshBAN" pitchFamily="2" charset="0"/>
              <a:cs typeface="NikoshBAN" pitchFamily="2" charset="0"/>
            </a:endParaRPr>
          </a:p>
        </p:txBody>
      </p:sp>
      <p:sp>
        <p:nvSpPr>
          <p:cNvPr id="4" name="TextBox 8"/>
          <p:cNvSpPr txBox="1"/>
          <p:nvPr/>
        </p:nvSpPr>
        <p:spPr>
          <a:xfrm>
            <a:off x="555425" y="3820618"/>
            <a:ext cx="403860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2400" b="1" dirty="0" smtClean="0">
                <a:solidFill>
                  <a:srgbClr val="002060"/>
                </a:solidFill>
                <a:latin typeface="NikoshBAN" pitchFamily="2" charset="0"/>
                <a:cs typeface="NikoshBAN" pitchFamily="2" charset="0"/>
              </a:rPr>
              <a:t>টাইপ রাইটারে ভুল সংশোধন করা যায় না।</a:t>
            </a:r>
            <a:endParaRPr lang="en-US" sz="2400" b="1" dirty="0" smtClean="0">
              <a:solidFill>
                <a:srgbClr val="002060"/>
              </a:solidFill>
              <a:latin typeface="NikoshBAN" pitchFamily="2" charset="0"/>
              <a:cs typeface="NikoshBAN" pitchFamily="2" charset="0"/>
            </a:endParaRPr>
          </a:p>
        </p:txBody>
      </p:sp>
      <p:pic>
        <p:nvPicPr>
          <p:cNvPr id="5" name="Picture 4" descr="InkGesturesInWord5.gif"/>
          <p:cNvPicPr>
            <a:picLocks noChangeAspect="1"/>
          </p:cNvPicPr>
          <p:nvPr/>
        </p:nvPicPr>
        <p:blipFill>
          <a:blip r:embed="rId2" cstate="print"/>
          <a:stretch>
            <a:fillRect/>
          </a:stretch>
        </p:blipFill>
        <p:spPr>
          <a:xfrm>
            <a:off x="4457700" y="1143000"/>
            <a:ext cx="4071910" cy="2423756"/>
          </a:xfrm>
          <a:prstGeom prst="rect">
            <a:avLst/>
          </a:prstGeom>
        </p:spPr>
      </p:pic>
      <p:pic>
        <p:nvPicPr>
          <p:cNvPr id="10242" name="Picture 2" descr="C:\Users\LAB\Desktop\Tip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25" y="1143000"/>
            <a:ext cx="3483175" cy="24434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34459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19479674"/>
              </p:ext>
            </p:extLst>
          </p:nvPr>
        </p:nvGraphicFramePr>
        <p:xfrm>
          <a:off x="609600" y="533400"/>
          <a:ext cx="792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55150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0039" y="3886200"/>
            <a:ext cx="7086600" cy="954107"/>
          </a:xfrm>
          <a:prstGeom prst="rect">
            <a:avLst/>
          </a:prstGeom>
        </p:spPr>
        <p:txBody>
          <a:bodyPr wrap="square">
            <a:spAutoFit/>
          </a:bodyPr>
          <a:lstStyle/>
          <a:p>
            <a:pPr algn="just"/>
            <a:r>
              <a:rPr lang="bn-BD" sz="2800" dirty="0" smtClean="0">
                <a:latin typeface="NikoshBAN" pitchFamily="2" charset="0"/>
                <a:cs typeface="NikoshBAN" pitchFamily="2" charset="0"/>
              </a:rPr>
              <a:t>ওয়ার্ডপ্রসেসর এবং টাইপরাইটারের মধ্যে কোনটিতে  লেখা অধিকতর সুবিধাজনক </a:t>
            </a:r>
            <a:r>
              <a:rPr lang="en-US" sz="2800" dirty="0" err="1" smtClean="0">
                <a:latin typeface="NikoshBAN" pitchFamily="2" charset="0"/>
                <a:cs typeface="NikoshBAN" pitchFamily="2" charset="0"/>
              </a:rPr>
              <a:t>তোমাদের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পক্ষে</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যুক্তি দেখাও।</a:t>
            </a:r>
            <a:endParaRPr lang="en-US" sz="2800" dirty="0">
              <a:latin typeface="NikoshBAN" pitchFamily="2" charset="0"/>
              <a:cs typeface="NikoshBAN" pitchFamily="2" charset="0"/>
            </a:endParaRPr>
          </a:p>
        </p:txBody>
      </p:sp>
      <p:sp>
        <p:nvSpPr>
          <p:cNvPr id="3" name="TextBox 2"/>
          <p:cNvSpPr txBox="1"/>
          <p:nvPr/>
        </p:nvSpPr>
        <p:spPr>
          <a:xfrm>
            <a:off x="2514600" y="1079212"/>
            <a:ext cx="3581400" cy="584775"/>
          </a:xfrm>
          <a:prstGeom prst="rect">
            <a:avLst/>
          </a:prstGeom>
          <a:noFill/>
          <a:ln w="76200">
            <a:solidFill>
              <a:schemeClr val="accent1">
                <a:lumMod val="75000"/>
              </a:schemeClr>
            </a:solidFill>
          </a:ln>
        </p:spPr>
        <p:txBody>
          <a:bodyPr wrap="square" rtlCol="0">
            <a:spAutoFit/>
          </a:bodyPr>
          <a:lstStyle/>
          <a:p>
            <a:pPr algn="ctr"/>
            <a:r>
              <a:rPr lang="en-US" sz="3200" dirty="0" err="1" smtClean="0">
                <a:latin typeface="NikoshBAN"/>
              </a:rPr>
              <a:t>দলীয়</a:t>
            </a:r>
            <a:r>
              <a:rPr lang="en-US" sz="3200" dirty="0" smtClean="0">
                <a:latin typeface="NikoshBAN"/>
              </a:rPr>
              <a:t> </a:t>
            </a:r>
            <a:r>
              <a:rPr lang="en-US" sz="3200" dirty="0" err="1" smtClean="0">
                <a:latin typeface="NikoshBAN"/>
              </a:rPr>
              <a:t>কাজ</a:t>
            </a:r>
            <a:endParaRPr lang="en-US" sz="3200" dirty="0">
              <a:latin typeface="NikoshBAN"/>
            </a:endParaRPr>
          </a:p>
        </p:txBody>
      </p:sp>
      <p:pic>
        <p:nvPicPr>
          <p:cNvPr id="11266" name="Picture 2" descr="C:\Users\LAB\Desktop\student\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1956375"/>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6587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circle(in)">
                                      <p:cBhvr>
                                        <p:cTn id="10" dur="2000"/>
                                        <p:tgtEl>
                                          <p:spTgt spid="1126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a:xfrm>
            <a:off x="1177111" y="2325141"/>
            <a:ext cx="6813550" cy="47148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None/>
            </a:pPr>
            <a:r>
              <a:rPr lang="bn-BD" b="1" dirty="0" smtClean="0">
                <a:latin typeface="NikoshBAN" pitchFamily="2" charset="0"/>
                <a:cs typeface="NikoshBAN" pitchFamily="2" charset="0"/>
              </a:rPr>
              <a:t>১। কোন সফটওয়্যারটি বিনামূল্যে পাওয়া যায়?</a:t>
            </a:r>
            <a:endParaRPr lang="en-US" b="1" dirty="0">
              <a:latin typeface="NikoshBAN" pitchFamily="2" charset="0"/>
              <a:cs typeface="NikoshBAN" pitchFamily="2" charset="0"/>
            </a:endParaRPr>
          </a:p>
        </p:txBody>
      </p:sp>
      <p:sp>
        <p:nvSpPr>
          <p:cNvPr id="7" name="TextBox 8"/>
          <p:cNvSpPr txBox="1"/>
          <p:nvPr/>
        </p:nvSpPr>
        <p:spPr>
          <a:xfrm>
            <a:off x="2593519" y="3163341"/>
            <a:ext cx="269839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000" dirty="0" smtClean="0">
                <a:latin typeface="NikoshBAN" pitchFamily="2" charset="0"/>
                <a:cs typeface="NikoshBAN" pitchFamily="2" charset="0"/>
              </a:rPr>
              <a:t>ওপেন অফিস সফটওয়্যার</a:t>
            </a:r>
            <a:endParaRPr lang="en-US" sz="2000" dirty="0">
              <a:latin typeface="NikoshBAN" pitchFamily="2" charset="0"/>
              <a:cs typeface="NikoshBAN" pitchFamily="2" charset="0"/>
            </a:endParaRPr>
          </a:p>
        </p:txBody>
      </p:sp>
      <p:sp>
        <p:nvSpPr>
          <p:cNvPr id="8" name="TextBox 9"/>
          <p:cNvSpPr txBox="1"/>
          <p:nvPr/>
        </p:nvSpPr>
        <p:spPr>
          <a:xfrm>
            <a:off x="2655576" y="3712130"/>
            <a:ext cx="239359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000" dirty="0" smtClean="0">
                <a:latin typeface="NikoshBAN" pitchFamily="2" charset="0"/>
                <a:cs typeface="NikoshBAN" pitchFamily="2" charset="0"/>
              </a:rPr>
              <a:t>এপ্লিকেশন সফটওয়্যার</a:t>
            </a:r>
            <a:endParaRPr lang="en-US" sz="2000" dirty="0">
              <a:latin typeface="NikoshBAN" pitchFamily="2" charset="0"/>
              <a:cs typeface="NikoshBAN" pitchFamily="2" charset="0"/>
            </a:endParaRPr>
          </a:p>
        </p:txBody>
      </p:sp>
      <p:sp>
        <p:nvSpPr>
          <p:cNvPr id="9" name="TextBox 10"/>
          <p:cNvSpPr txBox="1"/>
          <p:nvPr/>
        </p:nvSpPr>
        <p:spPr>
          <a:xfrm>
            <a:off x="5464538" y="3181813"/>
            <a:ext cx="16002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000" dirty="0" smtClean="0">
                <a:latin typeface="NikoshBAN" pitchFamily="2" charset="0"/>
                <a:cs typeface="NikoshBAN" pitchFamily="2" charset="0"/>
              </a:rPr>
              <a:t>ওয়ার্ড ফারফেক্ট</a:t>
            </a:r>
            <a:endParaRPr lang="en-US" sz="2000" dirty="0">
              <a:latin typeface="NikoshBAN" pitchFamily="2" charset="0"/>
              <a:cs typeface="NikoshBAN" pitchFamily="2" charset="0"/>
            </a:endParaRPr>
          </a:p>
        </p:txBody>
      </p:sp>
      <p:sp>
        <p:nvSpPr>
          <p:cNvPr id="10" name="TextBox 11"/>
          <p:cNvSpPr txBox="1"/>
          <p:nvPr/>
        </p:nvSpPr>
        <p:spPr>
          <a:xfrm>
            <a:off x="5717719" y="3619500"/>
            <a:ext cx="14478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000" dirty="0" smtClean="0">
                <a:latin typeface="NikoshBAN" pitchFamily="2" charset="0"/>
                <a:cs typeface="NikoshBAN" pitchFamily="2" charset="0"/>
              </a:rPr>
              <a:t>ওয়ার্ডপ্রসেসর</a:t>
            </a:r>
            <a:endParaRPr lang="en-US" sz="2000" dirty="0">
              <a:latin typeface="NikoshBAN" pitchFamily="2" charset="0"/>
              <a:cs typeface="NikoshBAN" pitchFamily="2" charset="0"/>
            </a:endParaRPr>
          </a:p>
        </p:txBody>
      </p:sp>
      <p:sp>
        <p:nvSpPr>
          <p:cNvPr id="12" name="Content Placeholder 2"/>
          <p:cNvSpPr txBox="1">
            <a:spLocks/>
          </p:cNvSpPr>
          <p:nvPr/>
        </p:nvSpPr>
        <p:spPr>
          <a:xfrm>
            <a:off x="1939111" y="4457700"/>
            <a:ext cx="5791200" cy="457199"/>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Bef>
                <a:spcPct val="20000"/>
              </a:spcBef>
            </a:pPr>
            <a:r>
              <a:rPr lang="bn-BD" sz="2800" b="1" noProof="0" dirty="0" smtClean="0">
                <a:latin typeface="NikoshBAN" pitchFamily="2" charset="0"/>
                <a:cs typeface="NikoshBAN" pitchFamily="2" charset="0"/>
              </a:rPr>
              <a:t>২</a:t>
            </a:r>
            <a:r>
              <a:rPr kumimoji="0" lang="bn-BD"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a:t>
            </a:r>
            <a:r>
              <a:rPr kumimoji="0" lang="bn-BD" sz="2800" b="1" i="0" u="none" strike="noStrike" kern="1200" cap="none" spc="0" normalizeH="0" noProof="0" dirty="0" smtClean="0">
                <a:ln>
                  <a:noFill/>
                </a:ln>
                <a:solidFill>
                  <a:schemeClr val="tx1"/>
                </a:solidFill>
                <a:effectLst/>
                <a:uLnTx/>
                <a:uFillTx/>
                <a:latin typeface="NikoshBAN" pitchFamily="2" charset="0"/>
                <a:cs typeface="NikoshBAN" pitchFamily="2" charset="0"/>
              </a:rPr>
              <a:t>ওয়ার্ডপ্রসেসিং  অর্থ কী?</a:t>
            </a:r>
            <a:r>
              <a:rPr kumimoji="0" lang="bn-BD"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endParaRPr kumimoji="0" lang="en-US" sz="2800" b="1"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
        <p:nvSpPr>
          <p:cNvPr id="16" name="TextBox 19"/>
          <p:cNvSpPr txBox="1"/>
          <p:nvPr/>
        </p:nvSpPr>
        <p:spPr>
          <a:xfrm>
            <a:off x="2506345" y="5143500"/>
            <a:ext cx="2514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dirty="0" smtClean="0">
                <a:latin typeface="NikoshBAN" pitchFamily="2" charset="0"/>
                <a:cs typeface="NikoshBAN" pitchFamily="2" charset="0"/>
              </a:rPr>
              <a:t>বাক্য প্রক্রিয়াকরণ</a:t>
            </a:r>
            <a:endParaRPr lang="en-US" dirty="0">
              <a:latin typeface="NikoshBAN" pitchFamily="2" charset="0"/>
              <a:cs typeface="NikoshBAN" pitchFamily="2" charset="0"/>
            </a:endParaRPr>
          </a:p>
        </p:txBody>
      </p:sp>
      <p:sp>
        <p:nvSpPr>
          <p:cNvPr id="17" name="TextBox 20"/>
          <p:cNvSpPr txBox="1"/>
          <p:nvPr/>
        </p:nvSpPr>
        <p:spPr>
          <a:xfrm>
            <a:off x="2593519" y="5785366"/>
            <a:ext cx="2209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dirty="0" smtClean="0">
                <a:latin typeface="NikoshBAN" pitchFamily="2" charset="0"/>
                <a:cs typeface="NikoshBAN" pitchFamily="2" charset="0"/>
              </a:rPr>
              <a:t>বর্ণ প্রক্রিয়াকরণ</a:t>
            </a:r>
            <a:endParaRPr lang="en-US" dirty="0">
              <a:latin typeface="NikoshBAN" pitchFamily="2" charset="0"/>
              <a:cs typeface="NikoshBAN" pitchFamily="2" charset="0"/>
            </a:endParaRPr>
          </a:p>
        </p:txBody>
      </p:sp>
      <p:sp>
        <p:nvSpPr>
          <p:cNvPr id="19" name="TextBox 18"/>
          <p:cNvSpPr txBox="1"/>
          <p:nvPr/>
        </p:nvSpPr>
        <p:spPr>
          <a:xfrm>
            <a:off x="2167711" y="3137445"/>
            <a:ext cx="228600" cy="369332"/>
          </a:xfrm>
          <a:prstGeom prst="rect">
            <a:avLst/>
          </a:prstGeom>
          <a:noFill/>
        </p:spPr>
        <p:txBody>
          <a:bodyPr wrap="square" rtlCol="0">
            <a:spAutoFit/>
          </a:bodyPr>
          <a:lstStyle/>
          <a:p>
            <a:r>
              <a:rPr lang="en-US" dirty="0" smtClean="0"/>
              <a:t>ক</a:t>
            </a:r>
            <a:endParaRPr lang="en-US" dirty="0"/>
          </a:p>
        </p:txBody>
      </p:sp>
      <p:sp>
        <p:nvSpPr>
          <p:cNvPr id="20" name="TextBox 19"/>
          <p:cNvSpPr txBox="1"/>
          <p:nvPr/>
        </p:nvSpPr>
        <p:spPr>
          <a:xfrm>
            <a:off x="2179597" y="3712130"/>
            <a:ext cx="326748" cy="369332"/>
          </a:xfrm>
          <a:prstGeom prst="rect">
            <a:avLst/>
          </a:prstGeom>
          <a:noFill/>
        </p:spPr>
        <p:txBody>
          <a:bodyPr wrap="square" rtlCol="0">
            <a:spAutoFit/>
          </a:bodyPr>
          <a:lstStyle/>
          <a:p>
            <a:r>
              <a:rPr lang="en-US" dirty="0"/>
              <a:t>গ</a:t>
            </a:r>
            <a:endParaRPr lang="en-US" dirty="0"/>
          </a:p>
        </p:txBody>
      </p:sp>
      <p:sp>
        <p:nvSpPr>
          <p:cNvPr id="21" name="TextBox 20"/>
          <p:cNvSpPr txBox="1"/>
          <p:nvPr/>
        </p:nvSpPr>
        <p:spPr>
          <a:xfrm flipH="1">
            <a:off x="5018341" y="3154204"/>
            <a:ext cx="533400" cy="369332"/>
          </a:xfrm>
          <a:prstGeom prst="rect">
            <a:avLst/>
          </a:prstGeom>
          <a:noFill/>
        </p:spPr>
        <p:txBody>
          <a:bodyPr wrap="square" rtlCol="0">
            <a:spAutoFit/>
          </a:bodyPr>
          <a:lstStyle/>
          <a:p>
            <a:r>
              <a:rPr lang="en-US" dirty="0"/>
              <a:t>খ</a:t>
            </a:r>
            <a:endParaRPr lang="en-US" dirty="0"/>
          </a:p>
        </p:txBody>
      </p:sp>
      <p:sp>
        <p:nvSpPr>
          <p:cNvPr id="23" name="TextBox 22"/>
          <p:cNvSpPr txBox="1"/>
          <p:nvPr/>
        </p:nvSpPr>
        <p:spPr>
          <a:xfrm>
            <a:off x="5049168" y="3767159"/>
            <a:ext cx="415369" cy="369332"/>
          </a:xfrm>
          <a:prstGeom prst="rect">
            <a:avLst/>
          </a:prstGeom>
          <a:noFill/>
        </p:spPr>
        <p:txBody>
          <a:bodyPr wrap="square" rtlCol="0">
            <a:spAutoFit/>
          </a:bodyPr>
          <a:lstStyle/>
          <a:p>
            <a:r>
              <a:rPr lang="en-US" dirty="0"/>
              <a:t>ঘ</a:t>
            </a:r>
            <a:endParaRPr lang="en-US" dirty="0"/>
          </a:p>
        </p:txBody>
      </p:sp>
      <p:sp>
        <p:nvSpPr>
          <p:cNvPr id="25" name="Bent-Up Arrow 24"/>
          <p:cNvSpPr/>
          <p:nvPr/>
        </p:nvSpPr>
        <p:spPr>
          <a:xfrm>
            <a:off x="2091511" y="3109836"/>
            <a:ext cx="502008" cy="369332"/>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2"/>
          <p:cNvSpPr txBox="1"/>
          <p:nvPr/>
        </p:nvSpPr>
        <p:spPr>
          <a:xfrm>
            <a:off x="4749082" y="5157944"/>
            <a:ext cx="1752600" cy="3810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dirty="0" smtClean="0">
                <a:latin typeface="NikoshBAN" pitchFamily="2" charset="0"/>
                <a:cs typeface="NikoshBAN" pitchFamily="2" charset="0"/>
              </a:rPr>
              <a:t>লিখা প্রক্রিয়াকরন</a:t>
            </a:r>
            <a:endParaRPr lang="en-US" dirty="0">
              <a:latin typeface="NikoshBAN" pitchFamily="2" charset="0"/>
              <a:cs typeface="NikoshBAN" pitchFamily="2" charset="0"/>
            </a:endParaRPr>
          </a:p>
        </p:txBody>
      </p:sp>
      <p:sp>
        <p:nvSpPr>
          <p:cNvPr id="30" name="TextBox 21"/>
          <p:cNvSpPr txBox="1"/>
          <p:nvPr/>
        </p:nvSpPr>
        <p:spPr>
          <a:xfrm>
            <a:off x="4822825" y="5785366"/>
            <a:ext cx="1981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dirty="0" smtClean="0">
                <a:latin typeface="NikoshBAN" pitchFamily="2" charset="0"/>
                <a:cs typeface="NikoshBAN" pitchFamily="2" charset="0"/>
              </a:rPr>
              <a:t>শব্দ প্রক্রিয়াকরণ</a:t>
            </a:r>
            <a:endParaRPr lang="en-US" dirty="0" smtClean="0">
              <a:latin typeface="NikoshBAN" pitchFamily="2" charset="0"/>
              <a:cs typeface="NikoshBAN" pitchFamily="2" charset="0"/>
            </a:endParaRPr>
          </a:p>
        </p:txBody>
      </p:sp>
      <p:sp>
        <p:nvSpPr>
          <p:cNvPr id="32" name="TextBox 31"/>
          <p:cNvSpPr txBox="1"/>
          <p:nvPr/>
        </p:nvSpPr>
        <p:spPr>
          <a:xfrm>
            <a:off x="2060063" y="5329802"/>
            <a:ext cx="326748" cy="369332"/>
          </a:xfrm>
          <a:prstGeom prst="rect">
            <a:avLst/>
          </a:prstGeom>
          <a:noFill/>
        </p:spPr>
        <p:txBody>
          <a:bodyPr wrap="square" rtlCol="0">
            <a:spAutoFit/>
          </a:bodyPr>
          <a:lstStyle/>
          <a:p>
            <a:endParaRPr lang="en-US" dirty="0"/>
          </a:p>
        </p:txBody>
      </p:sp>
      <p:sp>
        <p:nvSpPr>
          <p:cNvPr id="33" name="TextBox 32"/>
          <p:cNvSpPr txBox="1"/>
          <p:nvPr/>
        </p:nvSpPr>
        <p:spPr>
          <a:xfrm>
            <a:off x="1907663" y="5177402"/>
            <a:ext cx="326748" cy="369332"/>
          </a:xfrm>
          <a:prstGeom prst="rect">
            <a:avLst/>
          </a:prstGeom>
          <a:noFill/>
        </p:spPr>
        <p:txBody>
          <a:bodyPr wrap="square" rtlCol="0">
            <a:spAutoFit/>
          </a:bodyPr>
          <a:lstStyle/>
          <a:p>
            <a:endParaRPr lang="en-US" dirty="0"/>
          </a:p>
        </p:txBody>
      </p:sp>
      <p:sp>
        <p:nvSpPr>
          <p:cNvPr id="34" name="TextBox 33"/>
          <p:cNvSpPr txBox="1"/>
          <p:nvPr/>
        </p:nvSpPr>
        <p:spPr>
          <a:xfrm>
            <a:off x="4513386" y="5321821"/>
            <a:ext cx="326748" cy="369332"/>
          </a:xfrm>
          <a:prstGeom prst="rect">
            <a:avLst/>
          </a:prstGeom>
          <a:noFill/>
        </p:spPr>
        <p:txBody>
          <a:bodyPr wrap="square" rtlCol="0">
            <a:spAutoFit/>
          </a:bodyPr>
          <a:lstStyle/>
          <a:p>
            <a:endParaRPr lang="en-US" dirty="0"/>
          </a:p>
        </p:txBody>
      </p:sp>
      <p:sp>
        <p:nvSpPr>
          <p:cNvPr id="35" name="TextBox 34"/>
          <p:cNvSpPr txBox="1"/>
          <p:nvPr/>
        </p:nvSpPr>
        <p:spPr>
          <a:xfrm>
            <a:off x="4439643" y="5177402"/>
            <a:ext cx="326748" cy="369332"/>
          </a:xfrm>
          <a:prstGeom prst="rect">
            <a:avLst/>
          </a:prstGeom>
          <a:noFill/>
        </p:spPr>
        <p:txBody>
          <a:bodyPr wrap="square" rtlCol="0">
            <a:spAutoFit/>
          </a:bodyPr>
          <a:lstStyle/>
          <a:p>
            <a:r>
              <a:rPr lang="en-US" dirty="0"/>
              <a:t>গ</a:t>
            </a:r>
            <a:endParaRPr lang="en-US" dirty="0"/>
          </a:p>
        </p:txBody>
      </p:sp>
      <p:sp>
        <p:nvSpPr>
          <p:cNvPr id="36" name="TextBox 35"/>
          <p:cNvSpPr txBox="1"/>
          <p:nvPr/>
        </p:nvSpPr>
        <p:spPr>
          <a:xfrm>
            <a:off x="2167711" y="5177402"/>
            <a:ext cx="326748" cy="369332"/>
          </a:xfrm>
          <a:prstGeom prst="rect">
            <a:avLst/>
          </a:prstGeom>
          <a:noFill/>
        </p:spPr>
        <p:txBody>
          <a:bodyPr wrap="square" rtlCol="0">
            <a:spAutoFit/>
          </a:bodyPr>
          <a:lstStyle/>
          <a:p>
            <a:r>
              <a:rPr lang="en-US" dirty="0" smtClean="0"/>
              <a:t>ক</a:t>
            </a:r>
            <a:endParaRPr lang="en-US" dirty="0"/>
          </a:p>
        </p:txBody>
      </p:sp>
      <p:sp>
        <p:nvSpPr>
          <p:cNvPr id="37" name="TextBox 36"/>
          <p:cNvSpPr txBox="1"/>
          <p:nvPr/>
        </p:nvSpPr>
        <p:spPr>
          <a:xfrm>
            <a:off x="2155825" y="5785366"/>
            <a:ext cx="326748" cy="369332"/>
          </a:xfrm>
          <a:prstGeom prst="rect">
            <a:avLst/>
          </a:prstGeom>
          <a:noFill/>
        </p:spPr>
        <p:txBody>
          <a:bodyPr wrap="square" rtlCol="0">
            <a:spAutoFit/>
          </a:bodyPr>
          <a:lstStyle/>
          <a:p>
            <a:r>
              <a:rPr lang="en-US" dirty="0"/>
              <a:t>খ</a:t>
            </a:r>
            <a:endParaRPr lang="en-US" dirty="0"/>
          </a:p>
        </p:txBody>
      </p:sp>
      <p:sp>
        <p:nvSpPr>
          <p:cNvPr id="38" name="TextBox 37"/>
          <p:cNvSpPr txBox="1"/>
          <p:nvPr/>
        </p:nvSpPr>
        <p:spPr>
          <a:xfrm>
            <a:off x="4350012" y="5774727"/>
            <a:ext cx="326748" cy="369332"/>
          </a:xfrm>
          <a:prstGeom prst="rect">
            <a:avLst/>
          </a:prstGeom>
          <a:noFill/>
        </p:spPr>
        <p:txBody>
          <a:bodyPr wrap="square" rtlCol="0">
            <a:spAutoFit/>
          </a:bodyPr>
          <a:lstStyle/>
          <a:p>
            <a:r>
              <a:rPr lang="en-US" dirty="0" smtClean="0"/>
              <a:t>ঘ</a:t>
            </a:r>
            <a:endParaRPr lang="en-US" dirty="0"/>
          </a:p>
        </p:txBody>
      </p:sp>
      <p:sp>
        <p:nvSpPr>
          <p:cNvPr id="39" name="Bent-Up Arrow 38"/>
          <p:cNvSpPr/>
          <p:nvPr/>
        </p:nvSpPr>
        <p:spPr>
          <a:xfrm>
            <a:off x="4247074" y="5701644"/>
            <a:ext cx="502008" cy="369332"/>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387620" y="1064083"/>
            <a:ext cx="22496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err="1" smtClean="0">
                <a:latin typeface="NikoshBAN"/>
              </a:rPr>
              <a:t>মূল্যায়ণ</a:t>
            </a:r>
            <a:endParaRPr lang="en-US" sz="3600" dirty="0">
              <a:latin typeface="NikoshBAN"/>
            </a:endParaRPr>
          </a:p>
        </p:txBody>
      </p:sp>
    </p:spTree>
    <p:extLst>
      <p:ext uri="{BB962C8B-B14F-4D97-AF65-F5344CB8AC3E}">
        <p14:creationId xmlns:p14="http://schemas.microsoft.com/office/powerpoint/2010/main" val="34783791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000"/>
                                        <p:tgtEl>
                                          <p:spTgt spid="2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in)">
                                      <p:cBhvr>
                                        <p:cTn id="46" dur="2000"/>
                                        <p:tgtEl>
                                          <p:spTgt spid="1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ircle(in)">
                                      <p:cBhvr>
                                        <p:cTn id="49" dur="2000"/>
                                        <p:tgtEl>
                                          <p:spTgt spid="3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circle(in)">
                                      <p:cBhvr>
                                        <p:cTn id="52" dur="2000"/>
                                        <p:tgtEl>
                                          <p:spTgt spid="3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circle(in)">
                                      <p:cBhvr>
                                        <p:cTn id="55" dur="2000"/>
                                        <p:tgtEl>
                                          <p:spTgt spid="35"/>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circle(in)">
                                      <p:cBhvr>
                                        <p:cTn id="58" dur="2000"/>
                                        <p:tgtEl>
                                          <p:spTgt spid="39"/>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circle(in)">
                                      <p:cBhvr>
                                        <p:cTn id="61" dur="2000"/>
                                        <p:tgtEl>
                                          <p:spTgt spid="30"/>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circle(in)">
                                      <p:cBhvr>
                                        <p:cTn id="6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2" grpId="0"/>
      <p:bldP spid="16" grpId="0"/>
      <p:bldP spid="17" grpId="0"/>
      <p:bldP spid="19" grpId="0"/>
      <p:bldP spid="20" grpId="0"/>
      <p:bldP spid="21" grpId="0"/>
      <p:bldP spid="23" grpId="0"/>
      <p:bldP spid="25" grpId="0" animBg="1"/>
      <p:bldP spid="27" grpId="0"/>
      <p:bldP spid="30" grpId="0"/>
      <p:bldP spid="35" grpId="0"/>
      <p:bldP spid="36" grpId="0"/>
      <p:bldP spid="37" grpId="0"/>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146513"/>
            <a:ext cx="2667000" cy="523220"/>
          </a:xfrm>
          <a:prstGeom prst="rect">
            <a:avLst/>
          </a:prstGeom>
          <a:noFill/>
          <a:ln w="57150">
            <a:solidFill>
              <a:schemeClr val="bg2">
                <a:lumMod val="50000"/>
              </a:schemeClr>
            </a:solidFill>
          </a:ln>
        </p:spPr>
        <p:txBody>
          <a:bodyPr wrap="square" rtlCol="0">
            <a:spAutoFit/>
          </a:bodyPr>
          <a:lstStyle/>
          <a:p>
            <a:pPr algn="ctr"/>
            <a:r>
              <a:rPr lang="en-US" sz="2800" dirty="0" err="1" smtClean="0">
                <a:latin typeface="NikoshBAN"/>
              </a:rPr>
              <a:t>বাড়ীর</a:t>
            </a:r>
            <a:r>
              <a:rPr lang="en-US" sz="2800" dirty="0" smtClean="0">
                <a:latin typeface="NikoshBAN"/>
              </a:rPr>
              <a:t> </a:t>
            </a:r>
            <a:r>
              <a:rPr lang="en-US" sz="2800" dirty="0" err="1" smtClean="0">
                <a:latin typeface="NikoshBAN"/>
              </a:rPr>
              <a:t>কাজ</a:t>
            </a:r>
            <a:endParaRPr lang="en-US" sz="2800" dirty="0">
              <a:latin typeface="NikoshBAN"/>
            </a:endParaRPr>
          </a:p>
        </p:txBody>
      </p:sp>
      <p:pic>
        <p:nvPicPr>
          <p:cNvPr id="12290" name="Picture 2" descr="C:\Users\LAB\Desktop\student\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2286000"/>
            <a:ext cx="2228850" cy="1485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4114800"/>
            <a:ext cx="6172200" cy="523220"/>
          </a:xfrm>
          <a:prstGeom prst="rect">
            <a:avLst/>
          </a:prstGeom>
          <a:noFill/>
        </p:spPr>
        <p:txBody>
          <a:bodyPr wrap="square" rtlCol="0">
            <a:spAutoFit/>
          </a:bodyPr>
          <a:lstStyle/>
          <a:p>
            <a:r>
              <a:rPr lang="en-US" sz="2800" dirty="0" err="1" smtClean="0">
                <a:latin typeface="NikoshBAN"/>
              </a:rPr>
              <a:t>ওয়ার্ড</a:t>
            </a:r>
            <a:r>
              <a:rPr lang="en-US" sz="2800" dirty="0" smtClean="0">
                <a:latin typeface="NikoshBAN"/>
              </a:rPr>
              <a:t> </a:t>
            </a:r>
            <a:r>
              <a:rPr lang="en-US" sz="2800" dirty="0" err="1" smtClean="0">
                <a:latin typeface="NikoshBAN"/>
              </a:rPr>
              <a:t>প্রসেসিং</a:t>
            </a:r>
            <a:r>
              <a:rPr lang="en-US" sz="2800" dirty="0" smtClean="0">
                <a:latin typeface="NikoshBAN"/>
              </a:rPr>
              <a:t> </a:t>
            </a:r>
            <a:r>
              <a:rPr lang="en-US" sz="2800" dirty="0" err="1" smtClean="0">
                <a:latin typeface="NikoshBAN"/>
              </a:rPr>
              <a:t>এর</a:t>
            </a:r>
            <a:r>
              <a:rPr lang="en-US" sz="2800" dirty="0" smtClean="0">
                <a:latin typeface="NikoshBAN"/>
              </a:rPr>
              <a:t> </a:t>
            </a:r>
            <a:r>
              <a:rPr lang="en-US" sz="2800" dirty="0" err="1" smtClean="0">
                <a:latin typeface="NikoshBAN"/>
              </a:rPr>
              <a:t>সুবিধা</a:t>
            </a:r>
            <a:r>
              <a:rPr lang="en-US" sz="2800" dirty="0" smtClean="0">
                <a:latin typeface="NikoshBAN"/>
              </a:rPr>
              <a:t> </a:t>
            </a:r>
            <a:r>
              <a:rPr lang="en-US" sz="2800" dirty="0" err="1" smtClean="0">
                <a:latin typeface="NikoshBAN"/>
              </a:rPr>
              <a:t>গুলো</a:t>
            </a:r>
            <a:r>
              <a:rPr lang="en-US" sz="2800" dirty="0" smtClean="0">
                <a:latin typeface="NikoshBAN"/>
              </a:rPr>
              <a:t> </a:t>
            </a:r>
            <a:r>
              <a:rPr lang="en-US" sz="2800" dirty="0" err="1" smtClean="0">
                <a:latin typeface="NikoshBAN"/>
              </a:rPr>
              <a:t>লিখে</a:t>
            </a:r>
            <a:r>
              <a:rPr lang="en-US" sz="2800" dirty="0" smtClean="0">
                <a:latin typeface="NikoshBAN"/>
              </a:rPr>
              <a:t> </a:t>
            </a:r>
            <a:r>
              <a:rPr lang="en-US" sz="2800" dirty="0" err="1" smtClean="0">
                <a:latin typeface="NikoshBAN"/>
              </a:rPr>
              <a:t>আনবে</a:t>
            </a:r>
            <a:r>
              <a:rPr lang="en-US" sz="2800" dirty="0" smtClean="0">
                <a:latin typeface="NikoshBAN"/>
              </a:rPr>
              <a:t> </a:t>
            </a:r>
            <a:r>
              <a:rPr lang="en-US" sz="2800" dirty="0" err="1" smtClean="0">
                <a:latin typeface="NikoshBAN"/>
              </a:rPr>
              <a:t>বাড়ি</a:t>
            </a:r>
            <a:r>
              <a:rPr lang="en-US" sz="2800" dirty="0" smtClean="0">
                <a:latin typeface="NikoshBAN"/>
              </a:rPr>
              <a:t> </a:t>
            </a:r>
            <a:r>
              <a:rPr lang="en-US" sz="2800" dirty="0" err="1" smtClean="0">
                <a:latin typeface="NikoshBAN"/>
              </a:rPr>
              <a:t>থেকে</a:t>
            </a:r>
            <a:r>
              <a:rPr lang="en-US" sz="2800" dirty="0" smtClean="0">
                <a:latin typeface="NikoshBAN"/>
              </a:rPr>
              <a:t>।</a:t>
            </a:r>
            <a:endParaRPr lang="en-US" sz="2800" dirty="0">
              <a:latin typeface="NikoshBAN"/>
            </a:endParaRPr>
          </a:p>
        </p:txBody>
      </p:sp>
    </p:spTree>
    <p:extLst>
      <p:ext uri="{BB962C8B-B14F-4D97-AF65-F5344CB8AC3E}">
        <p14:creationId xmlns:p14="http://schemas.microsoft.com/office/powerpoint/2010/main" val="362742223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wheel(1)">
                                      <p:cBhvr>
                                        <p:cTn id="10" dur="2000"/>
                                        <p:tgtEl>
                                          <p:spTgt spid="1229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72728" y="876061"/>
            <a:ext cx="7486834" cy="5581531"/>
            <a:chOff x="572728" y="876061"/>
            <a:chExt cx="7486834" cy="5581531"/>
          </a:xfrm>
        </p:grpSpPr>
        <p:pic>
          <p:nvPicPr>
            <p:cNvPr id="13314" name="Picture 2" descr="C:\Users\LAB\Desktop\0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2952" r="24394"/>
            <a:stretch/>
          </p:blipFill>
          <p:spPr bwMode="auto">
            <a:xfrm>
              <a:off x="6358582" y="876061"/>
              <a:ext cx="1700980" cy="127694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LAB\Desktop\student\দহতড.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728" y="2286000"/>
              <a:ext cx="3856273" cy="28884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AB\Desktop\0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2952" r="24394"/>
            <a:stretch/>
          </p:blipFill>
          <p:spPr bwMode="auto">
            <a:xfrm>
              <a:off x="572728" y="5162192"/>
              <a:ext cx="1725561" cy="1295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329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5471" y="705446"/>
            <a:ext cx="2705100" cy="707886"/>
          </a:xfrm>
          <a:prstGeom prst="rect">
            <a:avLst/>
          </a:prstGeom>
          <a:noFill/>
        </p:spPr>
        <p:txBody>
          <a:bodyPr wrap="square" rtlCol="0">
            <a:spAutoFit/>
          </a:bodyPr>
          <a:lstStyle/>
          <a:p>
            <a:pPr algn="ctr"/>
            <a:r>
              <a:rPr lang="en-US" sz="4000" dirty="0" smtClean="0">
                <a:latin typeface="NikoshBAN" pitchFamily="2" charset="0"/>
                <a:cs typeface="NikoshBAN" pitchFamily="2" charset="0"/>
              </a:rPr>
              <a:t>পরিচিতি</a:t>
            </a:r>
            <a:endParaRPr lang="en-US" sz="4000" dirty="0">
              <a:latin typeface="NikoshBAN" pitchFamily="2" charset="0"/>
              <a:cs typeface="NikoshBAN" pitchFamily="2" charset="0"/>
            </a:endParaRPr>
          </a:p>
        </p:txBody>
      </p:sp>
      <p:pic>
        <p:nvPicPr>
          <p:cNvPr id="3" name="Picture 2"/>
          <p:cNvPicPr>
            <a:picLocks noChangeAspect="1"/>
          </p:cNvPicPr>
          <p:nvPr/>
        </p:nvPicPr>
        <p:blipFill rotWithShape="1">
          <a:blip r:embed="rId2" cstate="print">
            <a:lum bright="-30000"/>
            <a:extLst>
              <a:ext uri="{28A0092B-C50C-407E-A947-70E740481C1C}">
                <a14:useLocalDpi xmlns:a14="http://schemas.microsoft.com/office/drawing/2010/main" val="0"/>
              </a:ext>
            </a:extLst>
          </a:blip>
          <a:srcRect l="5357" t="6619" r="9269" b="4374"/>
          <a:stretch/>
        </p:blipFill>
        <p:spPr>
          <a:xfrm>
            <a:off x="6210300" y="1600199"/>
            <a:ext cx="1524000" cy="1835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1" descr="C:\Users\BCS-Computer\Desktop\pictur\2017-01-27-12-02-42-279.jpg"/>
          <p:cNvPicPr>
            <a:picLocks noChangeAspect="1" noChangeArrowheads="1"/>
          </p:cNvPicPr>
          <p:nvPr/>
        </p:nvPicPr>
        <p:blipFill>
          <a:blip r:embed="rId3" cstate="print"/>
          <a:srcRect/>
          <a:stretch>
            <a:fillRect/>
          </a:stretch>
        </p:blipFill>
        <p:spPr bwMode="auto">
          <a:xfrm>
            <a:off x="2106561" y="1059389"/>
            <a:ext cx="1608910" cy="187937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style>
          <a:lnRef idx="2">
            <a:schemeClr val="accent3">
              <a:shade val="50000"/>
            </a:schemeClr>
          </a:lnRef>
          <a:fillRef idx="1">
            <a:schemeClr val="accent3"/>
          </a:fillRef>
          <a:effectRef idx="0">
            <a:schemeClr val="accent3"/>
          </a:effectRef>
          <a:fontRef idx="minor">
            <a:schemeClr val="lt1"/>
          </a:fontRef>
        </p:style>
      </p:pic>
      <p:sp>
        <p:nvSpPr>
          <p:cNvPr id="5" name="Rectangle 4"/>
          <p:cNvSpPr/>
          <p:nvPr/>
        </p:nvSpPr>
        <p:spPr>
          <a:xfrm>
            <a:off x="762000" y="3657600"/>
            <a:ext cx="4572000" cy="1938992"/>
          </a:xfrm>
          <a:prstGeom prst="rect">
            <a:avLst/>
          </a:prstGeom>
        </p:spPr>
        <p:txBody>
          <a:bodyPr wrap="square">
            <a:spAutoFit/>
          </a:bodyPr>
          <a:lstStyle/>
          <a:p>
            <a:pPr algn="ctr"/>
            <a:r>
              <a:rPr lang="bn-BD" sz="2000" b="1" dirty="0" smtClean="0">
                <a:solidFill>
                  <a:schemeClr val="bg1"/>
                </a:solidFill>
                <a:latin typeface="NikoshBAN" pitchFamily="2" charset="0"/>
                <a:cs typeface="NikoshBAN" pitchFamily="2" charset="0"/>
              </a:rPr>
              <a:t>সাদিয়া আফরিন</a:t>
            </a:r>
          </a:p>
          <a:p>
            <a:pPr algn="ctr"/>
            <a:r>
              <a:rPr lang="bn-BD" sz="2000" dirty="0" smtClean="0">
                <a:solidFill>
                  <a:schemeClr val="bg1"/>
                </a:solidFill>
                <a:latin typeface="NikoshBAN" pitchFamily="2" charset="0"/>
                <a:cs typeface="NikoshBAN" pitchFamily="2" charset="0"/>
              </a:rPr>
              <a:t>দৌলতপুর বহুমূথী উচ্চ বিদ্যালয়</a:t>
            </a:r>
            <a:endParaRPr lang="en-US" sz="2000" dirty="0" smtClean="0">
              <a:solidFill>
                <a:schemeClr val="bg1"/>
              </a:solidFill>
              <a:latin typeface="NikoshBAN" pitchFamily="2" charset="0"/>
              <a:cs typeface="NikoshBAN" pitchFamily="2" charset="0"/>
            </a:endParaRPr>
          </a:p>
          <a:p>
            <a:pPr algn="ctr"/>
            <a:r>
              <a:rPr lang="bn-BD" sz="2000" dirty="0" smtClean="0">
                <a:solidFill>
                  <a:schemeClr val="bg1"/>
                </a:solidFill>
                <a:latin typeface="NikoshBAN" pitchFamily="2" charset="0"/>
                <a:cs typeface="NikoshBAN" pitchFamily="2" charset="0"/>
              </a:rPr>
              <a:t>সহকারী শিক্ষিকা</a:t>
            </a:r>
          </a:p>
          <a:p>
            <a:pPr algn="ctr"/>
            <a:r>
              <a:rPr lang="bn-BD" sz="2000" dirty="0" smtClean="0">
                <a:solidFill>
                  <a:schemeClr val="bg1"/>
                </a:solidFill>
                <a:latin typeface="NikoshBAN" pitchFamily="2" charset="0"/>
                <a:cs typeface="NikoshBAN" pitchFamily="2" charset="0"/>
              </a:rPr>
              <a:t>বেলকুচি,সিরাজগঞ্জ ।</a:t>
            </a:r>
            <a:endParaRPr lang="en-US" sz="2000" dirty="0" smtClean="0">
              <a:solidFill>
                <a:schemeClr val="bg1"/>
              </a:solidFill>
              <a:latin typeface="NikoshBAN" pitchFamily="2" charset="0"/>
              <a:cs typeface="NikoshBAN" pitchFamily="2" charset="0"/>
            </a:endParaRPr>
          </a:p>
          <a:p>
            <a:pPr algn="ctr"/>
            <a:r>
              <a:rPr lang="en-US" sz="2000" dirty="0" smtClean="0">
                <a:solidFill>
                  <a:schemeClr val="bg1"/>
                </a:solidFill>
                <a:latin typeface="NikoshBAN" pitchFamily="2" charset="0"/>
                <a:cs typeface="NikoshBAN" pitchFamily="2" charset="0"/>
              </a:rPr>
              <a:t>01726502038</a:t>
            </a:r>
          </a:p>
          <a:p>
            <a:pPr algn="ctr"/>
            <a:r>
              <a:rPr lang="en-US" sz="2000" dirty="0" smtClean="0">
                <a:solidFill>
                  <a:schemeClr val="bg1"/>
                </a:solidFill>
                <a:latin typeface="NikoshBAN" pitchFamily="2" charset="0"/>
                <a:cs typeface="NikoshBAN" pitchFamily="2" charset="0"/>
              </a:rPr>
              <a:t>safrinmadha@gmai.com</a:t>
            </a:r>
            <a:endParaRPr lang="bn-BD" sz="2000" dirty="0" smtClean="0">
              <a:solidFill>
                <a:schemeClr val="bg1"/>
              </a:solidFill>
              <a:latin typeface="NikoshBAN" pitchFamily="2" charset="0"/>
              <a:cs typeface="NikoshBAN" pitchFamily="2" charset="0"/>
            </a:endParaRPr>
          </a:p>
        </p:txBody>
      </p:sp>
      <p:cxnSp>
        <p:nvCxnSpPr>
          <p:cNvPr id="6" name="Straight Connector 5"/>
          <p:cNvCxnSpPr/>
          <p:nvPr/>
        </p:nvCxnSpPr>
        <p:spPr>
          <a:xfrm rot="5400000">
            <a:off x="4267994" y="3656806"/>
            <a:ext cx="1980406" cy="79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810794" y="3656806"/>
            <a:ext cx="1980406" cy="79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505200" y="3581400"/>
            <a:ext cx="3048000"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3903011"/>
            <a:ext cx="3276600" cy="1569660"/>
          </a:xfrm>
          <a:prstGeom prst="rect">
            <a:avLst/>
          </a:prstGeom>
        </p:spPr>
        <p:txBody>
          <a:bodyPr wrap="square">
            <a:spAutoFit/>
          </a:bodyPr>
          <a:lstStyle/>
          <a:p>
            <a:pPr algn="ctr"/>
            <a:r>
              <a:rPr lang="bn-BD" sz="2400" dirty="0" smtClean="0">
                <a:latin typeface="NikoshBAN" pitchFamily="2" charset="0"/>
                <a:cs typeface="NikoshBAN" pitchFamily="2" charset="0"/>
              </a:rPr>
              <a:t>বিষয়: তথ্য ও যোগাযোগ প্রযুক্তি</a:t>
            </a:r>
          </a:p>
          <a:p>
            <a:pPr algn="ctr"/>
            <a:r>
              <a:rPr lang="bn-BD" sz="2400" dirty="0" smtClean="0">
                <a:latin typeface="NikoshBAN" pitchFamily="2" charset="0"/>
                <a:cs typeface="NikoshBAN" pitchFamily="2" charset="0"/>
              </a:rPr>
              <a:t>শ্রেণি  : ষষ্ঠ </a:t>
            </a:r>
          </a:p>
          <a:p>
            <a:pPr algn="ctr"/>
            <a:r>
              <a:rPr lang="bn-BD" sz="2400" dirty="0" smtClean="0">
                <a:latin typeface="NikoshBAN" pitchFamily="2" charset="0"/>
                <a:cs typeface="NikoshBAN" pitchFamily="2" charset="0"/>
              </a:rPr>
              <a:t>অধ্যায় : চতুর্থ</a:t>
            </a:r>
          </a:p>
          <a:p>
            <a:pPr algn="ctr"/>
            <a:r>
              <a:rPr lang="bn-BD" sz="2400" dirty="0" smtClean="0">
                <a:latin typeface="NikoshBAN" pitchFamily="2" charset="0"/>
                <a:cs typeface="NikoshBAN" pitchFamily="2" charset="0"/>
              </a:rPr>
              <a:t>পাঠ    : ১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ওয়ার্ড প্রসেসর</a:t>
            </a:r>
            <a:r>
              <a:rPr lang="bn-BD" sz="2400" b="1" dirty="0" smtClean="0">
                <a:latin typeface="NikoshBAN" pitchFamily="2" charset="0"/>
                <a:cs typeface="NikoshBAN" pitchFamily="2" charset="0"/>
              </a:rPr>
              <a:t>)</a:t>
            </a:r>
            <a:endParaRPr lang="bn-BD" sz="2400" b="1" dirty="0" smtClean="0">
              <a:latin typeface="NikoshBAN" pitchFamily="2" charset="0"/>
              <a:cs typeface="NikoshBAN" pitchFamily="2" charset="0"/>
            </a:endParaRPr>
          </a:p>
        </p:txBody>
      </p:sp>
      <p:sp>
        <p:nvSpPr>
          <p:cNvPr id="10" name="Round Same Side Corner Rectangle 9"/>
          <p:cNvSpPr/>
          <p:nvPr/>
        </p:nvSpPr>
        <p:spPr>
          <a:xfrm>
            <a:off x="914400" y="3141195"/>
            <a:ext cx="3657600" cy="2971801"/>
          </a:xfrm>
          <a:prstGeom prst="round2SameRect">
            <a:avLst/>
          </a:prstGeom>
          <a:solidFill>
            <a:schemeClr val="bg1"/>
          </a:solidFill>
          <a:ln>
            <a:solidFill>
              <a:srgbClr val="92D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b="1" dirty="0" smtClean="0">
                <a:solidFill>
                  <a:schemeClr val="tx2"/>
                </a:solidFill>
                <a:latin typeface="NikoshBAN" pitchFamily="2" charset="0"/>
                <a:cs typeface="NikoshBAN" pitchFamily="2" charset="0"/>
              </a:rPr>
              <a:t>সাদিয়া আফরিন</a:t>
            </a:r>
            <a:endParaRPr lang="en-US" sz="2800" b="1" dirty="0" smtClean="0">
              <a:solidFill>
                <a:schemeClr val="tx2"/>
              </a:solidFill>
              <a:latin typeface="NikoshBAN" pitchFamily="2" charset="0"/>
              <a:cs typeface="NikoshBAN" pitchFamily="2" charset="0"/>
            </a:endParaRPr>
          </a:p>
          <a:p>
            <a:pPr algn="ctr"/>
            <a:r>
              <a:rPr lang="bn-BD" sz="2400" dirty="0" smtClean="0">
                <a:solidFill>
                  <a:schemeClr val="tx2"/>
                </a:solidFill>
                <a:latin typeface="NikoshBAN" pitchFamily="2" charset="0"/>
                <a:cs typeface="NikoshBAN" pitchFamily="2" charset="0"/>
              </a:rPr>
              <a:t>সহকারী শিক্ষিকা</a:t>
            </a:r>
            <a:r>
              <a:rPr lang="en-US" sz="2400" dirty="0" smtClean="0">
                <a:solidFill>
                  <a:schemeClr val="tx2"/>
                </a:solidFill>
                <a:latin typeface="NikoshBAN" pitchFamily="2" charset="0"/>
                <a:cs typeface="NikoshBAN" pitchFamily="2" charset="0"/>
              </a:rPr>
              <a:t>( আই.সি.টি)</a:t>
            </a:r>
            <a:endParaRPr lang="bn-BD" sz="2400" b="1" dirty="0" smtClean="0">
              <a:solidFill>
                <a:schemeClr val="tx2"/>
              </a:solidFill>
              <a:latin typeface="NikoshBAN" pitchFamily="2" charset="0"/>
              <a:cs typeface="NikoshBAN" pitchFamily="2" charset="0"/>
            </a:endParaRPr>
          </a:p>
          <a:p>
            <a:pPr algn="ctr"/>
            <a:r>
              <a:rPr lang="bn-BD" sz="2400" dirty="0" smtClean="0">
                <a:solidFill>
                  <a:schemeClr val="tx2"/>
                </a:solidFill>
                <a:latin typeface="NikoshBAN" pitchFamily="2" charset="0"/>
                <a:cs typeface="NikoshBAN" pitchFamily="2" charset="0"/>
              </a:rPr>
              <a:t>দৌলতপুর</a:t>
            </a:r>
            <a:r>
              <a:rPr lang="bn-BD" sz="2800" dirty="0" smtClean="0">
                <a:solidFill>
                  <a:schemeClr val="tx2"/>
                </a:solidFill>
                <a:latin typeface="NikoshBAN" pitchFamily="2" charset="0"/>
                <a:cs typeface="NikoshBAN" pitchFamily="2" charset="0"/>
              </a:rPr>
              <a:t> বহুমূথী উচ্চ বিদ্যালয়</a:t>
            </a:r>
            <a:endParaRPr lang="en-US" sz="2800" dirty="0" smtClean="0">
              <a:solidFill>
                <a:schemeClr val="tx2"/>
              </a:solidFill>
              <a:latin typeface="NikoshBAN" pitchFamily="2" charset="0"/>
              <a:cs typeface="NikoshBAN" pitchFamily="2" charset="0"/>
            </a:endParaRPr>
          </a:p>
          <a:p>
            <a:pPr algn="ctr"/>
            <a:r>
              <a:rPr lang="bn-BD" sz="2800" dirty="0" smtClean="0">
                <a:solidFill>
                  <a:schemeClr val="tx2"/>
                </a:solidFill>
                <a:latin typeface="NikoshBAN" pitchFamily="2" charset="0"/>
                <a:cs typeface="NikoshBAN" pitchFamily="2" charset="0"/>
              </a:rPr>
              <a:t>বেলকুচি,সিরাজগঞ্জ ।</a:t>
            </a:r>
            <a:endParaRPr lang="en-US" sz="2800" dirty="0" smtClean="0">
              <a:solidFill>
                <a:schemeClr val="tx2"/>
              </a:solidFill>
              <a:latin typeface="NikoshBAN" pitchFamily="2" charset="0"/>
              <a:cs typeface="NikoshBAN" pitchFamily="2" charset="0"/>
            </a:endParaRPr>
          </a:p>
          <a:p>
            <a:pPr algn="ctr"/>
            <a:r>
              <a:rPr lang="en-US" sz="2800" dirty="0" smtClean="0">
                <a:solidFill>
                  <a:schemeClr val="tx2"/>
                </a:solidFill>
                <a:latin typeface="NikoshBAN" pitchFamily="2" charset="0"/>
                <a:cs typeface="NikoshBAN" pitchFamily="2" charset="0"/>
              </a:rPr>
              <a:t>01726502038</a:t>
            </a:r>
          </a:p>
          <a:p>
            <a:pPr algn="ctr"/>
            <a:r>
              <a:rPr lang="en-US" sz="2000" dirty="0" smtClean="0">
                <a:solidFill>
                  <a:schemeClr val="tx2"/>
                </a:solidFill>
                <a:latin typeface="NikoshBAN" pitchFamily="2" charset="0"/>
                <a:cs typeface="NikoshBAN" pitchFamily="2" charset="0"/>
              </a:rPr>
              <a:t>safrinmadha@gmail.com</a:t>
            </a:r>
            <a:endParaRPr lang="bn-BD" sz="2000" dirty="0" smtClean="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7238964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par>
                                <p:cTn id="14" presetID="8"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par>
                                <p:cTn id="17" presetID="8"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par>
                                <p:cTn id="20" presetID="8"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par>
                                <p:cTn id="23" presetID="8"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B\Desktop\খাতা কলম.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68" y="2057400"/>
            <a:ext cx="3367357" cy="25711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AB\Desktop\কলম.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75834"/>
            <a:ext cx="3784819" cy="23621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9400" y="845744"/>
            <a:ext cx="4635609" cy="461665"/>
          </a:xfrm>
          <a:prstGeom prst="rect">
            <a:avLst/>
          </a:prstGeom>
          <a:solidFill>
            <a:schemeClr val="bg2">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err="1" smtClean="0"/>
              <a:t>নিচের</a:t>
            </a:r>
            <a:r>
              <a:rPr lang="en-US" sz="2400" b="1" dirty="0" smtClean="0"/>
              <a:t> </a:t>
            </a:r>
            <a:r>
              <a:rPr lang="en-US" sz="2400" b="1" dirty="0" err="1" smtClean="0"/>
              <a:t>ছবিগুলো</a:t>
            </a:r>
            <a:r>
              <a:rPr lang="en-US" sz="2400" b="1" dirty="0" smtClean="0"/>
              <a:t> </a:t>
            </a:r>
            <a:r>
              <a:rPr lang="en-US" sz="2400" b="1" dirty="0" err="1" smtClean="0"/>
              <a:t>ভালভাবে</a:t>
            </a:r>
            <a:r>
              <a:rPr lang="en-US" sz="2400" b="1" dirty="0" smtClean="0"/>
              <a:t> </a:t>
            </a:r>
            <a:r>
              <a:rPr lang="en-US" sz="2400" b="1" dirty="0" err="1" smtClean="0"/>
              <a:t>লক্ষ্য</a:t>
            </a:r>
            <a:r>
              <a:rPr lang="en-US" sz="2400" b="1" dirty="0" smtClean="0"/>
              <a:t> </a:t>
            </a:r>
            <a:r>
              <a:rPr lang="en-US" sz="2400" b="1" dirty="0" err="1" smtClean="0"/>
              <a:t>করঅ</a:t>
            </a:r>
            <a:r>
              <a:rPr lang="en-US" sz="2400" b="1" dirty="0" smtClean="0"/>
              <a:t> </a:t>
            </a:r>
            <a:endParaRPr lang="en-US" sz="2400" b="1" dirty="0"/>
          </a:p>
        </p:txBody>
      </p:sp>
    </p:spTree>
    <p:extLst>
      <p:ext uri="{BB962C8B-B14F-4D97-AF65-F5344CB8AC3E}">
        <p14:creationId xmlns:p14="http://schemas.microsoft.com/office/powerpoint/2010/main" val="23770369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heel(1)">
                                      <p:cBhvr>
                                        <p:cTn id="10" dur="2000"/>
                                        <p:tgtEl>
                                          <p:spTgt spid="2050"/>
                                        </p:tgtEl>
                                      </p:cBhvr>
                                    </p:animEffect>
                                  </p:childTnLst>
                                </p:cTn>
                              </p:par>
                              <p:par>
                                <p:cTn id="11" presetID="21" presetClass="entr" presetSubtype="1"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wheel(1)">
                                      <p:cBhvr>
                                        <p:cTn id="13"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B\Desktop\ব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805363" cy="28931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845744"/>
            <a:ext cx="4635609" cy="461665"/>
          </a:xfrm>
          <a:prstGeom prst="rect">
            <a:avLst/>
          </a:prstGeom>
          <a:solidFill>
            <a:schemeClr val="bg2">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err="1" smtClean="0"/>
              <a:t>নিচের</a:t>
            </a:r>
            <a:r>
              <a:rPr lang="en-US" sz="2400" b="1" dirty="0" smtClean="0"/>
              <a:t> </a:t>
            </a:r>
            <a:r>
              <a:rPr lang="en-US" sz="2400" b="1" dirty="0" err="1" smtClean="0"/>
              <a:t>ছবিগুলো</a:t>
            </a:r>
            <a:r>
              <a:rPr lang="en-US" sz="2400" b="1" dirty="0" smtClean="0"/>
              <a:t> </a:t>
            </a:r>
            <a:r>
              <a:rPr lang="en-US" sz="2400" b="1" dirty="0" err="1" smtClean="0"/>
              <a:t>ভালভাবে</a:t>
            </a:r>
            <a:r>
              <a:rPr lang="en-US" sz="2400" b="1" dirty="0" smtClean="0"/>
              <a:t> </a:t>
            </a:r>
            <a:r>
              <a:rPr lang="en-US" sz="2400" b="1" dirty="0" err="1" smtClean="0"/>
              <a:t>লক্ষ্য</a:t>
            </a:r>
            <a:r>
              <a:rPr lang="en-US" sz="2400" b="1" dirty="0" smtClean="0"/>
              <a:t> </a:t>
            </a:r>
            <a:r>
              <a:rPr lang="en-US" sz="2400" b="1" dirty="0" err="1" smtClean="0"/>
              <a:t>করঅ</a:t>
            </a:r>
            <a:r>
              <a:rPr lang="en-US" sz="2400" b="1" dirty="0" smtClean="0"/>
              <a:t> </a:t>
            </a:r>
            <a:endParaRPr lang="en-US" sz="2400" b="1" dirty="0"/>
          </a:p>
        </p:txBody>
      </p:sp>
    </p:spTree>
    <p:extLst>
      <p:ext uri="{BB962C8B-B14F-4D97-AF65-F5344CB8AC3E}">
        <p14:creationId xmlns:p14="http://schemas.microsoft.com/office/powerpoint/2010/main" val="6032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934065"/>
            <a:ext cx="43434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3200" dirty="0" err="1" smtClean="0"/>
              <a:t>আজকের</a:t>
            </a:r>
            <a:r>
              <a:rPr lang="en-US" sz="3200" dirty="0" smtClean="0"/>
              <a:t> </a:t>
            </a:r>
            <a:r>
              <a:rPr lang="en-US" sz="3200" dirty="0" err="1" smtClean="0"/>
              <a:t>পাঠ</a:t>
            </a:r>
            <a:r>
              <a:rPr lang="en-US" sz="3200" dirty="0" smtClean="0"/>
              <a:t> </a:t>
            </a:r>
            <a:endParaRPr lang="en-US" sz="3200" dirty="0"/>
          </a:p>
        </p:txBody>
      </p:sp>
      <p:pic>
        <p:nvPicPr>
          <p:cNvPr id="4098" name="Picture 2" descr="C:\Users\LAB\Desktop\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987" y="1905000"/>
            <a:ext cx="3486150" cy="17430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0" y="4422180"/>
            <a:ext cx="3386137" cy="584775"/>
          </a:xfrm>
          <a:prstGeom prst="rect">
            <a:avLst/>
          </a:prstGeom>
          <a:ln w="76200">
            <a:solidFill>
              <a:schemeClr val="bg2">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BD" sz="3200" dirty="0" smtClean="0">
                <a:latin typeface="NikoshBAN" pitchFamily="2" charset="0"/>
                <a:cs typeface="NikoshBAN" pitchFamily="2" charset="0"/>
              </a:rPr>
              <a:t>ওয়ার্ড প্রসেসর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08346982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a:xfrm>
            <a:off x="457200" y="2004218"/>
            <a:ext cx="8229600" cy="391636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80000"/>
              </a:lnSpc>
              <a:buNone/>
            </a:pPr>
            <a:endParaRPr lang="bn-BD" sz="4000" dirty="0" smtClean="0">
              <a:latin typeface="NikoshBAN" pitchFamily="2" charset="0"/>
              <a:cs typeface="NikoshBAN" pitchFamily="2" charset="0"/>
            </a:endParaRPr>
          </a:p>
          <a:p>
            <a:pPr>
              <a:lnSpc>
                <a:spcPct val="80000"/>
              </a:lnSpc>
              <a:buNone/>
            </a:pPr>
            <a:r>
              <a:rPr lang="bn-BD" sz="3200" dirty="0" smtClean="0">
                <a:latin typeface="NikoshBAN" pitchFamily="2" charset="0"/>
                <a:cs typeface="NikoshBAN" pitchFamily="2" charset="0"/>
              </a:rPr>
              <a:t>এ পাঠ শেষে শিক্ষার্থীরা...</a:t>
            </a:r>
          </a:p>
          <a:p>
            <a:pPr>
              <a:lnSpc>
                <a:spcPct val="80000"/>
              </a:lnSpc>
              <a:buNone/>
            </a:pPr>
            <a:endParaRPr lang="bn-BD" sz="1000" dirty="0" smtClean="0">
              <a:latin typeface="NikoshBAN" pitchFamily="2" charset="0"/>
              <a:cs typeface="NikoshBAN" pitchFamily="2" charset="0"/>
            </a:endParaRPr>
          </a:p>
          <a:p>
            <a:pPr>
              <a:lnSpc>
                <a:spcPct val="80000"/>
              </a:lnSpc>
              <a:buNone/>
            </a:pPr>
            <a:endParaRPr lang="bn-BD" sz="1300" dirty="0" smtClean="0">
              <a:latin typeface="NikoshBAN" pitchFamily="2" charset="0"/>
              <a:cs typeface="NikoshBAN" pitchFamily="2" charset="0"/>
            </a:endParaRPr>
          </a:p>
          <a:p>
            <a:pPr>
              <a:lnSpc>
                <a:spcPct val="80000"/>
              </a:lnSpc>
              <a:buFont typeface="Wingdings" pitchFamily="2" charset="2"/>
              <a:buChar char="q"/>
            </a:pPr>
            <a:r>
              <a:rPr lang="bn-BD" sz="4000" dirty="0" smtClean="0">
                <a:latin typeface="NikoshBAN" pitchFamily="2" charset="0"/>
                <a:cs typeface="NikoshBAN" pitchFamily="2" charset="0"/>
              </a:rPr>
              <a:t> </a:t>
            </a:r>
            <a:r>
              <a:rPr lang="bn-BD" sz="2800" dirty="0" smtClean="0">
                <a:latin typeface="NikoshBAN" pitchFamily="2" charset="0"/>
                <a:cs typeface="NikoshBAN" pitchFamily="2" charset="0"/>
              </a:rPr>
              <a:t>ওয়ার্ড প্রসেসর কী বলতে পারবে।</a:t>
            </a:r>
          </a:p>
          <a:p>
            <a:pPr>
              <a:lnSpc>
                <a:spcPct val="80000"/>
              </a:lnSpc>
              <a:buFont typeface="Wingdings" pitchFamily="2" charset="2"/>
              <a:buChar char="v"/>
            </a:pP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ওয়ার্ড প্রসেসর  ও টাইপরাইটারের মধ্যে পার্থক্য উল্লেখ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করতে </a:t>
            </a:r>
            <a:r>
              <a:rPr lang="bn-BD" sz="2800" dirty="0" smtClean="0">
                <a:latin typeface="NikoshBAN" pitchFamily="2" charset="0"/>
                <a:cs typeface="NikoshBAN" pitchFamily="2" charset="0"/>
              </a:rPr>
              <a:t>পারবে। </a:t>
            </a:r>
          </a:p>
          <a:p>
            <a:pPr>
              <a:lnSpc>
                <a:spcPct val="80000"/>
              </a:lnSpc>
              <a:buFont typeface="Wingdings" pitchFamily="2" charset="2"/>
              <a:buChar char="Ø"/>
            </a:pP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ওয়ার্ড প্রসেসর ব্যবহার করে কী কী কাজ করা যায় তা উল্লেখ করতে পারবে।</a:t>
            </a:r>
          </a:p>
          <a:p>
            <a:pPr>
              <a:lnSpc>
                <a:spcPct val="80000"/>
              </a:lnSpc>
              <a:buNone/>
            </a:pPr>
            <a:endParaRPr lang="en-US" sz="4000" dirty="0">
              <a:latin typeface="NikoshBAN" pitchFamily="2" charset="0"/>
              <a:cs typeface="NikoshBAN" pitchFamily="2" charset="0"/>
            </a:endParaRPr>
          </a:p>
        </p:txBody>
      </p:sp>
      <p:sp>
        <p:nvSpPr>
          <p:cNvPr id="4" name="TextBox 3"/>
          <p:cNvSpPr txBox="1"/>
          <p:nvPr/>
        </p:nvSpPr>
        <p:spPr>
          <a:xfrm>
            <a:off x="2590800" y="870466"/>
            <a:ext cx="2971800" cy="584775"/>
          </a:xfrm>
          <a:prstGeom prst="rect">
            <a:avLst/>
          </a:prstGeom>
          <a:ln w="57150">
            <a:solidFill>
              <a:schemeClr val="bg2">
                <a:lumMod val="60000"/>
                <a:lumOff val="40000"/>
              </a:schemeClr>
            </a:solidFill>
          </a:ln>
        </p:spPr>
        <p:style>
          <a:lnRef idx="0">
            <a:scrgbClr r="0" g="0" b="0"/>
          </a:lnRef>
          <a:fillRef idx="1003">
            <a:schemeClr val="lt1"/>
          </a:fillRef>
          <a:effectRef idx="0">
            <a:scrgbClr r="0" g="0" b="0"/>
          </a:effectRef>
          <a:fontRef idx="major"/>
        </p:style>
        <p:txBody>
          <a:bodyPr wrap="square" rtlCol="0">
            <a:spAutoFit/>
          </a:bodyPr>
          <a:lstStyle/>
          <a:p>
            <a:pPr algn="ctr"/>
            <a:r>
              <a:rPr lang="en-US" sz="3200" dirty="0" err="1" smtClean="0"/>
              <a:t>শিখনফল</a:t>
            </a:r>
            <a:endParaRPr lang="en-US" sz="3200" dirty="0"/>
          </a:p>
        </p:txBody>
      </p:sp>
    </p:spTree>
    <p:extLst>
      <p:ext uri="{BB962C8B-B14F-4D97-AF65-F5344CB8AC3E}">
        <p14:creationId xmlns:p14="http://schemas.microsoft.com/office/powerpoint/2010/main" val="15176211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AB\Desktop\প্রক্রিয়া.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8800"/>
            <a:ext cx="4765331" cy="2895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5257800"/>
            <a:ext cx="4800600" cy="461665"/>
          </a:xfrm>
          <a:prstGeom prst="rect">
            <a:avLst/>
          </a:prstGeom>
          <a:noFill/>
        </p:spPr>
        <p:txBody>
          <a:bodyPr wrap="square" rtlCol="0">
            <a:spAutoFit/>
          </a:bodyPr>
          <a:lstStyle/>
          <a:p>
            <a:pPr algn="ctr"/>
            <a:r>
              <a:rPr lang="en-US" sz="2400" dirty="0" err="1" smtClean="0">
                <a:latin typeface="NikoshBAN"/>
              </a:rPr>
              <a:t>কম্পিউটারে</a:t>
            </a:r>
            <a:r>
              <a:rPr lang="en-US" sz="2400" dirty="0" smtClean="0">
                <a:latin typeface="NikoshBAN"/>
              </a:rPr>
              <a:t> </a:t>
            </a:r>
            <a:r>
              <a:rPr lang="en-US" sz="2400" dirty="0" err="1" smtClean="0">
                <a:latin typeface="NikoshBAN"/>
              </a:rPr>
              <a:t>কাজ</a:t>
            </a:r>
            <a:r>
              <a:rPr lang="en-US" sz="2400" dirty="0" smtClean="0">
                <a:latin typeface="NikoshBAN"/>
              </a:rPr>
              <a:t> </a:t>
            </a:r>
            <a:r>
              <a:rPr lang="en-US" sz="2400" dirty="0" err="1" smtClean="0">
                <a:latin typeface="NikoshBAN"/>
              </a:rPr>
              <a:t>করার</a:t>
            </a:r>
            <a:r>
              <a:rPr lang="en-US" sz="2400" dirty="0" smtClean="0">
                <a:latin typeface="NikoshBAN"/>
              </a:rPr>
              <a:t> </a:t>
            </a:r>
            <a:r>
              <a:rPr lang="en-US" sz="2400" dirty="0" err="1" smtClean="0">
                <a:latin typeface="NikoshBAN"/>
              </a:rPr>
              <a:t>প্রক্রিয়া</a:t>
            </a:r>
            <a:endParaRPr lang="en-US" sz="2400" dirty="0">
              <a:latin typeface="NikoshBAN"/>
            </a:endParaRPr>
          </a:p>
        </p:txBody>
      </p:sp>
    </p:spTree>
    <p:extLst>
      <p:ext uri="{BB962C8B-B14F-4D97-AF65-F5344CB8AC3E}">
        <p14:creationId xmlns:p14="http://schemas.microsoft.com/office/powerpoint/2010/main" val="182890153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10800000">
            <a:off x="5905500" y="4691658"/>
            <a:ext cx="609600" cy="381000"/>
          </a:xfrm>
          <a:prstGeom prst="rightArrow">
            <a:avLst/>
          </a:prstGeom>
          <a:solidFill>
            <a:schemeClr val="accent1"/>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ight Arrow 2"/>
          <p:cNvSpPr/>
          <p:nvPr/>
        </p:nvSpPr>
        <p:spPr>
          <a:xfrm>
            <a:off x="2705100" y="1233605"/>
            <a:ext cx="609600" cy="381000"/>
          </a:xfrm>
          <a:prstGeom prst="rightArrow">
            <a:avLst/>
          </a:prstGeom>
          <a:solidFill>
            <a:schemeClr val="accent1"/>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14" y="676665"/>
            <a:ext cx="4243386" cy="238574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723900" y="1233605"/>
            <a:ext cx="1905000" cy="1066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bn-BD" sz="2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খালি ডকুমেন্ট</a:t>
            </a:r>
            <a:endPar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6438900" y="4357805"/>
            <a:ext cx="1981200" cy="8382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লিখিত ডকুমেন্ট</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1638300" y="3805708"/>
            <a:ext cx="4309256" cy="2422774"/>
            <a:chOff x="1295400" y="3990849"/>
            <a:chExt cx="4309256" cy="242277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990849"/>
              <a:ext cx="4309256" cy="2422774"/>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1524000" y="4572000"/>
              <a:ext cx="36576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bn-BD" sz="1600" dirty="0" smtClean="0">
                  <a:solidFill>
                    <a:schemeClr val="tx1"/>
                  </a:solidFill>
                  <a:latin typeface="NikoshBAN" pitchFamily="2" charset="0"/>
                  <a:cs typeface="NikoshBAN" pitchFamily="2" charset="0"/>
                </a:rPr>
                <a:t>কোন ডকুমেন্টকে সংরক্ষন করে রাখা য়ায়, সংরক্ষিত ডকুমেন্টকে সিডি বা পেনড্রাইভে রাখা যায়।এ সকল সুবিধার কথা চিন্তা করে মাইক্রোসফট কোম্পানী এই সফটওয়্যারটি তৈরি করেছে। তবে কেউ যদি বিনা মূল্যে এই সফটওয়্যার সংগ্রহ করতে চাই তবে তাকে ওপেন অফিস সফটওয়্যার ব্যবহার করতে হবে। </a:t>
              </a:r>
              <a:endParaRPr lang="en-US" sz="1600" dirty="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val="16881036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685800" y="3619500"/>
            <a:ext cx="8001000" cy="16002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just"/>
            <a:r>
              <a:rPr lang="en-US" sz="2400" dirty="0" err="1" smtClean="0">
                <a:solidFill>
                  <a:schemeClr val="tx1"/>
                </a:solidFill>
                <a:latin typeface="NikoshBAN" pitchFamily="2" charset="0"/>
                <a:cs typeface="NikoshBAN" pitchFamily="2" charset="0"/>
              </a:rPr>
              <a:t>ওয়ার্ড</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ও </a:t>
            </a:r>
            <a:r>
              <a:rPr lang="en-US" sz="2400" dirty="0" err="1" smtClean="0">
                <a:solidFill>
                  <a:schemeClr val="tx1"/>
                </a:solidFill>
                <a:latin typeface="NikoshBAN" pitchFamily="2" charset="0"/>
                <a:cs typeface="NikoshBAN" pitchFamily="2" charset="0"/>
              </a:rPr>
              <a:t>প্রসেস</a:t>
            </a:r>
            <a:r>
              <a:rPr lang="bn-BD" sz="2400" dirty="0" smtClean="0">
                <a:solidFill>
                  <a:schemeClr val="tx1"/>
                </a:solidFill>
                <a:latin typeface="NikoshBAN" pitchFamily="2" charset="0"/>
                <a:cs typeface="NikoshBAN" pitchFamily="2" charset="0"/>
              </a:rPr>
              <a:t> এ </a:t>
            </a:r>
            <a:r>
              <a:rPr lang="bn-BD" sz="2400" dirty="0" smtClean="0">
                <a:solidFill>
                  <a:schemeClr val="tx1"/>
                </a:solidFill>
                <a:latin typeface="NikoshBAN" pitchFamily="2" charset="0"/>
                <a:cs typeface="NikoshBAN" pitchFamily="2" charset="0"/>
              </a:rPr>
              <a:t>শব্দ</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দুটি </a:t>
            </a:r>
            <a:r>
              <a:rPr lang="bn-BD" sz="2400" dirty="0" smtClean="0">
                <a:solidFill>
                  <a:schemeClr val="tx1"/>
                </a:solidFill>
                <a:latin typeface="NikoshBAN" pitchFamily="2" charset="0"/>
                <a:cs typeface="NikoshBAN" pitchFamily="2" charset="0"/>
              </a:rPr>
              <a:t>মিলে হয় ওয়ার্ড প্রসেসিং।</a:t>
            </a:r>
            <a:r>
              <a:rPr lang="en-US" sz="2400" dirty="0" smtClean="0">
                <a:solidFill>
                  <a:schemeClr val="tx1"/>
                </a:solidFill>
                <a:latin typeface="NikoshBAN" pitchFamily="2" charset="0"/>
                <a:cs typeface="NikoshBAN" pitchFamily="2" charset="0"/>
              </a:rPr>
              <a:t/>
            </a:r>
            <a:br>
              <a:rPr lang="en-US" sz="2400" dirty="0" smtClean="0">
                <a:solidFill>
                  <a:schemeClr val="tx1"/>
                </a:solidFill>
                <a:latin typeface="NikoshBAN" pitchFamily="2" charset="0"/>
                <a:cs typeface="NikoshBAN" pitchFamily="2" charset="0"/>
              </a:rPr>
            </a:br>
            <a:r>
              <a:rPr lang="bn-BD" sz="2400" dirty="0" smtClean="0">
                <a:solidFill>
                  <a:schemeClr val="tx1"/>
                </a:solidFill>
                <a:latin typeface="NikoshBAN" pitchFamily="2" charset="0"/>
                <a:cs typeface="NikoshBAN" pitchFamily="2" charset="0"/>
              </a:rPr>
              <a:t>এর </a:t>
            </a:r>
            <a:r>
              <a:rPr lang="en-US" sz="2400" dirty="0" err="1" smtClean="0">
                <a:solidFill>
                  <a:schemeClr val="tx1"/>
                </a:solidFill>
                <a:latin typeface="NikoshBAN" pitchFamily="2" charset="0"/>
                <a:cs typeface="NikoshBAN" pitchFamily="2" charset="0"/>
              </a:rPr>
              <a:t>বাংলা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অর্থ</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হচ্ছে</a:t>
            </a:r>
            <a:r>
              <a:rPr lang="bn-BD" sz="2400" dirty="0" smtClean="0">
                <a:solidFill>
                  <a:schemeClr val="tx1"/>
                </a:solidFill>
                <a:latin typeface="NikoshBAN" pitchFamily="2" charset="0"/>
                <a:cs typeface="NikoshBAN" pitchFamily="2" charset="0"/>
              </a:rPr>
              <a:t> শব্দ</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প্রক্রিয়াকর</a:t>
            </a:r>
            <a:r>
              <a:rPr lang="bn-BD" sz="2400" dirty="0" smtClean="0">
                <a:solidFill>
                  <a:schemeClr val="tx1"/>
                </a:solidFill>
                <a:latin typeface="NikoshBAN" pitchFamily="2" charset="0"/>
                <a:cs typeface="NikoshBAN" pitchFamily="2" charset="0"/>
              </a:rPr>
              <a:t>ণ</a:t>
            </a:r>
            <a:r>
              <a:rPr lang="en-US" sz="2400" dirty="0" smtClean="0">
                <a:solidFill>
                  <a:schemeClr val="tx1"/>
                </a:solidFill>
                <a:latin typeface="NikoshBAN" pitchFamily="2" charset="0"/>
                <a:cs typeface="NikoshBAN" pitchFamily="2" charset="0"/>
              </a:rPr>
              <a:t>।</a:t>
            </a:r>
            <a:r>
              <a:rPr lang="bn-IN" sz="2400" dirty="0" smtClean="0">
                <a:solidFill>
                  <a:schemeClr val="tx1"/>
                </a:solidFill>
                <a:latin typeface="NikoshBAN" pitchFamily="2" charset="0"/>
                <a:cs typeface="NikoshBAN" pitchFamily="2" charset="0"/>
              </a:rPr>
              <a:t> আর যে সফটওয়্যার </a:t>
            </a:r>
            <a:r>
              <a:rPr lang="bn-BD" sz="2400" dirty="0" smtClean="0">
                <a:solidFill>
                  <a:schemeClr val="tx1"/>
                </a:solidFill>
                <a:latin typeface="NikoshBAN" pitchFamily="2" charset="0"/>
                <a:cs typeface="NikoshBAN" pitchFamily="2" charset="0"/>
              </a:rPr>
              <a:t>ওয়ার্ড প্রসেসিং</a:t>
            </a:r>
            <a:r>
              <a:rPr lang="bn-IN" sz="2400" dirty="0" smtClean="0">
                <a:solidFill>
                  <a:schemeClr val="tx1"/>
                </a:solidFill>
                <a:latin typeface="NikoshBAN" pitchFamily="2" charset="0"/>
                <a:cs typeface="NikoshBAN" pitchFamily="2" charset="0"/>
              </a:rPr>
              <a:t> এর কাজ করে তাকে </a:t>
            </a:r>
            <a:r>
              <a:rPr lang="bn-BD" sz="2400" dirty="0" smtClean="0">
                <a:solidFill>
                  <a:schemeClr val="tx1"/>
                </a:solidFill>
                <a:latin typeface="NikoshBAN" pitchFamily="2" charset="0"/>
                <a:cs typeface="NikoshBAN" pitchFamily="2" charset="0"/>
              </a:rPr>
              <a:t>ওয়ার্ড প্রসেস</a:t>
            </a:r>
            <a:r>
              <a:rPr lang="bn-IN" sz="2400" dirty="0" smtClean="0">
                <a:solidFill>
                  <a:schemeClr val="tx1"/>
                </a:solidFill>
                <a:latin typeface="NikoshBAN" pitchFamily="2" charset="0"/>
                <a:cs typeface="NikoshBAN" pitchFamily="2" charset="0"/>
              </a:rPr>
              <a:t>র বলে। </a:t>
            </a:r>
            <a:endParaRPr lang="en-US" sz="2400" dirty="0" smtClean="0">
              <a:solidFill>
                <a:schemeClr val="tx1"/>
              </a:solidFill>
              <a:latin typeface="NikoshBAN" pitchFamily="2" charset="0"/>
              <a:cs typeface="NikoshBAN" pitchFamily="2" charset="0"/>
            </a:endParaRPr>
          </a:p>
        </p:txBody>
      </p:sp>
      <p:sp>
        <p:nvSpPr>
          <p:cNvPr id="3" name="Rectangle 2"/>
          <p:cNvSpPr/>
          <p:nvPr/>
        </p:nvSpPr>
        <p:spPr>
          <a:xfrm>
            <a:off x="1998544" y="1638299"/>
            <a:ext cx="3089307"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002060"/>
                </a:solidFill>
                <a:latin typeface="NikoshBAN" pitchFamily="2" charset="0"/>
                <a:cs typeface="NikoshBAN" pitchFamily="2" charset="0"/>
              </a:rPr>
              <a:t>Word</a:t>
            </a:r>
            <a:r>
              <a:rPr lang="bn-BD" sz="3200" dirty="0" smtClean="0">
                <a:solidFill>
                  <a:srgbClr val="002060"/>
                </a:solidFill>
                <a:latin typeface="NikoshBAN" pitchFamily="2" charset="0"/>
                <a:cs typeface="NikoshBAN" pitchFamily="2" charset="0"/>
              </a:rPr>
              <a:t> অর্থ</a:t>
            </a:r>
            <a:r>
              <a:rPr lang="bn-BD" sz="3200" dirty="0" smtClean="0">
                <a:solidFill>
                  <a:srgbClr val="002060"/>
                </a:solidFill>
                <a:latin typeface="NikoshBAN" pitchFamily="2" charset="0"/>
                <a:cs typeface="NikoshBAN" pitchFamily="2" charset="0"/>
              </a:rPr>
              <a:t>...........</a:t>
            </a:r>
            <a:r>
              <a:rPr lang="en-US" sz="3200" dirty="0" err="1" smtClean="0">
                <a:solidFill>
                  <a:srgbClr val="002060"/>
                </a:solidFill>
                <a:latin typeface="NikoshBAN" pitchFamily="2" charset="0"/>
                <a:cs typeface="NikoshBAN" pitchFamily="2" charset="0"/>
              </a:rPr>
              <a:t>শব্দ</a:t>
            </a:r>
            <a:endParaRPr lang="en-US" sz="3200" dirty="0">
              <a:latin typeface="NikoshBAN" pitchFamily="2" charset="0"/>
              <a:cs typeface="NikoshBAN" pitchFamily="2" charset="0"/>
            </a:endParaRPr>
          </a:p>
        </p:txBody>
      </p:sp>
      <p:sp>
        <p:nvSpPr>
          <p:cNvPr id="4" name="Rectangle 3"/>
          <p:cNvSpPr/>
          <p:nvPr/>
        </p:nvSpPr>
        <p:spPr>
          <a:xfrm>
            <a:off x="1828800" y="2495215"/>
            <a:ext cx="4851008"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002060"/>
                </a:solidFill>
                <a:latin typeface="NikoshBAN" pitchFamily="2" charset="0"/>
                <a:cs typeface="NikoshBAN" pitchFamily="2" charset="0"/>
              </a:rPr>
              <a:t>Process </a:t>
            </a:r>
            <a:r>
              <a:rPr lang="bn-BD" sz="3200" dirty="0" smtClean="0">
                <a:solidFill>
                  <a:srgbClr val="002060"/>
                </a:solidFill>
                <a:latin typeface="NikoshBAN" pitchFamily="2" charset="0"/>
                <a:cs typeface="NikoshBAN" pitchFamily="2" charset="0"/>
              </a:rPr>
              <a:t>অর্থ</a:t>
            </a:r>
            <a:r>
              <a:rPr lang="bn-BD" sz="3200" dirty="0" smtClean="0">
                <a:solidFill>
                  <a:srgbClr val="002060"/>
                </a:solidFill>
                <a:latin typeface="NikoshBAN" pitchFamily="2" charset="0"/>
                <a:cs typeface="NikoshBAN" pitchFamily="2" charset="0"/>
              </a:rPr>
              <a:t>...............</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প্রক্রিয়াকরণ</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25396706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205</TotalTime>
  <Words>331</Words>
  <Application>Microsoft Office PowerPoint</Application>
  <PresentationFormat>On-screen Show (4:3)</PresentationFormat>
  <Paragraphs>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dc:creator>
  <cp:lastModifiedBy>LAB</cp:lastModifiedBy>
  <cp:revision>16</cp:revision>
  <dcterms:created xsi:type="dcterms:W3CDTF">2020-02-02T13:56:46Z</dcterms:created>
  <dcterms:modified xsi:type="dcterms:W3CDTF">2020-02-02T17:22:01Z</dcterms:modified>
</cp:coreProperties>
</file>