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26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90CFE-CF63-4276-8C0F-81DC4ADF6A7B}" type="datetimeFigureOut">
              <a:rPr lang="en-US" smtClean="0"/>
              <a:t>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BAD1F-AABE-43F4-ABB7-8A385E16B213}" type="slidenum">
              <a:rPr lang="en-US" smtClean="0"/>
              <a:t>‹#›</a:t>
            </a:fld>
            <a:endParaRPr lang="en-US"/>
          </a:p>
        </p:txBody>
      </p:sp>
    </p:spTree>
    <p:extLst>
      <p:ext uri="{BB962C8B-B14F-4D97-AF65-F5344CB8AC3E}">
        <p14:creationId xmlns:p14="http://schemas.microsoft.com/office/powerpoint/2010/main" val="113394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2529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388561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46549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10054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45E5E-B0CD-403D-93AA-3F6809A50CAC}"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133063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45E5E-B0CD-403D-93AA-3F6809A50CAC}"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94511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D45E5E-B0CD-403D-93AA-3F6809A50CAC}"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35748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D45E5E-B0CD-403D-93AA-3F6809A50CAC}"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0725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45E5E-B0CD-403D-93AA-3F6809A50CAC}"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6286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45E5E-B0CD-403D-93AA-3F6809A50CAC}"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3423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45E5E-B0CD-403D-93AA-3F6809A50CAC}"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28527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45E5E-B0CD-403D-93AA-3F6809A50CAC}" type="datetimeFigureOut">
              <a:rPr lang="en-US" smtClean="0"/>
              <a:t>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8ED63-BCC7-4458-8507-0FA7D79FF7F8}" type="slidenum">
              <a:rPr lang="en-US" smtClean="0"/>
              <a:t>‹#›</a:t>
            </a:fld>
            <a:endParaRPr lang="en-US"/>
          </a:p>
        </p:txBody>
      </p:sp>
    </p:spTree>
    <p:extLst>
      <p:ext uri="{BB962C8B-B14F-4D97-AF65-F5344CB8AC3E}">
        <p14:creationId xmlns:p14="http://schemas.microsoft.com/office/powerpoint/2010/main" val="2250646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814628" cy="648788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Rectangle 3"/>
          <p:cNvSpPr/>
          <p:nvPr/>
        </p:nvSpPr>
        <p:spPr>
          <a:xfrm>
            <a:off x="333829" y="319314"/>
            <a:ext cx="11567885" cy="62992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29" y="319314"/>
            <a:ext cx="11567885" cy="6299201"/>
          </a:xfrm>
          <a:prstGeom prst="rect">
            <a:avLst/>
          </a:prstGeom>
        </p:spPr>
      </p:pic>
    </p:spTree>
    <p:extLst>
      <p:ext uri="{BB962C8B-B14F-4D97-AF65-F5344CB8AC3E}">
        <p14:creationId xmlns:p14="http://schemas.microsoft.com/office/powerpoint/2010/main" val="3759740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199" y="188685"/>
            <a:ext cx="11785601" cy="6473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290285"/>
            <a:ext cx="11509829" cy="62556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0" y="1349829"/>
            <a:ext cx="6604000" cy="3483428"/>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flipH="1">
            <a:off x="2627086" y="5297714"/>
            <a:ext cx="6516914" cy="9869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 সর্বত্র বিরাজমান</a:t>
            </a:r>
            <a:endParaRPr lang="en-US" sz="3600" dirty="0"/>
          </a:p>
        </p:txBody>
      </p:sp>
    </p:spTree>
    <p:extLst>
      <p:ext uri="{BB962C8B-B14F-4D97-AF65-F5344CB8AC3E}">
        <p14:creationId xmlns:p14="http://schemas.microsoft.com/office/powerpoint/2010/main" val="4178281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394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188686"/>
            <a:ext cx="11771085" cy="6669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19314"/>
            <a:ext cx="11495314" cy="64153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365829" y="508000"/>
            <a:ext cx="7765142" cy="8708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 সর্বত্র বিরাজমান</a:t>
            </a:r>
            <a:endParaRPr lang="en-US" sz="3600" dirty="0"/>
          </a:p>
        </p:txBody>
      </p:sp>
      <p:sp>
        <p:nvSpPr>
          <p:cNvPr id="6" name="Flowchart: Alternate Process 5"/>
          <p:cNvSpPr/>
          <p:nvPr/>
        </p:nvSpPr>
        <p:spPr>
          <a:xfrm>
            <a:off x="856343" y="2714171"/>
            <a:ext cx="10609943" cy="374468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smtClean="0"/>
              <a:t>ঈশ্বর অনন্ত অসীম,</a:t>
            </a:r>
            <a:r>
              <a:rPr lang="en-US" sz="2800" dirty="0" err="1" smtClean="0"/>
              <a:t>তাঁর</a:t>
            </a:r>
            <a:r>
              <a:rPr lang="en-US" sz="2800" dirty="0" smtClean="0"/>
              <a:t> </a:t>
            </a:r>
            <a:r>
              <a:rPr lang="en-US" sz="2800" dirty="0" err="1" smtClean="0"/>
              <a:t>কোনো</a:t>
            </a:r>
            <a:r>
              <a:rPr lang="en-US" sz="2800" dirty="0" smtClean="0"/>
              <a:t> </a:t>
            </a:r>
            <a:r>
              <a:rPr lang="en-US" sz="2800" dirty="0" err="1" smtClean="0"/>
              <a:t>পরিবর্তন</a:t>
            </a:r>
            <a:r>
              <a:rPr lang="en-US" sz="2800" dirty="0" smtClean="0"/>
              <a:t> </a:t>
            </a:r>
            <a:r>
              <a:rPr lang="en-US" sz="2800" dirty="0" err="1" smtClean="0"/>
              <a:t>নেই</a:t>
            </a:r>
            <a:r>
              <a:rPr lang="en-US" sz="2800" dirty="0" smtClean="0"/>
              <a:t>। </a:t>
            </a:r>
            <a:r>
              <a:rPr lang="en-US" sz="2800" dirty="0" err="1" smtClean="0"/>
              <a:t>তিনি</a:t>
            </a:r>
            <a:r>
              <a:rPr lang="en-US" sz="2800" dirty="0" smtClean="0"/>
              <a:t> </a:t>
            </a:r>
            <a:r>
              <a:rPr lang="en-US" sz="2800" dirty="0" err="1" smtClean="0"/>
              <a:t>শ্বাশত</a:t>
            </a:r>
            <a:r>
              <a:rPr lang="en-US" sz="2800" dirty="0" smtClean="0"/>
              <a:t> ।</a:t>
            </a:r>
            <a:r>
              <a:rPr lang="en-US" sz="2800" dirty="0" err="1" smtClean="0"/>
              <a:t>তিনি</a:t>
            </a:r>
            <a:r>
              <a:rPr lang="en-US" sz="2800" dirty="0" smtClean="0"/>
              <a:t> </a:t>
            </a:r>
            <a:r>
              <a:rPr lang="en-US" sz="2800" dirty="0" err="1" smtClean="0"/>
              <a:t>জগতের</a:t>
            </a:r>
            <a:r>
              <a:rPr lang="en-US" sz="2800" dirty="0" smtClean="0"/>
              <a:t> </a:t>
            </a:r>
            <a:r>
              <a:rPr lang="en-US" sz="2800" dirty="0" err="1" smtClean="0"/>
              <a:t>আদি</a:t>
            </a:r>
            <a:r>
              <a:rPr lang="en-US" sz="2800" dirty="0" smtClean="0"/>
              <a:t> </a:t>
            </a:r>
            <a:r>
              <a:rPr lang="en-US" sz="2800" dirty="0" err="1" smtClean="0"/>
              <a:t>কারণ,তিনি</a:t>
            </a:r>
            <a:r>
              <a:rPr lang="en-US" sz="2800" dirty="0" smtClean="0"/>
              <a:t> </a:t>
            </a:r>
            <a:r>
              <a:rPr lang="en-US" sz="2800" dirty="0" err="1" smtClean="0"/>
              <a:t>বিধাতা</a:t>
            </a:r>
            <a:r>
              <a:rPr lang="en-US" sz="2800" dirty="0" smtClean="0"/>
              <a:t> । </a:t>
            </a:r>
            <a:r>
              <a:rPr lang="en-US" sz="2800" dirty="0" err="1" smtClean="0"/>
              <a:t>তাঁর</a:t>
            </a:r>
            <a:r>
              <a:rPr lang="en-US" sz="2800" dirty="0" smtClean="0"/>
              <a:t> </a:t>
            </a:r>
            <a:r>
              <a:rPr lang="en-US" sz="2800" dirty="0" err="1" smtClean="0"/>
              <a:t>কোনো</a:t>
            </a:r>
            <a:r>
              <a:rPr lang="en-US" sz="2800" dirty="0" smtClean="0"/>
              <a:t> </a:t>
            </a:r>
            <a:r>
              <a:rPr lang="en-US" sz="2800" dirty="0" err="1" smtClean="0"/>
              <a:t>স্রষ্টা</a:t>
            </a:r>
            <a:r>
              <a:rPr lang="en-US" sz="2800" dirty="0" smtClean="0"/>
              <a:t> </a:t>
            </a:r>
            <a:r>
              <a:rPr lang="en-US" sz="2800" dirty="0" err="1" smtClean="0"/>
              <a:t>নেই</a:t>
            </a:r>
            <a:r>
              <a:rPr lang="en-US" sz="2800" dirty="0" smtClean="0"/>
              <a:t>। </a:t>
            </a:r>
            <a:r>
              <a:rPr lang="en-US" sz="2800" dirty="0" err="1" smtClean="0"/>
              <a:t>তিনি</a:t>
            </a:r>
            <a:r>
              <a:rPr lang="en-US" sz="2800" dirty="0" smtClean="0"/>
              <a:t> </a:t>
            </a:r>
            <a:r>
              <a:rPr lang="en-US" sz="2800" dirty="0" err="1" smtClean="0"/>
              <a:t>স্বয়ম্ভূ</a:t>
            </a:r>
            <a:r>
              <a:rPr lang="en-US" sz="2800" dirty="0" smtClean="0"/>
              <a:t> </a:t>
            </a:r>
            <a:r>
              <a:rPr lang="en-US" sz="2800" dirty="0" err="1" smtClean="0"/>
              <a:t>অর্থা</a:t>
            </a:r>
            <a:r>
              <a:rPr lang="en-US" sz="2800" dirty="0" smtClean="0"/>
              <a:t>ৎ </a:t>
            </a:r>
            <a:r>
              <a:rPr lang="en-US" sz="2800" dirty="0" err="1" smtClean="0"/>
              <a:t>নিজে</a:t>
            </a:r>
            <a:r>
              <a:rPr lang="en-US" sz="2800" dirty="0" smtClean="0"/>
              <a:t> </a:t>
            </a:r>
            <a:r>
              <a:rPr lang="en-US" sz="2800" dirty="0" err="1" smtClean="0"/>
              <a:t>নিজেই</a:t>
            </a:r>
            <a:r>
              <a:rPr lang="en-US" sz="2800" dirty="0" smtClean="0"/>
              <a:t> </a:t>
            </a:r>
            <a:r>
              <a:rPr lang="en-US" sz="2800" dirty="0" err="1" smtClean="0"/>
              <a:t>সৃষ্ট</a:t>
            </a:r>
            <a:r>
              <a:rPr lang="en-US" sz="2800" dirty="0" smtClean="0"/>
              <a:t> </a:t>
            </a:r>
            <a:r>
              <a:rPr lang="en-US" sz="2800" dirty="0" err="1" smtClean="0"/>
              <a:t>হয়েছেন</a:t>
            </a:r>
            <a:r>
              <a:rPr lang="en-US" sz="2800" dirty="0" smtClean="0"/>
              <a:t>। </a:t>
            </a:r>
            <a:r>
              <a:rPr lang="en-US" sz="2800" dirty="0" err="1" smtClean="0"/>
              <a:t>তিনি</a:t>
            </a:r>
            <a:r>
              <a:rPr lang="en-US" sz="2800" dirty="0" smtClean="0"/>
              <a:t> </a:t>
            </a:r>
            <a:r>
              <a:rPr lang="en-US" sz="2800" dirty="0" err="1" smtClean="0"/>
              <a:t>নিত্য,শুদ্ধ</a:t>
            </a:r>
            <a:r>
              <a:rPr lang="en-US" sz="2800" dirty="0" smtClean="0"/>
              <a:t> ও </a:t>
            </a:r>
            <a:r>
              <a:rPr lang="en-US" sz="2800" dirty="0" err="1" smtClean="0"/>
              <a:t>পরম</a:t>
            </a:r>
            <a:r>
              <a:rPr lang="en-US" sz="2800" dirty="0" smtClean="0"/>
              <a:t> </a:t>
            </a:r>
            <a:r>
              <a:rPr lang="en-US" sz="2800" dirty="0" err="1" smtClean="0"/>
              <a:t>পবিত্র</a:t>
            </a:r>
            <a:r>
              <a:rPr lang="en-US" sz="2800" dirty="0" smtClean="0"/>
              <a:t>। </a:t>
            </a:r>
            <a:r>
              <a:rPr lang="en-US" sz="2800" dirty="0" err="1" smtClean="0"/>
              <a:t>তিনি</a:t>
            </a:r>
            <a:r>
              <a:rPr lang="en-US" sz="2800" dirty="0" smtClean="0"/>
              <a:t> </a:t>
            </a:r>
            <a:r>
              <a:rPr lang="en-US" sz="2800" dirty="0" err="1" smtClean="0"/>
              <a:t>সকল</a:t>
            </a:r>
            <a:r>
              <a:rPr lang="en-US" sz="2800" dirty="0" smtClean="0"/>
              <a:t> </a:t>
            </a:r>
            <a:r>
              <a:rPr lang="en-US" sz="2800" dirty="0" err="1" smtClean="0"/>
              <a:t>কর্মের</a:t>
            </a:r>
            <a:r>
              <a:rPr lang="en-US" sz="2800" dirty="0" smtClean="0"/>
              <a:t> </a:t>
            </a:r>
            <a:r>
              <a:rPr lang="en-US" sz="2800" dirty="0" err="1" smtClean="0"/>
              <a:t>ফলদাতা</a:t>
            </a:r>
            <a:r>
              <a:rPr lang="en-US" sz="2800" dirty="0" smtClean="0"/>
              <a:t>। </a:t>
            </a:r>
            <a:r>
              <a:rPr lang="en-US" sz="2800" dirty="0" err="1" smtClean="0"/>
              <a:t>যে</a:t>
            </a:r>
            <a:r>
              <a:rPr lang="en-US" sz="2800" dirty="0" smtClean="0"/>
              <a:t> </a:t>
            </a:r>
            <a:r>
              <a:rPr lang="en-US" sz="2800" dirty="0" err="1" smtClean="0"/>
              <a:t>যেরকম</a:t>
            </a:r>
            <a:r>
              <a:rPr lang="en-US" sz="2800" dirty="0" smtClean="0"/>
              <a:t> </a:t>
            </a:r>
            <a:r>
              <a:rPr lang="en-US" sz="2800" dirty="0" err="1" smtClean="0"/>
              <a:t>কর্ম</a:t>
            </a:r>
            <a:r>
              <a:rPr lang="en-US" sz="2800" dirty="0" smtClean="0"/>
              <a:t> </a:t>
            </a:r>
            <a:r>
              <a:rPr lang="en-US" sz="2800" dirty="0" err="1" smtClean="0"/>
              <a:t>করে</a:t>
            </a:r>
            <a:r>
              <a:rPr lang="en-US" sz="2800" dirty="0" smtClean="0"/>
              <a:t> </a:t>
            </a:r>
            <a:r>
              <a:rPr lang="en-US" sz="2800" dirty="0" err="1" smtClean="0"/>
              <a:t>তিনি</a:t>
            </a:r>
            <a:r>
              <a:rPr lang="en-US" sz="2800" dirty="0" smtClean="0"/>
              <a:t> </a:t>
            </a:r>
            <a:r>
              <a:rPr lang="en-US" sz="2800" dirty="0" err="1" smtClean="0"/>
              <a:t>তাঁকে</a:t>
            </a:r>
            <a:r>
              <a:rPr lang="en-US" sz="2800" dirty="0" smtClean="0"/>
              <a:t> </a:t>
            </a:r>
            <a:r>
              <a:rPr lang="en-US" sz="2800" dirty="0" err="1" smtClean="0"/>
              <a:t>সেরকম</a:t>
            </a:r>
            <a:r>
              <a:rPr lang="en-US" sz="2800" dirty="0" smtClean="0"/>
              <a:t> </a:t>
            </a:r>
            <a:r>
              <a:rPr lang="en-US" sz="2800" dirty="0" err="1" smtClean="0"/>
              <a:t>ফল</a:t>
            </a:r>
            <a:r>
              <a:rPr lang="en-US" sz="2800" dirty="0" smtClean="0"/>
              <a:t> </a:t>
            </a:r>
            <a:r>
              <a:rPr lang="en-US" sz="2800" dirty="0" err="1" smtClean="0"/>
              <a:t>দিয়ে</a:t>
            </a:r>
            <a:r>
              <a:rPr lang="en-US" sz="2800" dirty="0" smtClean="0"/>
              <a:t> </a:t>
            </a:r>
            <a:r>
              <a:rPr lang="en-US" sz="2800" dirty="0" err="1" smtClean="0"/>
              <a:t>থাকেন</a:t>
            </a:r>
            <a:r>
              <a:rPr lang="en-US" sz="2800" dirty="0" smtClean="0"/>
              <a:t>। </a:t>
            </a:r>
            <a:r>
              <a:rPr lang="en-US" sz="2800" dirty="0" err="1" smtClean="0"/>
              <a:t>ঈশ্বর</a:t>
            </a:r>
            <a:r>
              <a:rPr lang="en-US" sz="2800" dirty="0" smtClean="0"/>
              <a:t> </a:t>
            </a:r>
            <a:r>
              <a:rPr lang="en-US" sz="2800" dirty="0" err="1" smtClean="0"/>
              <a:t>নিরাকার।প্রয়োজনে</a:t>
            </a:r>
            <a:r>
              <a:rPr lang="en-US" sz="2800" dirty="0" smtClean="0"/>
              <a:t> </a:t>
            </a:r>
            <a:r>
              <a:rPr lang="en-US" sz="2800" dirty="0" err="1" smtClean="0"/>
              <a:t>তিনি</a:t>
            </a:r>
            <a:r>
              <a:rPr lang="en-US" sz="2800" dirty="0" smtClean="0"/>
              <a:t> </a:t>
            </a:r>
            <a:r>
              <a:rPr lang="en-US" sz="2800" dirty="0" err="1" smtClean="0"/>
              <a:t>সাকার</a:t>
            </a:r>
            <a:r>
              <a:rPr lang="en-US" sz="2800" dirty="0" smtClean="0"/>
              <a:t> </a:t>
            </a:r>
            <a:r>
              <a:rPr lang="en-US" sz="2800" dirty="0" err="1" smtClean="0"/>
              <a:t>হতে</a:t>
            </a:r>
            <a:r>
              <a:rPr lang="en-US" sz="2800" dirty="0" smtClean="0"/>
              <a:t> </a:t>
            </a:r>
            <a:r>
              <a:rPr lang="en-US" sz="2800" dirty="0" err="1" smtClean="0"/>
              <a:t>পারেন।কারন</a:t>
            </a:r>
            <a:r>
              <a:rPr lang="en-US" sz="2800" dirty="0" smtClean="0"/>
              <a:t> </a:t>
            </a:r>
            <a:r>
              <a:rPr lang="en-US" sz="2800" dirty="0" err="1" smtClean="0"/>
              <a:t>অনন্ত</a:t>
            </a:r>
            <a:r>
              <a:rPr lang="en-US" sz="2800" dirty="0" smtClean="0"/>
              <a:t> </a:t>
            </a:r>
            <a:r>
              <a:rPr lang="en-US" sz="2800" dirty="0" err="1" smtClean="0"/>
              <a:t>তাঁর</a:t>
            </a:r>
            <a:r>
              <a:rPr lang="en-US" sz="2800" dirty="0" smtClean="0"/>
              <a:t> </a:t>
            </a:r>
            <a:r>
              <a:rPr lang="en-US" sz="2800" dirty="0" err="1" smtClean="0"/>
              <a:t>শক্তি</a:t>
            </a:r>
            <a:r>
              <a:rPr lang="en-US" sz="2800" dirty="0" smtClean="0"/>
              <a:t>। </a:t>
            </a:r>
            <a:r>
              <a:rPr lang="en-US" sz="2800" dirty="0" err="1" smtClean="0"/>
              <a:t>ঈশ্বর</a:t>
            </a:r>
            <a:r>
              <a:rPr lang="en-US" sz="2800" dirty="0" smtClean="0"/>
              <a:t> </a:t>
            </a:r>
            <a:r>
              <a:rPr lang="en-US" sz="2800" dirty="0" err="1" smtClean="0"/>
              <a:t>সর্বত্র</a:t>
            </a:r>
            <a:r>
              <a:rPr lang="en-US" sz="2800" dirty="0" smtClean="0"/>
              <a:t> </a:t>
            </a:r>
            <a:r>
              <a:rPr lang="en-US" sz="2800" dirty="0" err="1" smtClean="0"/>
              <a:t>বিরাজ</a:t>
            </a:r>
            <a:r>
              <a:rPr lang="en-US" sz="2800" dirty="0" smtClean="0"/>
              <a:t> </a:t>
            </a:r>
            <a:r>
              <a:rPr lang="en-US" sz="2800" dirty="0" err="1" smtClean="0"/>
              <a:t>করেন</a:t>
            </a:r>
            <a:r>
              <a:rPr lang="en-US" sz="2800" dirty="0" smtClean="0"/>
              <a:t>। </a:t>
            </a:r>
            <a:r>
              <a:rPr lang="en-US" sz="2800" dirty="0" err="1" smtClean="0"/>
              <a:t>তিনি</a:t>
            </a:r>
            <a:r>
              <a:rPr lang="en-US" sz="2800" dirty="0" smtClean="0"/>
              <a:t> </a:t>
            </a:r>
            <a:r>
              <a:rPr lang="en-US" sz="2800" dirty="0" err="1" smtClean="0"/>
              <a:t>অদ্বিতীয়</a:t>
            </a:r>
            <a:r>
              <a:rPr lang="en-US" sz="2800" dirty="0" smtClean="0"/>
              <a:t> ।</a:t>
            </a:r>
            <a:r>
              <a:rPr lang="en-US" sz="2800" dirty="0" err="1" smtClean="0"/>
              <a:t>তিনি</a:t>
            </a:r>
            <a:r>
              <a:rPr lang="en-US" sz="2800" dirty="0" smtClean="0"/>
              <a:t> </a:t>
            </a:r>
            <a:r>
              <a:rPr lang="en-US" sz="2800" dirty="0" err="1" smtClean="0"/>
              <a:t>সকলের</a:t>
            </a:r>
            <a:r>
              <a:rPr lang="en-US" sz="2800" dirty="0" smtClean="0"/>
              <a:t> </a:t>
            </a:r>
            <a:r>
              <a:rPr lang="en-US" sz="2800" dirty="0" err="1" smtClean="0"/>
              <a:t>মধ্যে</a:t>
            </a:r>
            <a:r>
              <a:rPr lang="en-US" sz="2800" dirty="0" smtClean="0"/>
              <a:t> </a:t>
            </a:r>
            <a:r>
              <a:rPr lang="en-US" sz="2800" dirty="0" err="1" smtClean="0"/>
              <a:t>বিরাজ</a:t>
            </a:r>
            <a:r>
              <a:rPr lang="en-US" sz="2800" dirty="0" smtClean="0"/>
              <a:t> </a:t>
            </a:r>
            <a:r>
              <a:rPr lang="en-US" sz="2800" dirty="0" err="1" smtClean="0"/>
              <a:t>করেন</a:t>
            </a:r>
            <a:r>
              <a:rPr lang="en-US" sz="2800" dirty="0" smtClean="0"/>
              <a:t>।</a:t>
            </a:r>
            <a:endParaRPr lang="en-US" sz="2800" dirty="0"/>
          </a:p>
        </p:txBody>
      </p:sp>
    </p:spTree>
    <p:extLst>
      <p:ext uri="{BB962C8B-B14F-4D97-AF65-F5344CB8AC3E}">
        <p14:creationId xmlns:p14="http://schemas.microsoft.com/office/powerpoint/2010/main" val="3508550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95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71085" cy="6545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77371"/>
            <a:ext cx="11451771" cy="6183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572" y="1378857"/>
            <a:ext cx="6836228" cy="3730171"/>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3062514" y="5471886"/>
            <a:ext cx="5312229" cy="9724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স্রষ্টার স্বরূপ </a:t>
            </a:r>
            <a:endParaRPr lang="en-US" sz="4400" dirty="0"/>
          </a:p>
        </p:txBody>
      </p:sp>
    </p:spTree>
    <p:extLst>
      <p:ext uri="{BB962C8B-B14F-4D97-AF65-F5344CB8AC3E}">
        <p14:creationId xmlns:p14="http://schemas.microsoft.com/office/powerpoint/2010/main" val="1299598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17714"/>
            <a:ext cx="11756571"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62857"/>
            <a:ext cx="11480800" cy="61250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801257" y="522514"/>
            <a:ext cx="6589486" cy="10595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ভগবানরুপে স্রষ্টার স্বরূপ ?</a:t>
            </a:r>
            <a:endParaRPr lang="en-US" sz="3600" dirty="0"/>
          </a:p>
        </p:txBody>
      </p:sp>
      <p:sp>
        <p:nvSpPr>
          <p:cNvPr id="6" name="Flowchart: Alternate Process 5"/>
          <p:cNvSpPr/>
          <p:nvPr/>
        </p:nvSpPr>
        <p:spPr>
          <a:xfrm>
            <a:off x="740229" y="2438400"/>
            <a:ext cx="10697028" cy="387531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200" dirty="0" smtClean="0"/>
              <a:t>হিন্দুধর্ম দর্শন অনুসারে ঐ</a:t>
            </a:r>
            <a:r>
              <a:rPr lang="en-US" sz="3200" dirty="0" err="1" smtClean="0"/>
              <a:t>শ্বর্য</a:t>
            </a:r>
            <a:r>
              <a:rPr lang="en-US" sz="3200" dirty="0" smtClean="0"/>
              <a:t> ,</a:t>
            </a:r>
            <a:r>
              <a:rPr lang="en-US" sz="3200" dirty="0" err="1" smtClean="0"/>
              <a:t>বীর্য</a:t>
            </a:r>
            <a:r>
              <a:rPr lang="en-US" sz="3200" dirty="0" smtClean="0"/>
              <a:t>, </a:t>
            </a:r>
            <a:r>
              <a:rPr lang="en-US" sz="3200" dirty="0" err="1" smtClean="0"/>
              <a:t>শ্রী,জ্ঞান</a:t>
            </a:r>
            <a:r>
              <a:rPr lang="en-US" sz="3200" dirty="0" smtClean="0"/>
              <a:t> ও </a:t>
            </a:r>
            <a:r>
              <a:rPr lang="en-US" sz="3200" dirty="0" err="1" smtClean="0"/>
              <a:t>বৈরাগ্য</a:t>
            </a:r>
            <a:r>
              <a:rPr lang="en-US" sz="3200" dirty="0" smtClean="0"/>
              <a:t> </a:t>
            </a:r>
            <a:r>
              <a:rPr lang="en-US" sz="3200" dirty="0" err="1" smtClean="0"/>
              <a:t>কে</a:t>
            </a:r>
            <a:r>
              <a:rPr lang="en-US" sz="3200" dirty="0" smtClean="0"/>
              <a:t> </a:t>
            </a:r>
            <a:r>
              <a:rPr lang="en-US" sz="3200" dirty="0" err="1" smtClean="0"/>
              <a:t>ভগ</a:t>
            </a:r>
            <a:r>
              <a:rPr lang="en-US" sz="3200" dirty="0" smtClean="0"/>
              <a:t> </a:t>
            </a:r>
            <a:r>
              <a:rPr lang="en-US" sz="3200" dirty="0" err="1" smtClean="0"/>
              <a:t>বলে</a:t>
            </a:r>
            <a:r>
              <a:rPr lang="en-US" sz="3200" dirty="0" smtClean="0"/>
              <a:t>। </a:t>
            </a:r>
            <a:r>
              <a:rPr lang="en-US" sz="3200" dirty="0" err="1" smtClean="0"/>
              <a:t>ভগ</a:t>
            </a:r>
            <a:r>
              <a:rPr lang="en-US" sz="3200" dirty="0" smtClean="0"/>
              <a:t> </a:t>
            </a:r>
            <a:r>
              <a:rPr lang="en-US" sz="3200" dirty="0" err="1" smtClean="0"/>
              <a:t>যার</a:t>
            </a:r>
            <a:r>
              <a:rPr lang="en-US" sz="3200" dirty="0" smtClean="0"/>
              <a:t> </a:t>
            </a:r>
            <a:r>
              <a:rPr lang="en-US" sz="3200" dirty="0" err="1" smtClean="0"/>
              <a:t>মধ্যে</a:t>
            </a:r>
            <a:r>
              <a:rPr lang="en-US" sz="3200" dirty="0" smtClean="0"/>
              <a:t> </a:t>
            </a:r>
            <a:r>
              <a:rPr lang="en-US" sz="3200" dirty="0" err="1" smtClean="0"/>
              <a:t>পূর্নরুপে</a:t>
            </a:r>
            <a:r>
              <a:rPr lang="en-US" sz="3200" dirty="0" smtClean="0"/>
              <a:t> </a:t>
            </a:r>
            <a:r>
              <a:rPr lang="en-US" sz="3200" dirty="0" err="1" smtClean="0"/>
              <a:t>আছে</a:t>
            </a:r>
            <a:r>
              <a:rPr lang="en-US" sz="3200" dirty="0" smtClean="0"/>
              <a:t> </a:t>
            </a:r>
            <a:r>
              <a:rPr lang="en-US" sz="3200" dirty="0" err="1" smtClean="0"/>
              <a:t>তিনিই</a:t>
            </a:r>
            <a:r>
              <a:rPr lang="en-US" sz="3200" dirty="0" smtClean="0"/>
              <a:t> </a:t>
            </a:r>
            <a:r>
              <a:rPr lang="en-US" sz="3200" dirty="0" err="1" smtClean="0"/>
              <a:t>ভগবান</a:t>
            </a:r>
            <a:r>
              <a:rPr lang="en-US" sz="3200" dirty="0" smtClean="0"/>
              <a:t>। </a:t>
            </a:r>
            <a:r>
              <a:rPr lang="en-US" sz="3200" dirty="0" err="1" smtClean="0"/>
              <a:t>বিষ্ণু</a:t>
            </a:r>
            <a:r>
              <a:rPr lang="en-US" sz="3200" dirty="0" smtClean="0"/>
              <a:t> </a:t>
            </a:r>
            <a:r>
              <a:rPr lang="en-US" sz="3200" dirty="0" err="1" smtClean="0"/>
              <a:t>পুরাণে</a:t>
            </a:r>
            <a:r>
              <a:rPr lang="en-US" sz="3200" dirty="0" smtClean="0"/>
              <a:t> </a:t>
            </a:r>
            <a:r>
              <a:rPr lang="en-US" sz="3200" dirty="0" err="1" smtClean="0"/>
              <a:t>বলা</a:t>
            </a:r>
            <a:r>
              <a:rPr lang="en-US" sz="3200" dirty="0" smtClean="0"/>
              <a:t> </a:t>
            </a:r>
            <a:r>
              <a:rPr lang="en-US" sz="3200" dirty="0" err="1" smtClean="0"/>
              <a:t>হয়েছে</a:t>
            </a:r>
            <a:r>
              <a:rPr lang="en-US" sz="3200" dirty="0" smtClean="0"/>
              <a:t>- </a:t>
            </a:r>
            <a:r>
              <a:rPr lang="en-US" sz="3200" dirty="0" err="1" smtClean="0"/>
              <a:t>যিনি</a:t>
            </a:r>
            <a:r>
              <a:rPr lang="en-US" sz="3200" dirty="0" smtClean="0"/>
              <a:t> </a:t>
            </a:r>
            <a:r>
              <a:rPr lang="en-US" sz="3200" dirty="0" err="1" smtClean="0"/>
              <a:t>ভুতগণের</a:t>
            </a:r>
            <a:r>
              <a:rPr lang="en-US" sz="3200" dirty="0" smtClean="0"/>
              <a:t> </a:t>
            </a:r>
            <a:r>
              <a:rPr lang="en-US" sz="3200" dirty="0" err="1" smtClean="0"/>
              <a:t>উতপত্তি</a:t>
            </a:r>
            <a:r>
              <a:rPr lang="en-US" sz="3200" dirty="0" smtClean="0"/>
              <a:t>, </a:t>
            </a:r>
            <a:r>
              <a:rPr lang="en-US" sz="3200" dirty="0" err="1" smtClean="0"/>
              <a:t>বিনাশ,পরলোকে</a:t>
            </a:r>
            <a:r>
              <a:rPr lang="en-US" sz="3200" dirty="0" smtClean="0"/>
              <a:t> </a:t>
            </a:r>
            <a:r>
              <a:rPr lang="en-US" sz="3200" dirty="0" err="1" smtClean="0"/>
              <a:t>গতি,ইহলোকে</a:t>
            </a:r>
            <a:r>
              <a:rPr lang="en-US" sz="3200" dirty="0" smtClean="0"/>
              <a:t> </a:t>
            </a:r>
            <a:r>
              <a:rPr lang="en-US" sz="3200" dirty="0" err="1" smtClean="0"/>
              <a:t>আগমন</a:t>
            </a:r>
            <a:r>
              <a:rPr lang="en-US" sz="3200" dirty="0" smtClean="0"/>
              <a:t> </a:t>
            </a:r>
            <a:r>
              <a:rPr lang="en-US" sz="3200" dirty="0" err="1" smtClean="0"/>
              <a:t>এবং</a:t>
            </a:r>
            <a:r>
              <a:rPr lang="en-US" sz="3200" dirty="0" smtClean="0"/>
              <a:t> </a:t>
            </a:r>
            <a:r>
              <a:rPr lang="en-US" sz="3200" dirty="0" err="1" smtClean="0"/>
              <a:t>বিদ্যা-অবিদ্যা</a:t>
            </a:r>
            <a:r>
              <a:rPr lang="en-US" sz="3200" dirty="0" smtClean="0"/>
              <a:t> </a:t>
            </a:r>
            <a:r>
              <a:rPr lang="en-US" sz="3200" dirty="0" err="1" smtClean="0"/>
              <a:t>জানেন</a:t>
            </a:r>
            <a:r>
              <a:rPr lang="en-US" sz="3200" dirty="0" smtClean="0"/>
              <a:t>, </a:t>
            </a:r>
            <a:r>
              <a:rPr lang="en-US" sz="3200" dirty="0" err="1" smtClean="0"/>
              <a:t>তিনিই</a:t>
            </a:r>
            <a:r>
              <a:rPr lang="en-US" sz="3200" dirty="0" smtClean="0"/>
              <a:t> </a:t>
            </a:r>
            <a:r>
              <a:rPr lang="en-US" sz="3200" dirty="0" err="1" smtClean="0"/>
              <a:t>ভগবান</a:t>
            </a:r>
            <a:r>
              <a:rPr lang="en-US" sz="3200" dirty="0" smtClean="0"/>
              <a:t>। </a:t>
            </a:r>
            <a:r>
              <a:rPr lang="en-US" sz="3200" dirty="0" err="1" smtClean="0"/>
              <a:t>ঈশ্বর</a:t>
            </a:r>
            <a:r>
              <a:rPr lang="en-US" sz="3200" dirty="0" smtClean="0"/>
              <a:t> </a:t>
            </a:r>
            <a:r>
              <a:rPr lang="en-US" sz="3200" dirty="0" err="1" smtClean="0"/>
              <a:t>কে</a:t>
            </a:r>
            <a:r>
              <a:rPr lang="en-US" sz="3200" dirty="0" smtClean="0"/>
              <a:t> </a:t>
            </a:r>
            <a:r>
              <a:rPr lang="en-US" sz="3200" dirty="0" err="1" smtClean="0"/>
              <a:t>যখন</a:t>
            </a:r>
            <a:r>
              <a:rPr lang="en-US" sz="3200" dirty="0" smtClean="0"/>
              <a:t> </a:t>
            </a:r>
            <a:r>
              <a:rPr lang="en-US" sz="3200" dirty="0" err="1" smtClean="0"/>
              <a:t>এই</a:t>
            </a:r>
            <a:r>
              <a:rPr lang="en-US" sz="3200" dirty="0" smtClean="0"/>
              <a:t> </a:t>
            </a:r>
            <a:r>
              <a:rPr lang="en-US" sz="3200" dirty="0" err="1" smtClean="0"/>
              <a:t>ছয়টি</a:t>
            </a:r>
            <a:r>
              <a:rPr lang="en-US" sz="3200" dirty="0" smtClean="0"/>
              <a:t> </a:t>
            </a:r>
            <a:r>
              <a:rPr lang="en-US" sz="3200" dirty="0" err="1" smtClean="0"/>
              <a:t>গুনের</a:t>
            </a:r>
            <a:r>
              <a:rPr lang="en-US" sz="3200" dirty="0" smtClean="0"/>
              <a:t> </a:t>
            </a:r>
            <a:r>
              <a:rPr lang="en-US" sz="3200" dirty="0" err="1" smtClean="0"/>
              <a:t>অধীশ্বর</a:t>
            </a:r>
            <a:r>
              <a:rPr lang="en-US" sz="3200" dirty="0" smtClean="0"/>
              <a:t> </a:t>
            </a:r>
            <a:r>
              <a:rPr lang="en-US" sz="3200" dirty="0" err="1" smtClean="0"/>
              <a:t>রুপে</a:t>
            </a:r>
            <a:r>
              <a:rPr lang="en-US" sz="3200" dirty="0" smtClean="0"/>
              <a:t> </a:t>
            </a:r>
            <a:r>
              <a:rPr lang="en-US" sz="3200" dirty="0" err="1" smtClean="0"/>
              <a:t>কল্পনা</a:t>
            </a:r>
            <a:r>
              <a:rPr lang="en-US" sz="3200" dirty="0" smtClean="0"/>
              <a:t> ও </a:t>
            </a:r>
            <a:r>
              <a:rPr lang="en-US" sz="3200" dirty="0" err="1" smtClean="0"/>
              <a:t>আরাধনা</a:t>
            </a:r>
            <a:r>
              <a:rPr lang="en-US" sz="3200" dirty="0" smtClean="0"/>
              <a:t> </a:t>
            </a:r>
            <a:r>
              <a:rPr lang="en-US" sz="3200" dirty="0" err="1" smtClean="0"/>
              <a:t>করা</a:t>
            </a:r>
            <a:r>
              <a:rPr lang="en-US" sz="3200" dirty="0" smtClean="0"/>
              <a:t> </a:t>
            </a:r>
            <a:r>
              <a:rPr lang="en-US" sz="3200" dirty="0" err="1" smtClean="0"/>
              <a:t>হয়</a:t>
            </a:r>
            <a:r>
              <a:rPr lang="en-US" sz="3200" dirty="0" smtClean="0"/>
              <a:t> </a:t>
            </a:r>
            <a:r>
              <a:rPr lang="en-US" sz="3200" dirty="0" err="1" smtClean="0"/>
              <a:t>তখন</a:t>
            </a:r>
            <a:r>
              <a:rPr lang="en-US" sz="3200" dirty="0" smtClean="0"/>
              <a:t> </a:t>
            </a:r>
            <a:r>
              <a:rPr lang="en-US" sz="3200" dirty="0" err="1" smtClean="0"/>
              <a:t>ঈশ্বর</a:t>
            </a:r>
            <a:r>
              <a:rPr lang="en-US" sz="3200" dirty="0" smtClean="0"/>
              <a:t> </a:t>
            </a:r>
            <a:r>
              <a:rPr lang="en-US" sz="3200" dirty="0" err="1" smtClean="0"/>
              <a:t>কে</a:t>
            </a:r>
            <a:r>
              <a:rPr lang="en-US" sz="3200" dirty="0" smtClean="0"/>
              <a:t> </a:t>
            </a:r>
            <a:r>
              <a:rPr lang="en-US" sz="3200" dirty="0" err="1" smtClean="0"/>
              <a:t>ভগবান</a:t>
            </a:r>
            <a:r>
              <a:rPr lang="en-US" sz="3200" dirty="0" smtClean="0"/>
              <a:t> </a:t>
            </a:r>
            <a:r>
              <a:rPr lang="en-US" sz="3200" dirty="0" err="1" smtClean="0"/>
              <a:t>বলা</a:t>
            </a:r>
            <a:r>
              <a:rPr lang="en-US" sz="3200" dirty="0" smtClean="0"/>
              <a:t> </a:t>
            </a:r>
            <a:r>
              <a:rPr lang="en-US" sz="3200" dirty="0" err="1" smtClean="0"/>
              <a:t>হয়</a:t>
            </a:r>
            <a:r>
              <a:rPr lang="en-US" sz="3200" dirty="0" smtClean="0"/>
              <a:t> ।</a:t>
            </a:r>
            <a:endParaRPr lang="en-US" sz="3200" dirty="0"/>
          </a:p>
        </p:txBody>
      </p:sp>
    </p:spTree>
    <p:extLst>
      <p:ext uri="{BB962C8B-B14F-4D97-AF65-F5344CB8AC3E}">
        <p14:creationId xmlns:p14="http://schemas.microsoft.com/office/powerpoint/2010/main" val="1362311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668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174172"/>
            <a:ext cx="11771085" cy="6560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1085" y="326571"/>
            <a:ext cx="11466286" cy="63137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ounded Rectangle 5"/>
          <p:cNvSpPr/>
          <p:nvPr/>
        </p:nvSpPr>
        <p:spPr>
          <a:xfrm>
            <a:off x="2002972" y="5384800"/>
            <a:ext cx="7620000" cy="1117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অবতারের স্বরূপ </a:t>
            </a:r>
            <a:endParaRPr lang="en-US" sz="4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972" y="1159332"/>
            <a:ext cx="7620000" cy="371202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10628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42057" cy="6429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33829" y="362857"/>
            <a:ext cx="11393714" cy="60524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3526971" y="566057"/>
            <a:ext cx="6037943" cy="11466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অবতার রুপে স্রষ্টার স্বরূপ </a:t>
            </a:r>
            <a:endParaRPr lang="en-US" sz="3600" dirty="0"/>
          </a:p>
        </p:txBody>
      </p:sp>
      <p:sp>
        <p:nvSpPr>
          <p:cNvPr id="6" name="Flowchart: Alternate Process 5"/>
          <p:cNvSpPr/>
          <p:nvPr/>
        </p:nvSpPr>
        <p:spPr>
          <a:xfrm>
            <a:off x="653143" y="2844800"/>
            <a:ext cx="10842171" cy="339634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smtClean="0"/>
              <a:t>হিন্দুধর্মে অবতার বলতে কোনো বিশেষ উদ্দেশ্য সাধনে স্বেচ্ছায় নিরাকার ঈশ্বরের জীব বা সাকার রুপে পৃথিবীতে আর্বিভূত হওয়াকে বোঝানো হয় ।এই সকল অবতার সর্বজন শ্রদ্ধেয় ও অতিলৌকিক ক্ষমতা সম্পন্ন। অবতার শব্দটির তৎসম অর্থাৎ সংস্কৃত শব্দ, যার অর্থ হচ্ছে কোনো বিশেষ উদ্দেশ্যকে সামনে রেখে জীবরুপে মর্ত্যে ঈশ্বরের অবতরন।দুষ্টের দমন শিষ্টের পালন এবং ধর্ম রক্ষার জন্য ঈশ্বর নানা রুপে ,নানা অবতার রুপে পৃথিবীতে অবতীর্ন হন বা নেমে আসেন।</a:t>
            </a:r>
            <a:endParaRPr lang="en-US" sz="2800" dirty="0"/>
          </a:p>
        </p:txBody>
      </p:sp>
    </p:spTree>
    <p:extLst>
      <p:ext uri="{BB962C8B-B14F-4D97-AF65-F5344CB8AC3E}">
        <p14:creationId xmlns:p14="http://schemas.microsoft.com/office/powerpoint/2010/main" val="421516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59657" y="188686"/>
            <a:ext cx="11814629"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62857"/>
            <a:ext cx="11422743" cy="61395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904343" y="609600"/>
            <a:ext cx="4586514" cy="72571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একক কাজ</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257" y="1582057"/>
            <a:ext cx="6212114" cy="2647043"/>
          </a:xfrm>
          <a:prstGeom prst="ellipse">
            <a:avLst/>
          </a:prstGeom>
          <a:ln>
            <a:noFill/>
          </a:ln>
          <a:effectLst>
            <a:softEdge rad="112500"/>
          </a:effectLst>
        </p:spPr>
      </p:pic>
      <p:sp>
        <p:nvSpPr>
          <p:cNvPr id="7" name="Rounded Rectangle 6"/>
          <p:cNvSpPr/>
          <p:nvPr/>
        </p:nvSpPr>
        <p:spPr>
          <a:xfrm>
            <a:off x="1857829" y="4673600"/>
            <a:ext cx="8432800" cy="15385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ঈশ্বরকে পরমেশ্বর বলা হয় কেন লিখ?</a:t>
            </a:r>
            <a:endParaRPr lang="en-US" sz="3600" dirty="0"/>
          </a:p>
        </p:txBody>
      </p:sp>
    </p:spTree>
    <p:extLst>
      <p:ext uri="{BB962C8B-B14F-4D97-AF65-F5344CB8AC3E}">
        <p14:creationId xmlns:p14="http://schemas.microsoft.com/office/powerpoint/2010/main" val="3352075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17714"/>
            <a:ext cx="11756571" cy="6415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91886"/>
            <a:ext cx="11437257" cy="60524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715657" y="566057"/>
            <a:ext cx="4963886" cy="841829"/>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দলীয় কাজ</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4400" y="1625600"/>
            <a:ext cx="5225143" cy="2627086"/>
          </a:xfrm>
          <a:prstGeom prst="ellipse">
            <a:avLst/>
          </a:prstGeom>
          <a:ln>
            <a:noFill/>
          </a:ln>
          <a:effectLst>
            <a:softEdge rad="112500"/>
          </a:effectLst>
        </p:spPr>
      </p:pic>
      <p:sp>
        <p:nvSpPr>
          <p:cNvPr id="7" name="Rounded Rectangle 6"/>
          <p:cNvSpPr/>
          <p:nvPr/>
        </p:nvSpPr>
        <p:spPr>
          <a:xfrm>
            <a:off x="1756229" y="4688114"/>
            <a:ext cx="8200571" cy="1422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 এক ও অদ্বিতীয় বলতে কী বুঝিয়েছেন লিখ?</a:t>
            </a:r>
            <a:endParaRPr lang="en-US" sz="3600" dirty="0"/>
          </a:p>
        </p:txBody>
      </p:sp>
    </p:spTree>
    <p:extLst>
      <p:ext uri="{BB962C8B-B14F-4D97-AF65-F5344CB8AC3E}">
        <p14:creationId xmlns:p14="http://schemas.microsoft.com/office/powerpoint/2010/main" val="3175026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203200"/>
            <a:ext cx="11785600" cy="6473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48343"/>
            <a:ext cx="11538857" cy="61540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4000" dirty="0" smtClean="0"/>
              <a:t> ১। ঈশ্বর বলতে কী বুঝ লিখ ? </a:t>
            </a:r>
          </a:p>
          <a:p>
            <a:pPr algn="just"/>
            <a:r>
              <a:rPr lang="bn-IN" sz="4000" dirty="0" smtClean="0"/>
              <a:t> ২।অবতার  কাকে বলে লিখ ? </a:t>
            </a:r>
          </a:p>
          <a:p>
            <a:pPr algn="just"/>
            <a:r>
              <a:rPr lang="bn-IN" sz="4000" dirty="0" smtClean="0"/>
              <a:t> ৩। ঈশ্বর সর্বব্যাপি বলতে কী বোঝানো হয়েছে লিখ? </a:t>
            </a:r>
          </a:p>
          <a:p>
            <a:pPr algn="just"/>
            <a:r>
              <a:rPr lang="bn-IN" sz="4000" dirty="0" smtClean="0"/>
              <a:t> ৪। হিন্দুধর্মে ভগবান বলতে কী বোঝানো হয়েছে লিখ?  </a:t>
            </a:r>
            <a:endParaRPr lang="en-US" sz="4000" dirty="0"/>
          </a:p>
        </p:txBody>
      </p:sp>
      <p:sp>
        <p:nvSpPr>
          <p:cNvPr id="5" name="Down Ribbon 4"/>
          <p:cNvSpPr/>
          <p:nvPr/>
        </p:nvSpPr>
        <p:spPr>
          <a:xfrm>
            <a:off x="4281714" y="464457"/>
            <a:ext cx="4209143" cy="856343"/>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মুল্যায়ন</a:t>
            </a:r>
            <a:endParaRPr lang="en-US" sz="3200" dirty="0"/>
          </a:p>
        </p:txBody>
      </p:sp>
    </p:spTree>
    <p:extLst>
      <p:ext uri="{BB962C8B-B14F-4D97-AF65-F5344CB8AC3E}">
        <p14:creationId xmlns:p14="http://schemas.microsoft.com/office/powerpoint/2010/main" val="1980204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46743" y="188686"/>
            <a:ext cx="11727543"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77371" y="348343"/>
            <a:ext cx="11379200" cy="6110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991429" y="595086"/>
            <a:ext cx="5109028" cy="95794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t>বাড়ীর কাজ</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571" y="1799773"/>
            <a:ext cx="5152571" cy="2472189"/>
          </a:xfrm>
          <a:prstGeom prst="ellipse">
            <a:avLst/>
          </a:prstGeom>
          <a:ln>
            <a:noFill/>
          </a:ln>
          <a:effectLst>
            <a:softEdge rad="112500"/>
          </a:effectLst>
        </p:spPr>
      </p:pic>
      <p:sp>
        <p:nvSpPr>
          <p:cNvPr id="7" name="Rounded Rectangle 6"/>
          <p:cNvSpPr/>
          <p:nvPr/>
        </p:nvSpPr>
        <p:spPr>
          <a:xfrm>
            <a:off x="2177143" y="4659086"/>
            <a:ext cx="8723086" cy="15094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a:t>
            </a:r>
            <a:r>
              <a:rPr lang="bn-IN" sz="2800" dirty="0" smtClean="0"/>
              <a:t>ঈশ্বর স্বয়ভু অর্থাৎ নিজে নিজের সৃষ্ট হয়েছেন” – বলতে কী বোঝাতে চেয়েছেন বিশ্লেষন করে লিখ?</a:t>
            </a:r>
            <a:endParaRPr lang="en-US" sz="2800" dirty="0"/>
          </a:p>
        </p:txBody>
      </p:sp>
    </p:spTree>
    <p:extLst>
      <p:ext uri="{BB962C8B-B14F-4D97-AF65-F5344CB8AC3E}">
        <p14:creationId xmlns:p14="http://schemas.microsoft.com/office/powerpoint/2010/main" val="1268522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30629" y="145143"/>
            <a:ext cx="11872685" cy="6531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6743" y="290285"/>
            <a:ext cx="11611428" cy="62411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আজকের</a:t>
            </a:r>
            <a:r>
              <a:rPr lang="en-US" sz="3200" dirty="0" smtClean="0"/>
              <a:t> </a:t>
            </a:r>
            <a:r>
              <a:rPr lang="en-US" sz="3200" dirty="0" err="1" smtClean="0"/>
              <a:t>মাল্টিমিডিয়া</a:t>
            </a:r>
            <a:r>
              <a:rPr lang="en-US" sz="3200" dirty="0" smtClean="0"/>
              <a:t> </a:t>
            </a:r>
            <a:r>
              <a:rPr lang="en-US" sz="3200" dirty="0" err="1" smtClean="0"/>
              <a:t>ক্লাসে</a:t>
            </a:r>
            <a:r>
              <a:rPr lang="en-US" sz="3200" dirty="0" smtClean="0"/>
              <a:t> </a:t>
            </a:r>
            <a:r>
              <a:rPr lang="en-US" sz="3200" dirty="0" err="1" smtClean="0"/>
              <a:t>সবাইকে</a:t>
            </a:r>
            <a:endParaRPr lang="bn-IN" sz="3200" dirty="0" smtClean="0"/>
          </a:p>
          <a:p>
            <a:pPr algn="ctr"/>
            <a:endParaRPr lang="bn-IN" sz="3200" dirty="0"/>
          </a:p>
          <a:p>
            <a:pPr algn="ctr"/>
            <a:endParaRPr lang="bn-IN" sz="3200" dirty="0" smtClean="0"/>
          </a:p>
          <a:p>
            <a:pPr algn="ctr"/>
            <a:endParaRPr lang="bn-IN" sz="3200" dirty="0"/>
          </a:p>
          <a:p>
            <a:pPr algn="ctr"/>
            <a:endParaRPr lang="bn-IN" sz="3200" dirty="0" smtClean="0"/>
          </a:p>
          <a:p>
            <a:pPr algn="ctr"/>
            <a:r>
              <a:rPr lang="en-US" sz="3200" dirty="0" smtClean="0"/>
              <a:t> </a:t>
            </a:r>
          </a:p>
          <a:p>
            <a:pPr algn="ctr"/>
            <a:r>
              <a:rPr lang="en-US" sz="6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স্বাগতম</a:t>
            </a:r>
            <a:r>
              <a:rPr lang="en-US" sz="6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9829" y="2104571"/>
            <a:ext cx="4470400" cy="2153557"/>
          </a:xfrm>
          <a:prstGeom prst="ellipse">
            <a:avLst/>
          </a:prstGeom>
          <a:ln>
            <a:noFill/>
          </a:ln>
          <a:effectLst>
            <a:softEdge rad="112500"/>
          </a:effectLst>
        </p:spPr>
      </p:pic>
    </p:spTree>
    <p:extLst>
      <p:ext uri="{BB962C8B-B14F-4D97-AF65-F5344CB8AC3E}">
        <p14:creationId xmlns:p14="http://schemas.microsoft.com/office/powerpoint/2010/main" val="1685131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217714"/>
            <a:ext cx="11727543"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2" y="355599"/>
            <a:ext cx="11437257" cy="61685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পরিশেষে সবাইকে</a:t>
            </a:r>
          </a:p>
          <a:p>
            <a:pPr algn="ctr"/>
            <a:endParaRPr lang="bn-IN" sz="4400" dirty="0"/>
          </a:p>
          <a:p>
            <a:pPr algn="ctr"/>
            <a:endParaRPr lang="bn-IN" sz="4400" dirty="0" smtClean="0"/>
          </a:p>
          <a:p>
            <a:pPr algn="ctr"/>
            <a:endParaRPr lang="bn-IN" sz="4400" dirty="0"/>
          </a:p>
          <a:p>
            <a:pPr algn="ctr"/>
            <a:r>
              <a:rPr lang="bn-IN" sz="4400" dirty="0" smtClean="0"/>
              <a:t> </a:t>
            </a:r>
          </a:p>
          <a:p>
            <a:pPr algn="ctr"/>
            <a:r>
              <a:rPr lang="bn-IN" sz="8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ধন্যবাদ</a:t>
            </a:r>
            <a:endParaRPr lang="en-US" sz="8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115" y="1988457"/>
            <a:ext cx="4949372" cy="2512105"/>
          </a:xfrm>
          <a:prstGeom prst="ellipse">
            <a:avLst/>
          </a:prstGeom>
          <a:ln>
            <a:noFill/>
          </a:ln>
          <a:effectLst>
            <a:softEdge rad="112500"/>
          </a:effectLst>
        </p:spPr>
      </p:pic>
    </p:spTree>
    <p:extLst>
      <p:ext uri="{BB962C8B-B14F-4D97-AF65-F5344CB8AC3E}">
        <p14:creationId xmlns:p14="http://schemas.microsoft.com/office/powerpoint/2010/main" val="83396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130629"/>
            <a:ext cx="11843658" cy="6574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26571" y="286657"/>
            <a:ext cx="11538857" cy="62846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5" name="Down Ribbon 4"/>
          <p:cNvSpPr/>
          <p:nvPr/>
        </p:nvSpPr>
        <p:spPr>
          <a:xfrm>
            <a:off x="4034971" y="478971"/>
            <a:ext cx="4615543" cy="68217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পরিচিতি</a:t>
            </a:r>
            <a:endParaRPr lang="en-US" sz="2400" dirty="0"/>
          </a:p>
        </p:txBody>
      </p:sp>
      <p:sp>
        <p:nvSpPr>
          <p:cNvPr id="6" name="Flowchart: Alternate Process 5"/>
          <p:cNvSpPr/>
          <p:nvPr/>
        </p:nvSpPr>
        <p:spPr>
          <a:xfrm>
            <a:off x="711200" y="2714171"/>
            <a:ext cx="5123543" cy="3628571"/>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সন্তোষ কুমার বর্মা </a:t>
            </a:r>
          </a:p>
          <a:p>
            <a:pPr algn="ctr"/>
            <a:r>
              <a:rPr lang="bn-IN" sz="2400" dirty="0" smtClean="0"/>
              <a:t>সহকারী শিক্ষক </a:t>
            </a:r>
          </a:p>
          <a:p>
            <a:pPr algn="ctr"/>
            <a:r>
              <a:rPr lang="bn-IN" sz="2400" dirty="0" smtClean="0"/>
              <a:t>ভান্ডারদহ জনতা উচ্চ বিদ্যালয় </a:t>
            </a:r>
          </a:p>
          <a:p>
            <a:pPr algn="ctr"/>
            <a:r>
              <a:rPr lang="bn-IN" sz="2400" dirty="0" smtClean="0"/>
              <a:t>পাটগ্রাম, লালমনিরহাট। </a:t>
            </a:r>
          </a:p>
          <a:p>
            <a:pPr algn="ctr"/>
            <a:r>
              <a:rPr lang="bn-IN" sz="2400" dirty="0" smtClean="0"/>
              <a:t>মোবাঃ ০১৭৬৮৯২৬৬৫৮</a:t>
            </a:r>
            <a:endParaRPr lang="en-US" sz="2400" dirty="0"/>
          </a:p>
        </p:txBody>
      </p:sp>
      <p:sp>
        <p:nvSpPr>
          <p:cNvPr id="7" name="Flowchart: Alternate Process 6"/>
          <p:cNvSpPr/>
          <p:nvPr/>
        </p:nvSpPr>
        <p:spPr>
          <a:xfrm>
            <a:off x="6908800" y="2786743"/>
            <a:ext cx="4702629" cy="358502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বিষয়ঃ হিন্দুধর্ম ও নৈতিক শিক্ষা </a:t>
            </a:r>
          </a:p>
          <a:p>
            <a:pPr algn="ctr"/>
            <a:r>
              <a:rPr lang="bn-IN" sz="2400" dirty="0" smtClean="0"/>
              <a:t>শ্রেনীঃ নবম </a:t>
            </a:r>
          </a:p>
          <a:p>
            <a:pPr algn="ctr"/>
            <a:r>
              <a:rPr lang="bn-IN" sz="2400" dirty="0" smtClean="0"/>
              <a:t>সময়ঃ ৪৫ মিনিট</a:t>
            </a:r>
            <a:endParaRPr lang="en-US" sz="2400" dirty="0"/>
          </a:p>
        </p:txBody>
      </p:sp>
      <p:cxnSp>
        <p:nvCxnSpPr>
          <p:cNvPr id="9" name="Straight Connector 8"/>
          <p:cNvCxnSpPr/>
          <p:nvPr/>
        </p:nvCxnSpPr>
        <p:spPr>
          <a:xfrm>
            <a:off x="6458857" y="2467429"/>
            <a:ext cx="39914" cy="3497942"/>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6284686" y="2946400"/>
            <a:ext cx="14515" cy="280125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6618514" y="2975429"/>
            <a:ext cx="43543" cy="2801257"/>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89520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174171"/>
            <a:ext cx="11785600" cy="6473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1" y="319315"/>
            <a:ext cx="11495314" cy="6183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7830" y="1676404"/>
            <a:ext cx="6095999" cy="3222170"/>
          </a:xfrm>
          <a:prstGeom prst="ellipse">
            <a:avLst/>
          </a:prstGeom>
          <a:ln>
            <a:noFill/>
          </a:ln>
          <a:effectLst>
            <a:softEdge rad="112500"/>
          </a:effectLst>
        </p:spPr>
      </p:pic>
      <p:sp>
        <p:nvSpPr>
          <p:cNvPr id="6" name="Rectangle 5"/>
          <p:cNvSpPr/>
          <p:nvPr/>
        </p:nvSpPr>
        <p:spPr>
          <a:xfrm>
            <a:off x="2177143" y="667657"/>
            <a:ext cx="8142514" cy="7402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নিছের ছবিটি দেখে বলো কিসের ছবি ?</a:t>
            </a:r>
            <a:endParaRPr lang="en-US" sz="2800" dirty="0"/>
          </a:p>
        </p:txBody>
      </p:sp>
      <p:sp>
        <p:nvSpPr>
          <p:cNvPr id="7" name="Oval 6"/>
          <p:cNvSpPr/>
          <p:nvPr/>
        </p:nvSpPr>
        <p:spPr>
          <a:xfrm>
            <a:off x="4673600" y="5355771"/>
            <a:ext cx="3802743" cy="7837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মন্দিরের</a:t>
            </a:r>
            <a:endParaRPr lang="en-US" sz="3200" dirty="0"/>
          </a:p>
        </p:txBody>
      </p:sp>
    </p:spTree>
    <p:extLst>
      <p:ext uri="{BB962C8B-B14F-4D97-AF65-F5344CB8AC3E}">
        <p14:creationId xmlns:p14="http://schemas.microsoft.com/office/powerpoint/2010/main" val="2102514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249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85600" cy="665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62857"/>
            <a:ext cx="11524343" cy="63717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087" y="1929493"/>
            <a:ext cx="4209142" cy="2816678"/>
          </a:xfrm>
          <a:prstGeom prst="ellipse">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857" y="1929493"/>
            <a:ext cx="4412343" cy="2816678"/>
          </a:xfrm>
          <a:prstGeom prst="ellipse">
            <a:avLst/>
          </a:prstGeom>
          <a:ln>
            <a:noFill/>
          </a:ln>
          <a:effectLst>
            <a:softEdge rad="112500"/>
          </a:effectLst>
        </p:spPr>
      </p:pic>
      <p:sp>
        <p:nvSpPr>
          <p:cNvPr id="7" name="Rounded Rectangle 6"/>
          <p:cNvSpPr/>
          <p:nvPr/>
        </p:nvSpPr>
        <p:spPr>
          <a:xfrm>
            <a:off x="2612571" y="522514"/>
            <a:ext cx="7416800" cy="8563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এদের এক এক করে  কী বলা হয় ?</a:t>
            </a:r>
            <a:endParaRPr lang="en-US" dirty="0"/>
          </a:p>
        </p:txBody>
      </p:sp>
      <p:sp>
        <p:nvSpPr>
          <p:cNvPr id="8" name="Rounded Rectangle 7"/>
          <p:cNvSpPr/>
          <p:nvPr/>
        </p:nvSpPr>
        <p:spPr>
          <a:xfrm>
            <a:off x="3323771" y="5312229"/>
            <a:ext cx="5602515" cy="10014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t>ঈশ্বরের </a:t>
            </a:r>
            <a:r>
              <a:rPr lang="en-US" sz="4800" dirty="0" err="1" smtClean="0"/>
              <a:t>স্বরূপ</a:t>
            </a:r>
            <a:r>
              <a:rPr lang="en-US" sz="4800" dirty="0" smtClean="0"/>
              <a:t> </a:t>
            </a:r>
            <a:endParaRPr lang="en-US" sz="4800" dirty="0"/>
          </a:p>
        </p:txBody>
      </p:sp>
    </p:spTree>
    <p:extLst>
      <p:ext uri="{BB962C8B-B14F-4D97-AF65-F5344CB8AC3E}">
        <p14:creationId xmlns:p14="http://schemas.microsoft.com/office/powerpoint/2010/main" val="3467972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17714" y="203200"/>
            <a:ext cx="11756572"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62857"/>
            <a:ext cx="11451771" cy="6110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আজকের পাঠ</a:t>
            </a:r>
          </a:p>
          <a:p>
            <a:pPr algn="ctr"/>
            <a:endParaRPr lang="bn-IN" sz="3600" dirty="0"/>
          </a:p>
          <a:p>
            <a:pPr algn="ctr"/>
            <a:endParaRPr lang="bn-IN" sz="3600" dirty="0" smtClean="0"/>
          </a:p>
          <a:p>
            <a:pPr algn="ctr"/>
            <a:endParaRPr lang="bn-IN" sz="3600" dirty="0"/>
          </a:p>
          <a:p>
            <a:pPr algn="ctr"/>
            <a:endParaRPr lang="bn-IN" sz="3600" dirty="0" smtClean="0"/>
          </a:p>
          <a:p>
            <a:pPr algn="ctr"/>
            <a:r>
              <a:rPr lang="bn-IN" sz="3600" dirty="0" smtClean="0"/>
              <a:t>  </a:t>
            </a:r>
          </a:p>
          <a:p>
            <a:pPr algn="ctr"/>
            <a:r>
              <a:rPr lang="bn-IN" sz="4800" dirty="0" smtClean="0"/>
              <a:t>ঈশ্বররুপে স্রষ্টার স্বরূপ </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7944" y="2162175"/>
            <a:ext cx="4528456" cy="2453368"/>
          </a:xfrm>
          <a:prstGeom prst="ellipse">
            <a:avLst/>
          </a:prstGeom>
          <a:ln>
            <a:noFill/>
          </a:ln>
          <a:effectLst>
            <a:softEdge rad="112500"/>
          </a:effectLst>
        </p:spPr>
      </p:pic>
    </p:spTree>
    <p:extLst>
      <p:ext uri="{BB962C8B-B14F-4D97-AF65-F5344CB8AC3E}">
        <p14:creationId xmlns:p14="http://schemas.microsoft.com/office/powerpoint/2010/main" val="2399852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188685"/>
            <a:ext cx="11785600"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33829"/>
            <a:ext cx="11480800" cy="61395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IN" sz="4000" dirty="0" smtClean="0"/>
              <a:t>  এই পাঠ শেষে শিক্ষার্থীরা শিখবে----    </a:t>
            </a:r>
          </a:p>
          <a:p>
            <a:r>
              <a:rPr lang="bn-IN" sz="4000" dirty="0" smtClean="0"/>
              <a:t>  ১। পরমেশ্বর কে বলতে পারবে। </a:t>
            </a:r>
          </a:p>
          <a:p>
            <a:r>
              <a:rPr lang="bn-IN" sz="4000" dirty="0" smtClean="0"/>
              <a:t>  ২। ঈশ্বর সর্বত্র বিরাজমান বর্ননা করতে পারবে। </a:t>
            </a:r>
          </a:p>
          <a:p>
            <a:r>
              <a:rPr lang="bn-IN" sz="4000" dirty="0" smtClean="0"/>
              <a:t>  ৩। ভগবানের স্বরূপ ব্যাখা করতে পারবে। </a:t>
            </a:r>
          </a:p>
          <a:p>
            <a:r>
              <a:rPr lang="bn-IN" sz="4000" dirty="0" smtClean="0"/>
              <a:t>  ৪। অবতাররূপে স্রষ্টার স্বরূপ বিশ্লেষন করতে      পারবে।</a:t>
            </a:r>
            <a:endParaRPr lang="en-US" sz="4000" dirty="0"/>
          </a:p>
        </p:txBody>
      </p:sp>
      <p:sp>
        <p:nvSpPr>
          <p:cNvPr id="5" name="Down Ribbon 4"/>
          <p:cNvSpPr/>
          <p:nvPr/>
        </p:nvSpPr>
        <p:spPr>
          <a:xfrm>
            <a:off x="4252686" y="537029"/>
            <a:ext cx="4165600" cy="75474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শিখনফল</a:t>
            </a:r>
            <a:endParaRPr lang="en-US" sz="3200" dirty="0"/>
          </a:p>
        </p:txBody>
      </p:sp>
    </p:spTree>
    <p:extLst>
      <p:ext uri="{BB962C8B-B14F-4D97-AF65-F5344CB8AC3E}">
        <p14:creationId xmlns:p14="http://schemas.microsoft.com/office/powerpoint/2010/main" val="2721972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203200"/>
            <a:ext cx="11785600"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77371"/>
            <a:ext cx="11451772" cy="61105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886" y="1451429"/>
            <a:ext cx="6386285" cy="3657599"/>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3352800" y="5486400"/>
            <a:ext cx="5181600" cy="783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পরমেশ্বর</a:t>
            </a:r>
            <a:endParaRPr lang="en-US" sz="4000" dirty="0"/>
          </a:p>
        </p:txBody>
      </p:sp>
    </p:spTree>
    <p:extLst>
      <p:ext uri="{BB962C8B-B14F-4D97-AF65-F5344CB8AC3E}">
        <p14:creationId xmlns:p14="http://schemas.microsoft.com/office/powerpoint/2010/main" val="1855953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17714" y="246743"/>
            <a:ext cx="11742057" cy="6357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77371"/>
            <a:ext cx="11466286" cy="60814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4020457" y="595085"/>
            <a:ext cx="4876800" cy="8998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পরমেশ্বর কে?</a:t>
            </a:r>
            <a:endParaRPr lang="en-US" sz="4000" dirty="0"/>
          </a:p>
        </p:txBody>
      </p:sp>
      <p:sp>
        <p:nvSpPr>
          <p:cNvPr id="6" name="Flowchart: Alternate Process 5"/>
          <p:cNvSpPr/>
          <p:nvPr/>
        </p:nvSpPr>
        <p:spPr>
          <a:xfrm>
            <a:off x="638629" y="2061029"/>
            <a:ext cx="10900228" cy="419462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600" dirty="0" smtClean="0"/>
              <a:t>ব্রহ্ম যখন জীব ও জগতের উপর প্রভুত্ব করেন, তখন তাঁকে ঈশ্বর বলা হয়। ঈশ্বরকে পরমেশ্বর নামেও ডাকা হয়।তিনি জগতের সৃষ্টিকর্তা,পালনকর্তা এবং ধ্বংসকর্তা ।ঈশ্বরের রুপের শেষ নেই। তিনি অনন্তরূপী । জ্ঞানীর কাছে তিনি ব্রহ্ম,যোগীর কাছে তিনি পরমাত্মা এবং ভক্তের কাছে ভগবান।</a:t>
            </a:r>
            <a:endParaRPr lang="en-US" sz="3600" dirty="0"/>
          </a:p>
        </p:txBody>
      </p:sp>
    </p:spTree>
    <p:extLst>
      <p:ext uri="{BB962C8B-B14F-4D97-AF65-F5344CB8AC3E}">
        <p14:creationId xmlns:p14="http://schemas.microsoft.com/office/powerpoint/2010/main" val="316364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467</Words>
  <Application>Microsoft Office PowerPoint</Application>
  <PresentationFormat>Widescreen</PresentationFormat>
  <Paragraphs>62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24</cp:revision>
  <dcterms:created xsi:type="dcterms:W3CDTF">2020-01-10T13:34:01Z</dcterms:created>
  <dcterms:modified xsi:type="dcterms:W3CDTF">2020-01-17T14:34:03Z</dcterms:modified>
</cp:coreProperties>
</file>