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  <p:sldMasterId id="2147483701" r:id="rId5"/>
  </p:sldMasterIdLst>
  <p:notesMasterIdLst>
    <p:notesMasterId r:id="rId23"/>
  </p:notesMasterIdLst>
  <p:sldIdLst>
    <p:sldId id="256" r:id="rId6"/>
    <p:sldId id="275" r:id="rId7"/>
    <p:sldId id="257" r:id="rId8"/>
    <p:sldId id="258" r:id="rId9"/>
    <p:sldId id="261" r:id="rId10"/>
    <p:sldId id="278" r:id="rId11"/>
    <p:sldId id="264" r:id="rId12"/>
    <p:sldId id="319" r:id="rId13"/>
    <p:sldId id="265" r:id="rId14"/>
    <p:sldId id="267" r:id="rId15"/>
    <p:sldId id="262" r:id="rId16"/>
    <p:sldId id="315" r:id="rId17"/>
    <p:sldId id="279" r:id="rId18"/>
    <p:sldId id="283" r:id="rId19"/>
    <p:sldId id="317" r:id="rId20"/>
    <p:sldId id="291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DB06-AF09-41E6-90FB-7183BCD603CE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055A0-ECC7-450C-BE47-26996BE68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22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62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55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15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94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6EFA4-1C87-49E5-8914-206B5920EF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63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76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805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34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949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47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21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9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44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7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652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29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39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888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743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96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833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314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945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74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836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68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086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7858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409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92048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452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657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997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9675398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117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740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09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165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489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6585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448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25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123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7678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2361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567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6217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392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1389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1434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876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5536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019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78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7550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5643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427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4853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0092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65711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689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8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3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39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5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87F36B-4A62-4596-B22F-B45F746E0BE0}"/>
              </a:ext>
            </a:extLst>
          </p:cNvPr>
          <p:cNvSpPr txBox="1"/>
          <p:nvPr/>
        </p:nvSpPr>
        <p:spPr>
          <a:xfrm>
            <a:off x="1371599" y="-6899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Bodoni MT Black" panose="02070A03080606020203" pitchFamily="18" charset="0"/>
              </a:rPr>
              <a:t>GOOD MORNING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2CD3C9-DAC7-4910-8470-E7A159ED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09600"/>
            <a:ext cx="9067799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46148B-2066-41CF-9213-781F4650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3011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CC5B67-0B91-4C79-8CFB-9B386595E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" y="609600"/>
            <a:ext cx="9112348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4431D1-BFAC-413D-A33D-D73ED756ACCA}"/>
              </a:ext>
            </a:extLst>
          </p:cNvPr>
          <p:cNvSpPr txBox="1"/>
          <p:nvPr/>
        </p:nvSpPr>
        <p:spPr>
          <a:xfrm>
            <a:off x="762000" y="-152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Bodoni MT Black" panose="02070A03080606020203" pitchFamily="18" charset="0"/>
              </a:rPr>
              <a:t>Look at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810C0-6977-44D1-B554-3B163A7EFD74}"/>
              </a:ext>
            </a:extLst>
          </p:cNvPr>
          <p:cNvSpPr/>
          <p:nvPr/>
        </p:nvSpPr>
        <p:spPr>
          <a:xfrm>
            <a:off x="1" y="1326123"/>
            <a:ext cx="8458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557213">
              <a:buFontTx/>
              <a:buAutoNum type="arabicPeriod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is May Day?</a:t>
            </a:r>
          </a:p>
          <a:p>
            <a:pPr marL="557213" indent="-557213">
              <a:buAutoNum type="arabicPeriod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does May Day refer to?</a:t>
            </a:r>
          </a:p>
          <a:p>
            <a:pPr marL="557213" indent="-557213">
              <a:buAutoNum type="arabicPeriod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Why did the workers in Chicago go on a strike?</a:t>
            </a:r>
          </a:p>
          <a:p>
            <a:pPr marL="557213" indent="-557213">
              <a:buAutoNum type="arabicPeriod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do you learn from the events of May 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A2BB19-6B22-42F4-9D7F-041708B1FE08}"/>
              </a:ext>
            </a:extLst>
          </p:cNvPr>
          <p:cNvSpPr txBox="1"/>
          <p:nvPr/>
        </p:nvSpPr>
        <p:spPr>
          <a:xfrm>
            <a:off x="1752600" y="679792"/>
            <a:ext cx="509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Individual work: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6F9672-D7C6-42EA-A294-F4ABECE68B92}"/>
              </a:ext>
            </a:extLst>
          </p:cNvPr>
          <p:cNvSpPr txBox="1"/>
          <p:nvPr/>
        </p:nvSpPr>
        <p:spPr>
          <a:xfrm>
            <a:off x="76201" y="3220925"/>
            <a:ext cx="886909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>
                <a:latin typeface="Bodoni MT Black" panose="02070A03080606020203" pitchFamily="18" charset="0"/>
              </a:rPr>
              <a:t>Answers: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(1) The first day of May  is called May Day.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(2) May Day refers to the International Workers Day.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(3) The workers went on a strike for demanding an eight hours workday.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(4) We learn from the events of May Day that worker will continuously be exploited until they stand up and speak out to gain better working condition, better pay and better lives.</a:t>
            </a:r>
          </a:p>
        </p:txBody>
      </p:sp>
    </p:spTree>
    <p:extLst>
      <p:ext uri="{BB962C8B-B14F-4D97-AF65-F5344CB8AC3E}">
        <p14:creationId xmlns:p14="http://schemas.microsoft.com/office/powerpoint/2010/main" xmlns="" val="2881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C404DD7-D172-4D22-8933-68AACDA92226}"/>
              </a:ext>
            </a:extLst>
          </p:cNvPr>
          <p:cNvSpPr/>
          <p:nvPr/>
        </p:nvSpPr>
        <p:spPr>
          <a:xfrm>
            <a:off x="2743200" y="1490787"/>
            <a:ext cx="3657600" cy="881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i="1" dirty="0">
                <a:solidFill>
                  <a:srgbClr val="FFFF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Peer work</a:t>
            </a:r>
          </a:p>
        </p:txBody>
      </p:sp>
      <p:sp>
        <p:nvSpPr>
          <p:cNvPr id="2" name="Callout: Right Arrow 1">
            <a:extLst>
              <a:ext uri="{FF2B5EF4-FFF2-40B4-BE49-F238E27FC236}">
                <a16:creationId xmlns:a16="http://schemas.microsoft.com/office/drawing/2014/main" xmlns="" id="{BA2BAFCD-7E59-4CCF-8D19-658BAF3BACBD}"/>
              </a:ext>
            </a:extLst>
          </p:cNvPr>
          <p:cNvSpPr/>
          <p:nvPr/>
        </p:nvSpPr>
        <p:spPr>
          <a:xfrm>
            <a:off x="1524000" y="2625451"/>
            <a:ext cx="6734175" cy="1860452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Make a dialogue between you and your friend about the importance of May Day</a:t>
            </a:r>
          </a:p>
        </p:txBody>
      </p:sp>
    </p:spTree>
    <p:extLst>
      <p:ext uri="{BB962C8B-B14F-4D97-AF65-F5344CB8AC3E}">
        <p14:creationId xmlns:p14="http://schemas.microsoft.com/office/powerpoint/2010/main" xmlns="" val="3049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35"/>
            <a:ext cx="8852095" cy="6186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>
                <a:solidFill>
                  <a:srgbClr val="002060"/>
                </a:solidFill>
                <a:latin typeface="Bodoni MT Black" panose="02070A03080606020203" pitchFamily="18" charset="0"/>
              </a:rPr>
              <a:t>Group work:</a:t>
            </a:r>
            <a:endParaRPr lang="en-US" sz="4050" b="1" i="1" dirty="0">
              <a:solidFill>
                <a:srgbClr val="00206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r>
              <a:rPr lang="en-US" sz="3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Write the meaning of the following  words:</a:t>
            </a:r>
            <a:endParaRPr lang="en-US" sz="3000" b="1" i="1" dirty="0">
              <a:solidFill>
                <a:srgbClr val="FFC000"/>
              </a:solidFill>
              <a:latin typeface="Bodoni MT Black" panose="02070A03080606020203" pitchFamily="18" charset="0"/>
            </a:endParaRPr>
          </a:p>
          <a:p>
            <a:r>
              <a:rPr lang="en-US" sz="3000" b="1" i="1" dirty="0">
                <a:latin typeface="Bodoni MT Black" panose="02070A03080606020203" pitchFamily="18" charset="0"/>
              </a:rPr>
              <a:t>Sacrifice,</a:t>
            </a:r>
            <a:r>
              <a:rPr lang="en-US" sz="3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observed,</a:t>
            </a:r>
            <a:r>
              <a:rPr lang="en-US" sz="3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 </a:t>
            </a:r>
            <a:r>
              <a:rPr lang="en-US" sz="3000" b="1" i="1" dirty="0">
                <a:solidFill>
                  <a:srgbClr val="00B050"/>
                </a:solidFill>
                <a:latin typeface="Bodoni MT Black" panose="02070A03080606020203" pitchFamily="18" charset="0"/>
              </a:rPr>
              <a:t>exploited,</a:t>
            </a:r>
            <a:r>
              <a:rPr lang="en-US" sz="3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 </a:t>
            </a:r>
            <a:r>
              <a:rPr lang="en-US" sz="3000" b="1" i="1" dirty="0">
                <a:solidFill>
                  <a:srgbClr val="7030A0"/>
                </a:solidFill>
                <a:latin typeface="Bodoni MT Black" panose="02070A03080606020203" pitchFamily="18" charset="0"/>
              </a:rPr>
              <a:t>strike,</a:t>
            </a:r>
            <a:r>
              <a:rPr lang="en-US" sz="3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 attacked</a:t>
            </a: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F06CE1-7DF0-4279-BBF7-DC5097A8E922}"/>
              </a:ext>
            </a:extLst>
          </p:cNvPr>
          <p:cNvSpPr txBox="1"/>
          <p:nvPr/>
        </p:nvSpPr>
        <p:spPr>
          <a:xfrm>
            <a:off x="4186897" y="365320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A3C3A7-EC38-4BDE-9F4E-8AADF893456A}"/>
              </a:ext>
            </a:extLst>
          </p:cNvPr>
          <p:cNvSpPr txBox="1"/>
          <p:nvPr/>
        </p:nvSpPr>
        <p:spPr>
          <a:xfrm>
            <a:off x="4186897" y="365320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6277A6-454B-41E4-B729-367ADC57B9C1}"/>
              </a:ext>
            </a:extLst>
          </p:cNvPr>
          <p:cNvSpPr txBox="1"/>
          <p:nvPr/>
        </p:nvSpPr>
        <p:spPr>
          <a:xfrm>
            <a:off x="672905" y="3345843"/>
            <a:ext cx="675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Sacrifice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n-I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উৎসর্গ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slaughter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28C88D-70FD-4AA2-9DF3-34403D416ADA}"/>
              </a:ext>
            </a:extLst>
          </p:cNvPr>
          <p:cNvSpPr txBox="1"/>
          <p:nvPr/>
        </p:nvSpPr>
        <p:spPr>
          <a:xfrm>
            <a:off x="457200" y="5727379"/>
            <a:ext cx="621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Attacked-</a:t>
            </a:r>
            <a:r>
              <a:rPr lang="bn-I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আক্রান্ত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invaded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AC1EBB-6793-41F6-A1CF-15E24D71CAB2}"/>
              </a:ext>
            </a:extLst>
          </p:cNvPr>
          <p:cNvSpPr txBox="1"/>
          <p:nvPr/>
        </p:nvSpPr>
        <p:spPr>
          <a:xfrm>
            <a:off x="549595" y="5142604"/>
            <a:ext cx="612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Strike-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ধর্মঘট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walkout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DF3B99-7134-483F-A6AF-88E774470871}"/>
              </a:ext>
            </a:extLst>
          </p:cNvPr>
          <p:cNvSpPr txBox="1"/>
          <p:nvPr/>
        </p:nvSpPr>
        <p:spPr>
          <a:xfrm>
            <a:off x="685800" y="3955915"/>
            <a:ext cx="742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Observed -</a:t>
            </a:r>
            <a:r>
              <a:rPr lang="en-US" sz="3200" b="1" i="1" dirty="0" err="1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অনুষ্ঠিত</a:t>
            </a:r>
            <a:r>
              <a:rPr lang="bn-I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celebrated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58115E-9DA0-4A57-B20E-52292E6EFC9D}"/>
              </a:ext>
            </a:extLst>
          </p:cNvPr>
          <p:cNvSpPr txBox="1"/>
          <p:nvPr/>
        </p:nvSpPr>
        <p:spPr>
          <a:xfrm flipH="1">
            <a:off x="457200" y="4519790"/>
            <a:ext cx="848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Exploited-</a:t>
            </a:r>
            <a:r>
              <a:rPr lang="bn-I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শোষিত</a:t>
            </a:r>
            <a:r>
              <a:rPr lang="bn-I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take advantage of </a:t>
            </a:r>
          </a:p>
        </p:txBody>
      </p:sp>
    </p:spTree>
    <p:extLst>
      <p:ext uri="{BB962C8B-B14F-4D97-AF65-F5344CB8AC3E}">
        <p14:creationId xmlns:p14="http://schemas.microsoft.com/office/powerpoint/2010/main" xmlns="" val="34999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F47BA9-EA60-416C-BD26-EC3B546C5E49}"/>
              </a:ext>
            </a:extLst>
          </p:cNvPr>
          <p:cNvSpPr txBox="1"/>
          <p:nvPr/>
        </p:nvSpPr>
        <p:spPr>
          <a:xfrm>
            <a:off x="84802" y="897604"/>
            <a:ext cx="9211598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Choose the best answer from the alternatives:</a:t>
            </a:r>
          </a:p>
          <a:p>
            <a:pPr marL="257175" indent="-257175">
              <a:buAutoNum type="alphaLcParenBoth"/>
            </a:pPr>
            <a:r>
              <a:rPr lang="en-US" sz="2000" b="1" i="1" dirty="0">
                <a:latin typeface="Bodoni MT Black" panose="02070A03080606020203" pitchFamily="18" charset="0"/>
              </a:rPr>
              <a:t> May Day is recognized as International ---- (</a:t>
            </a:r>
            <a:r>
              <a:rPr lang="en-US" sz="2000" b="1" i="1" dirty="0" err="1">
                <a:latin typeface="Bodoni MT Black" panose="02070A03080606020203" pitchFamily="18" charset="0"/>
              </a:rPr>
              <a:t>i</a:t>
            </a:r>
            <a:r>
              <a:rPr lang="en-US" sz="2000" b="1" i="1" dirty="0">
                <a:latin typeface="Bodoni MT Black" panose="02070A03080606020203" pitchFamily="18" charset="0"/>
              </a:rPr>
              <a:t>) Mother’s Day   (ii) Father’s Day  (iii) Worker’s Day  (iv)  all</a:t>
            </a:r>
          </a:p>
          <a:p>
            <a:pPr marL="257175" indent="-257175">
              <a:buAutoNum type="alphaLcParenBoth"/>
            </a:pPr>
            <a:endParaRPr lang="en-US" sz="20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b="1" i="1" dirty="0">
                <a:latin typeface="Bodoni MT Black" panose="02070A03080606020203" pitchFamily="18" charset="0"/>
              </a:rPr>
              <a:t>Workers were inspired by ----- union.   (</a:t>
            </a:r>
            <a:r>
              <a:rPr lang="en-US" sz="2000" b="1" i="1" dirty="0" err="1">
                <a:latin typeface="Bodoni MT Black" panose="02070A03080606020203" pitchFamily="18" charset="0"/>
              </a:rPr>
              <a:t>i</a:t>
            </a:r>
            <a:r>
              <a:rPr lang="en-US" sz="2000" b="1" i="1" dirty="0">
                <a:latin typeface="Bodoni MT Black" panose="02070A03080606020203" pitchFamily="18" charset="0"/>
              </a:rPr>
              <a:t>)  Trade   (ii)  </a:t>
            </a:r>
            <a:r>
              <a:rPr lang="en-US" sz="2000" b="1" i="1" dirty="0" err="1">
                <a:latin typeface="Bodoni MT Black" panose="02070A03080606020203" pitchFamily="18" charset="0"/>
              </a:rPr>
              <a:t>Labour</a:t>
            </a:r>
            <a:r>
              <a:rPr lang="en-US" sz="2000" b="1" i="1" dirty="0">
                <a:latin typeface="Bodoni MT Black" panose="02070A03080606020203" pitchFamily="18" charset="0"/>
              </a:rPr>
              <a:t> (iii) cultural  (iv) Political</a:t>
            </a:r>
          </a:p>
          <a:p>
            <a:pPr marL="257175" indent="-257175">
              <a:buAutoNum type="alphaLcParenBoth"/>
            </a:pPr>
            <a:endParaRPr lang="en-US" sz="20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b="1" i="1" dirty="0">
                <a:latin typeface="Bodoni MT Black" panose="02070A03080606020203" pitchFamily="18" charset="0"/>
              </a:rPr>
              <a:t>Suddenly – policemen attacked the workers (</a:t>
            </a:r>
            <a:r>
              <a:rPr lang="en-US" sz="2000" b="1" i="1" dirty="0" err="1">
                <a:latin typeface="Bodoni MT Black" panose="02070A03080606020203" pitchFamily="18" charset="0"/>
              </a:rPr>
              <a:t>i</a:t>
            </a:r>
            <a:r>
              <a:rPr lang="en-US" sz="2000" b="1" i="1" dirty="0">
                <a:latin typeface="Bodoni MT Black" panose="02070A03080606020203" pitchFamily="18" charset="0"/>
              </a:rPr>
              <a:t>) 100   (ii) 200     (iii) 300   (iv)  400</a:t>
            </a:r>
          </a:p>
          <a:p>
            <a:pPr marL="257175" indent="-257175">
              <a:buAutoNum type="alphaLcParenBoth"/>
            </a:pPr>
            <a:endParaRPr lang="en-US" sz="20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b="1" i="1" dirty="0">
                <a:latin typeface="Bodoni MT Black" panose="02070A03080606020203" pitchFamily="18" charset="0"/>
              </a:rPr>
              <a:t>Before 1886 workers had to work  more than (</a:t>
            </a:r>
            <a:r>
              <a:rPr lang="en-US" sz="2000" b="1" i="1" dirty="0" err="1">
                <a:latin typeface="Bodoni MT Black" panose="02070A03080606020203" pitchFamily="18" charset="0"/>
              </a:rPr>
              <a:t>i</a:t>
            </a:r>
            <a:r>
              <a:rPr lang="en-US" sz="2000" b="1" i="1" dirty="0">
                <a:latin typeface="Bodoni MT Black" panose="02070A03080606020203" pitchFamily="18" charset="0"/>
              </a:rPr>
              <a:t>) 7 hours    (ii) 8 hours (iii) 14 hours (iv)  12 hours.</a:t>
            </a:r>
          </a:p>
          <a:p>
            <a:pPr marL="257175" indent="-257175">
              <a:buAutoNum type="alphaLcParenBoth"/>
            </a:pPr>
            <a:endParaRPr lang="en-US" sz="2000" b="1" i="1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b="1" i="1" dirty="0">
                <a:latin typeface="Bodoni MT Black" panose="02070A03080606020203" pitchFamily="18" charset="0"/>
              </a:rPr>
              <a:t> Now the workers enjoy --- hours workday  (</a:t>
            </a:r>
            <a:r>
              <a:rPr lang="en-US" sz="2000" b="1" i="1" dirty="0" err="1">
                <a:latin typeface="Bodoni MT Black" panose="02070A03080606020203" pitchFamily="18" charset="0"/>
              </a:rPr>
              <a:t>i</a:t>
            </a:r>
            <a:r>
              <a:rPr lang="en-US" sz="2000" b="1" i="1" dirty="0">
                <a:latin typeface="Bodoni MT Black" panose="02070A03080606020203" pitchFamily="18" charset="0"/>
              </a:rPr>
              <a:t>) 8   (ii)  9   (iii) 10   (iv) 11</a:t>
            </a:r>
          </a:p>
          <a:p>
            <a:endParaRPr lang="en-US" sz="2000" b="1" i="1" dirty="0">
              <a:latin typeface="Bodoni MT Black" panose="02070A03080606020203" pitchFamily="18" charset="0"/>
            </a:endParaRPr>
          </a:p>
          <a:p>
            <a:endParaRPr lang="en-US" sz="135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6DD145A5-1BAD-4EF6-8641-1D09E6536653}"/>
              </a:ext>
            </a:extLst>
          </p:cNvPr>
          <p:cNvSpPr/>
          <p:nvPr/>
        </p:nvSpPr>
        <p:spPr>
          <a:xfrm flipH="1" flipV="1">
            <a:off x="7798666" y="3793139"/>
            <a:ext cx="432619" cy="2673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9B36E95-492F-47AD-97FD-089612353ABB}"/>
              </a:ext>
            </a:extLst>
          </p:cNvPr>
          <p:cNvSpPr/>
          <p:nvPr/>
        </p:nvSpPr>
        <p:spPr>
          <a:xfrm>
            <a:off x="7582356" y="2890679"/>
            <a:ext cx="432619" cy="2907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0FD8E1A9-373E-4C49-B8F6-A035C1840E18}"/>
              </a:ext>
            </a:extLst>
          </p:cNvPr>
          <p:cNvSpPr/>
          <p:nvPr/>
        </p:nvSpPr>
        <p:spPr>
          <a:xfrm>
            <a:off x="6477000" y="5519252"/>
            <a:ext cx="467404" cy="441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1EE0A084-85E5-42C1-890C-725F9CF23BDF}"/>
              </a:ext>
            </a:extLst>
          </p:cNvPr>
          <p:cNvSpPr/>
          <p:nvPr/>
        </p:nvSpPr>
        <p:spPr>
          <a:xfrm>
            <a:off x="2971800" y="2209800"/>
            <a:ext cx="467404" cy="2673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F6C14D88-CE01-4932-8EB2-BBEF5366F05B}"/>
              </a:ext>
            </a:extLst>
          </p:cNvPr>
          <p:cNvSpPr/>
          <p:nvPr/>
        </p:nvSpPr>
        <p:spPr>
          <a:xfrm>
            <a:off x="1658933" y="5106572"/>
            <a:ext cx="493424" cy="2262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43A63C-0798-492F-9AC3-7D49975A9D2C}"/>
              </a:ext>
            </a:extLst>
          </p:cNvPr>
          <p:cNvSpPr txBox="1"/>
          <p:nvPr/>
        </p:nvSpPr>
        <p:spPr>
          <a:xfrm>
            <a:off x="2317019" y="65"/>
            <a:ext cx="473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Bodoni MT Black" panose="02070A03080606020203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0017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308794-DD10-4321-BD5C-E449F8DF70D9}"/>
              </a:ext>
            </a:extLst>
          </p:cNvPr>
          <p:cNvSpPr/>
          <p:nvPr/>
        </p:nvSpPr>
        <p:spPr>
          <a:xfrm>
            <a:off x="152400" y="591985"/>
            <a:ext cx="9144001" cy="491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AutoNum type="alphaLcParenBoth"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Say whether the following sentences are true or false. If false give the right answer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AutoNum type="alphaLcParenBoth"/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May Day is celebrated Internationally.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lphaLcParenBoth"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Now May Day is a public holiday. </a:t>
            </a:r>
          </a:p>
          <a:p>
            <a:pPr marL="257175" indent="-257175">
              <a:buAutoNum type="alphaLcParenBoth"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workers went on a strike in 1886.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About 500 workers had joined to the rally near the </a:t>
            </a:r>
            <a:r>
              <a:rPr lang="en-US" sz="2400" b="1" i="1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McCormic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Hervester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Company.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r>
              <a:rPr lang="en-US" sz="2400" b="1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Now the workers are enjoying 7 hours works day.</a:t>
            </a:r>
          </a:p>
          <a:p>
            <a:r>
              <a:rPr lang="en-US" sz="24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78B965-D90D-465C-86E8-DC3737B46D8C}"/>
              </a:ext>
            </a:extLst>
          </p:cNvPr>
          <p:cNvSpPr txBox="1"/>
          <p:nvPr/>
        </p:nvSpPr>
        <p:spPr>
          <a:xfrm>
            <a:off x="7396676" y="264289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C6438-089C-46AE-B567-9CCCA0D7A30B}"/>
              </a:ext>
            </a:extLst>
          </p:cNvPr>
          <p:cNvSpPr txBox="1"/>
          <p:nvPr/>
        </p:nvSpPr>
        <p:spPr>
          <a:xfrm>
            <a:off x="7239000" y="302377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B21138-4FDA-4A74-B480-EAC37A3A4BCA}"/>
              </a:ext>
            </a:extLst>
          </p:cNvPr>
          <p:cNvSpPr txBox="1"/>
          <p:nvPr/>
        </p:nvSpPr>
        <p:spPr>
          <a:xfrm>
            <a:off x="7162800" y="3381336"/>
            <a:ext cx="96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CC8186-025B-4206-9578-2128CC8E9A2A}"/>
              </a:ext>
            </a:extLst>
          </p:cNvPr>
          <p:cNvSpPr txBox="1"/>
          <p:nvPr/>
        </p:nvSpPr>
        <p:spPr>
          <a:xfrm>
            <a:off x="4266028" y="310456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867625-8837-46B4-ABB1-4FF570D16471}"/>
              </a:ext>
            </a:extLst>
          </p:cNvPr>
          <p:cNvSpPr txBox="1"/>
          <p:nvPr/>
        </p:nvSpPr>
        <p:spPr>
          <a:xfrm>
            <a:off x="5491676" y="411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False. About 600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1B7093-C643-41FC-A26B-2B4E4451EDA2}"/>
              </a:ext>
            </a:extLst>
          </p:cNvPr>
          <p:cNvSpPr txBox="1"/>
          <p:nvPr/>
        </p:nvSpPr>
        <p:spPr>
          <a:xfrm>
            <a:off x="457200" y="504522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False. 8 hours.</a:t>
            </a:r>
          </a:p>
        </p:txBody>
      </p:sp>
    </p:spTree>
    <p:extLst>
      <p:ext uri="{BB962C8B-B14F-4D97-AF65-F5344CB8AC3E}">
        <p14:creationId xmlns:p14="http://schemas.microsoft.com/office/powerpoint/2010/main" xmlns="" val="16944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D51DDA-1845-41D3-9A85-EFECDA85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1943"/>
            <a:ext cx="9144000" cy="5078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454794-9FAD-47F2-AC82-3D7489B2CFE5}"/>
              </a:ext>
            </a:extLst>
          </p:cNvPr>
          <p:cNvSpPr txBox="1"/>
          <p:nvPr/>
        </p:nvSpPr>
        <p:spPr>
          <a:xfrm>
            <a:off x="631658" y="921943"/>
            <a:ext cx="7674142" cy="1777410"/>
          </a:xfrm>
          <a:prstGeom prst="rect">
            <a:avLst/>
          </a:prstGeom>
          <a:blipFill>
            <a:blip/>
            <a:tile tx="0" ty="0" sx="100000" sy="100000" flip="none" algn="tl"/>
          </a:blip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500" b="1" u="sng" dirty="0">
              <a:solidFill>
                <a:srgbClr val="002060"/>
              </a:solidFill>
            </a:endParaRPr>
          </a:p>
          <a:p>
            <a:pPr algn="ctr"/>
            <a:r>
              <a:rPr lang="bn-BD" sz="4050" i="1" dirty="0">
                <a:solidFill>
                  <a:srgbClr val="FF0000"/>
                </a:solidFill>
                <a:latin typeface="Bodoni MT Black" panose="02070A03080606020203" pitchFamily="18" charset="0"/>
              </a:rPr>
              <a:t>Home work </a:t>
            </a:r>
            <a:endParaRPr lang="en-US" sz="4050" i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just"/>
            <a:r>
              <a:rPr lang="bn-BD" sz="2400" i="1" dirty="0">
                <a:solidFill>
                  <a:srgbClr val="FF0000"/>
                </a:solidFill>
                <a:latin typeface="Bodoni MT Black" panose="02070A03080606020203" pitchFamily="18" charset="0"/>
              </a:rPr>
              <a:t>Write</a:t>
            </a:r>
            <a:r>
              <a:rPr lang="en-US" sz="2400" i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 paragraph about May Day</a:t>
            </a:r>
          </a:p>
        </p:txBody>
      </p:sp>
    </p:spTree>
    <p:extLst>
      <p:ext uri="{BB962C8B-B14F-4D97-AF65-F5344CB8AC3E}">
        <p14:creationId xmlns:p14="http://schemas.microsoft.com/office/powerpoint/2010/main" xmlns="" val="348687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3C805-330E-4F1A-B16E-3DA1A7F2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36" y="1066800"/>
            <a:ext cx="8915400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C9263-723C-4CA6-8E52-6246649B913B}"/>
              </a:ext>
            </a:extLst>
          </p:cNvPr>
          <p:cNvSpPr txBox="1"/>
          <p:nvPr/>
        </p:nvSpPr>
        <p:spPr>
          <a:xfrm>
            <a:off x="1219200" y="152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xmlns="" val="5951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9F791C-73E0-418F-9F27-566412C19A98}"/>
              </a:ext>
            </a:extLst>
          </p:cNvPr>
          <p:cNvSpPr txBox="1"/>
          <p:nvPr/>
        </p:nvSpPr>
        <p:spPr>
          <a:xfrm>
            <a:off x="2784920" y="884203"/>
            <a:ext cx="37682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i="1" u="sng" dirty="0">
                <a:latin typeface="Bodoni MT Black" panose="02070A03080606020203" pitchFamily="18" charset="0"/>
              </a:rPr>
              <a:t>Introducing: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FAF108-3587-4F1E-808E-949931200B21}"/>
              </a:ext>
            </a:extLst>
          </p:cNvPr>
          <p:cNvSpPr txBox="1"/>
          <p:nvPr/>
        </p:nvSpPr>
        <p:spPr>
          <a:xfrm>
            <a:off x="5181600" y="28194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Class: Nine-Ten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Subject: English for today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Unit: 03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Lesson: 02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Time: 50 Minutes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Date</a:t>
            </a:r>
            <a:r>
              <a:rPr lang="en-US" sz="2400" b="1" i="1">
                <a:latin typeface="Bodoni MT Black" panose="02070A03080606020203" pitchFamily="18" charset="0"/>
              </a:rPr>
              <a:t>: </a:t>
            </a:r>
            <a:r>
              <a:rPr lang="en-US" sz="2400" b="1" i="1" smtClean="0">
                <a:latin typeface="Bodoni MT Black" panose="02070A03080606020203" pitchFamily="18" charset="0"/>
              </a:rPr>
              <a:t>20-1-20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639FA3-44F9-421D-928F-0DA6A41EC85A}"/>
              </a:ext>
            </a:extLst>
          </p:cNvPr>
          <p:cNvSpPr txBox="1"/>
          <p:nvPr/>
        </p:nvSpPr>
        <p:spPr>
          <a:xfrm>
            <a:off x="268236" y="2714172"/>
            <a:ext cx="4883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latin typeface="Bodoni MT Black" panose="02070A03080606020203" pitchFamily="18" charset="0"/>
              </a:rPr>
              <a:t>Subir</a:t>
            </a:r>
            <a:r>
              <a:rPr lang="en-US" sz="3000" b="1" i="1" dirty="0" smtClean="0">
                <a:latin typeface="Bodoni MT Black" panose="02070A03080606020203" pitchFamily="18" charset="0"/>
              </a:rPr>
              <a:t> Chandra Roy</a:t>
            </a:r>
            <a:endParaRPr lang="en-US" sz="3000" b="1" i="1" dirty="0">
              <a:latin typeface="Bodoni MT Black" panose="02070A03080606020203" pitchFamily="18" charset="0"/>
            </a:endParaRPr>
          </a:p>
          <a:p>
            <a:r>
              <a:rPr lang="en-US" sz="2400" b="1" i="1" dirty="0">
                <a:latin typeface="Bodoni MT Black" panose="02070A03080606020203" pitchFamily="18" charset="0"/>
              </a:rPr>
              <a:t>Assistant Teacher (English)</a:t>
            </a:r>
          </a:p>
          <a:p>
            <a:r>
              <a:rPr lang="en-US" sz="2400" b="1" i="1" dirty="0" err="1" smtClean="0">
                <a:latin typeface="Bodoni MT Black" panose="02070A03080606020203" pitchFamily="18" charset="0"/>
              </a:rPr>
              <a:t>Azim</a:t>
            </a:r>
            <a:r>
              <a:rPr lang="en-US" sz="2400" b="1" i="1" dirty="0" smtClean="0">
                <a:latin typeface="Bodoni MT Black" panose="02070A03080606020203" pitchFamily="18" charset="0"/>
              </a:rPr>
              <a:t> Memorial High </a:t>
            </a:r>
            <a:r>
              <a:rPr lang="en-US" sz="2400" b="1" i="1" dirty="0">
                <a:latin typeface="Bodoni MT Black" panose="02070A03080606020203" pitchFamily="18" charset="0"/>
              </a:rPr>
              <a:t>School,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Tangail </a:t>
            </a:r>
            <a:r>
              <a:rPr lang="en-US" sz="2400" b="1" i="1" dirty="0" err="1">
                <a:latin typeface="Bodoni MT Black" panose="02070A03080606020203" pitchFamily="18" charset="0"/>
              </a:rPr>
              <a:t>Sadar</a:t>
            </a:r>
            <a:r>
              <a:rPr lang="en-US" sz="2400" b="1" i="1" dirty="0">
                <a:latin typeface="Bodoni MT Black" panose="02070A03080606020203" pitchFamily="18" charset="0"/>
              </a:rPr>
              <a:t>, </a:t>
            </a:r>
            <a:r>
              <a:rPr lang="en-US" sz="2400" b="1" i="1" dirty="0" err="1" smtClean="0">
                <a:latin typeface="Bodoni MT Black" panose="02070A03080606020203" pitchFamily="18" charset="0"/>
              </a:rPr>
              <a:t>Tangail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5212C3-030D-40BE-818D-307F5FC77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ABCE6F-ED3B-4740-A3E8-34D265977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289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99DBD8-AE4C-4126-AABA-C05B34C31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" y="1048043"/>
            <a:ext cx="9144000" cy="2742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97200E-83E0-46B2-87D0-E686053D8639}"/>
              </a:ext>
            </a:extLst>
          </p:cNvPr>
          <p:cNvSpPr txBox="1"/>
          <p:nvPr/>
        </p:nvSpPr>
        <p:spPr>
          <a:xfrm>
            <a:off x="609600" y="152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Bodoni MT Black" panose="02070A03080606020203" pitchFamily="18" charset="0"/>
              </a:rPr>
              <a:t>Look at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575" y="5480538"/>
            <a:ext cx="5094850" cy="114886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May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2C969C-E5C0-4692-A269-E9713FFB40F3}"/>
              </a:ext>
            </a:extLst>
          </p:cNvPr>
          <p:cNvSpPr txBox="1"/>
          <p:nvPr/>
        </p:nvSpPr>
        <p:spPr>
          <a:xfrm>
            <a:off x="1143000" y="228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Lesson declaration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28737F-5FAB-4C52-B13A-4F5510B4D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1151930"/>
            <a:ext cx="8610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2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63" y="2171700"/>
            <a:ext cx="841951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After finishing the lesson learners will be able to</a:t>
            </a:r>
            <a:r>
              <a:rPr lang="en-US" sz="2400" b="1" i="1" dirty="0">
                <a:solidFill>
                  <a:srgbClr val="00B0F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1.</a:t>
            </a:r>
            <a:r>
              <a:rPr lang="bn-BD" sz="2400" b="1" i="1" dirty="0">
                <a:latin typeface="Bodoni MT Black" panose="02070A03080606020203" pitchFamily="18" charset="0"/>
              </a:rPr>
              <a:t> </a:t>
            </a:r>
            <a:r>
              <a:rPr lang="en-US" sz="2400" b="1" i="1" dirty="0">
                <a:latin typeface="Bodoni MT Black" panose="02070A03080606020203" pitchFamily="18" charset="0"/>
              </a:rPr>
              <a:t> </a:t>
            </a: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Answer the questions.</a:t>
            </a:r>
            <a:endParaRPr lang="bn-BD" sz="2400" b="1" i="1" dirty="0">
              <a:latin typeface="Bodoni MT Black" panose="02070A03080606020203" pitchFamily="18" charset="0"/>
            </a:endParaRPr>
          </a:p>
          <a:p>
            <a:r>
              <a:rPr lang="bn-BD" sz="2400" b="1" i="1" dirty="0">
                <a:latin typeface="Bodoni MT Black" panose="02070A03080606020203" pitchFamily="18" charset="0"/>
              </a:rPr>
              <a:t>2.</a:t>
            </a: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  Write a paragraph.</a:t>
            </a:r>
            <a:endParaRPr lang="bn-BD" sz="2400" b="1" i="1" dirty="0">
              <a:latin typeface="Bodoni MT Black" panose="02070A03080606020203" pitchFamily="18" charset="0"/>
            </a:endParaRPr>
          </a:p>
          <a:p>
            <a:r>
              <a:rPr lang="bn-BD" sz="2400" b="1" i="1" dirty="0">
                <a:latin typeface="Bodoni MT Black" panose="02070A03080606020203" pitchFamily="18" charset="0"/>
              </a:rPr>
              <a:t>3.</a:t>
            </a:r>
            <a:r>
              <a:rPr lang="en-US" sz="2400" b="1" i="1" dirty="0">
                <a:latin typeface="Bodoni MT Black" panose="02070A03080606020203" pitchFamily="18" charset="0"/>
              </a:rPr>
              <a:t> </a:t>
            </a: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 Say true or false</a:t>
            </a:r>
          </a:p>
          <a:p>
            <a:pPr marL="385763" indent="-385763">
              <a:buFontTx/>
              <a:buAutoNum type="arabicPeriod" startAt="4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Choose the best answer from the alternative </a:t>
            </a:r>
          </a:p>
          <a:p>
            <a:pPr marL="385763" indent="-385763">
              <a:buFontTx/>
              <a:buAutoNum type="arabicPeriod" startAt="4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say the meaning of the words</a:t>
            </a:r>
          </a:p>
          <a:p>
            <a:pPr marL="385763" indent="-385763">
              <a:buFontTx/>
              <a:buAutoNum type="arabicPeriod" startAt="4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Make a dialogue about the importance of May Day.</a:t>
            </a:r>
          </a:p>
          <a:p>
            <a:endParaRPr lang="en-US" sz="21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F31A8A1-89C1-4C19-8CB1-567FE8ECA836}"/>
              </a:ext>
            </a:extLst>
          </p:cNvPr>
          <p:cNvSpPr/>
          <p:nvPr/>
        </p:nvSpPr>
        <p:spPr>
          <a:xfrm>
            <a:off x="990600" y="152400"/>
            <a:ext cx="6553200" cy="15674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i="1" dirty="0">
                <a:solidFill>
                  <a:schemeClr val="tx1"/>
                </a:solidFill>
                <a:latin typeface="Bodoni MT Black" panose="02070A03080606020203" pitchFamily="18" charset="0"/>
              </a:rPr>
              <a:t>Learning out comes</a:t>
            </a:r>
            <a:endParaRPr lang="en-US" sz="4400" b="1" i="1" u="sng" dirty="0">
              <a:solidFill>
                <a:schemeClr val="tx1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9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6BBA0E-7CE8-4347-91E9-31CB8919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5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BDDAA5-3FBB-475D-ABCF-83CF1865C3D1}"/>
              </a:ext>
            </a:extLst>
          </p:cNvPr>
          <p:cNvSpPr txBox="1"/>
          <p:nvPr/>
        </p:nvSpPr>
        <p:spPr>
          <a:xfrm>
            <a:off x="762000" y="-16133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Bodoni MT Black" panose="02070A03080606020203" pitchFamily="18" charset="0"/>
              </a:rPr>
              <a:t>Look at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6F7A19-C762-459F-8257-0DE4F5B9E2E9}"/>
              </a:ext>
            </a:extLst>
          </p:cNvPr>
          <p:cNvSpPr txBox="1"/>
          <p:nvPr/>
        </p:nvSpPr>
        <p:spPr>
          <a:xfrm>
            <a:off x="647700" y="-152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Bodoni MT Black" panose="02070A03080606020203" pitchFamily="18" charset="0"/>
              </a:rPr>
              <a:t>Standard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59A39C-F5BB-4FE8-BCA8-109B4A2D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0"/>
            <a:ext cx="90678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9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EECC4D-CA4E-4C69-B992-C8EA82E67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6" y="3581399"/>
            <a:ext cx="8915400" cy="3276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AB8D30-70EC-4CD0-9E63-CEC2C20D5EF1}"/>
              </a:ext>
            </a:extLst>
          </p:cNvPr>
          <p:cNvSpPr txBox="1"/>
          <p:nvPr/>
        </p:nvSpPr>
        <p:spPr>
          <a:xfrm>
            <a:off x="762000" y="-135539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Bodoni MT Black" panose="02070A03080606020203" pitchFamily="18" charset="0"/>
              </a:rPr>
              <a:t>Look at the picture.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6CE544-1F28-49EB-ABEA-BB5919E90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85800"/>
            <a:ext cx="8915400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333</TotalTime>
  <Words>528</Words>
  <Application>Microsoft Office PowerPoint</Application>
  <PresentationFormat>On-screen Show (4:3)</PresentationFormat>
  <Paragraphs>86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Basis</vt:lpstr>
      <vt:lpstr>Wisp</vt:lpstr>
      <vt:lpstr>Feathered</vt:lpstr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YOU  ALL</dc:title>
  <dc:creator>ASAD</dc:creator>
  <cp:lastModifiedBy>abc</cp:lastModifiedBy>
  <cp:revision>78</cp:revision>
  <dcterms:created xsi:type="dcterms:W3CDTF">2006-08-16T00:00:00Z</dcterms:created>
  <dcterms:modified xsi:type="dcterms:W3CDTF">2020-02-03T06:42:42Z</dcterms:modified>
</cp:coreProperties>
</file>