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2" r:id="rId2"/>
    <p:sldMasterId id="2147483714" r:id="rId3"/>
  </p:sldMasterIdLst>
  <p:notesMasterIdLst>
    <p:notesMasterId r:id="rId23"/>
  </p:notesMasterIdLst>
  <p:sldIdLst>
    <p:sldId id="256" r:id="rId4"/>
    <p:sldId id="257" r:id="rId5"/>
    <p:sldId id="290" r:id="rId6"/>
    <p:sldId id="314" r:id="rId7"/>
    <p:sldId id="319" r:id="rId8"/>
    <p:sldId id="293" r:id="rId9"/>
    <p:sldId id="313" r:id="rId10"/>
    <p:sldId id="277" r:id="rId11"/>
    <p:sldId id="316" r:id="rId12"/>
    <p:sldId id="306" r:id="rId13"/>
    <p:sldId id="320" r:id="rId14"/>
    <p:sldId id="261" r:id="rId15"/>
    <p:sldId id="262" r:id="rId16"/>
    <p:sldId id="315" r:id="rId17"/>
    <p:sldId id="279" r:id="rId18"/>
    <p:sldId id="283" r:id="rId19"/>
    <p:sldId id="317" r:id="rId20"/>
    <p:sldId id="291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33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47611-2B3E-470B-A2D2-EFC0F911D86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74911-A84E-408C-9DE1-A8BD1D0F0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2178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367B0-3945-475C-9C44-66C722FF8F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4483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74911-A84E-408C-9DE1-A8BD1D0F0D5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0529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74911-A84E-408C-9DE1-A8BD1D0F0D5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5661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0FA7-B704-49BA-AD79-41C4625E7C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7624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60FA7-B704-49BA-AD79-41C4625E7C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5559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0FA7-B704-49BA-AD79-41C4625E7C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1154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60FA7-B704-49BA-AD79-41C4625E7C4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9946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6EFA4-1C87-49E5-8914-206B5920EF6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9639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74911-A84E-408C-9DE1-A8BD1D0F0D5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6768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D00D24-CA67-41ED-A79F-E186B5D52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E1BBA53-28CA-4FF1-951E-0B593CBFF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197F03-C05B-47FE-BBB4-3A628A3DF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E5F4FC-9F07-469D-9386-0EA7874AF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DD5330-B638-40BB-AA6D-F4842BA0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7642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A09B4E-DA80-4520-94D6-766BD0244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5D8E6EF-2516-40BF-8749-CBB41157A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70CA73-511C-4936-A56C-F1DFB7866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CE1C81-A9D7-4ED4-9CB8-850B60A11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620AB7-54BB-4331-8AB6-0C94038AB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315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9DF09AE-921D-4952-B88A-F66F4AE35D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1EA52A4-20DC-4200-ADBC-78CF5A700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E76EE1-2923-41CE-8700-167529D3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6F1845-70D8-4ED6-B2BD-6F61ECADF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8F2128-673A-42DC-9F6A-F1BF08A39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123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163143-48AE-48FC-9128-E0B9235EFBD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B0DEC05-657E-40A7-B11D-EEAE916A6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76177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5865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7163143-48AE-48FC-9128-E0B9235EFBD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B0DEC05-657E-40A7-B11D-EEAE916A664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3302259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121976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652821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1286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6327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F7163143-48AE-48FC-9128-E0B9235EFBD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B0DEC05-657E-40A7-B11D-EEAE916A6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60173792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879AB-3CCB-4003-B109-3CA9BABCD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BEB04A-0C31-43F8-B577-004ED3C68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60A943-46FF-4CBC-9770-3AADBC4B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38B28B-11B1-4E0E-B423-05BB23E62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92ED9A-B075-49BC-B440-04505B223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8640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F7163143-48AE-48FC-9128-E0B9235EFBD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B0DEC05-657E-40A7-B11D-EEAE916A6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8546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2475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4777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B0DEC05-657E-40A7-B11D-EEAE916A6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36718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78556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149193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95881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5524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858556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39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A9E6AE-A966-4CF4-9E06-70D9DF894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991F12-B74C-4E45-BA44-FBCB26522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7E1595-2DC5-4F2A-A440-CC83FEA9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6D04B6-9E80-43B5-AF41-C1FAFC33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262DD7-B17F-4211-91FC-FEE558392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7192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70452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7163143-48AE-48FC-9128-E0B9235EFBD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7014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39354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99390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0824B9-B436-4044-8B50-EE5E152F4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BC0BFA-6ABB-41D6-9220-FE3E89BAB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82A015-C96B-4E46-BC57-7A6B9B883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5EC1AD-94F5-40EF-82D2-A12C16A8F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3D91E15-5CCF-4DE5-AABE-AC6B1F3C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880D57-4A77-4CF5-A306-69D65326B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645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0D04B-9C30-475A-9DFD-9912546D8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193A31-391E-43A2-918F-24A4BD271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A670B6-B9E7-4516-98E0-BB0D5C2B2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C0569A4-A294-459A-8E82-988B63D60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2601B5D-D3A1-4602-8A0C-6545655E86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5AE00AC-F8AA-406E-87A3-90EDA2CDD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4A2790B-FD80-46E7-82B9-8C4E7238F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B69F2C6-0C2A-45D2-A3BE-D86ED4633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068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519CFC-0FCD-4D8B-858C-35BCF0BCE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5D35BB-7DD1-4F14-8AB3-C1AB472F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3390D0B-DE3F-4823-93B3-7A373277B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6092FE2-9866-4137-961E-3ED341242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815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20A35AE-124D-41D1-BD7F-88E19926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EA87819-88F2-4114-BF62-31E7E9C37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BE8D5C4-3513-46D6-AD8E-83CB5C195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017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EEF703-9618-4126-A01E-F948FE480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05E32D-6A70-453D-B0A5-1F65BF505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893ADA9-73B2-483F-8331-C47A307D8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622375-04DF-4FA0-A99D-1E9B77D92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346071-72AF-4AD5-BF23-39B9A8D09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82007E2-C5CB-4068-A70D-E5C404098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348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7D2F4-168B-4356-AF57-91DDC811C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5926EF1-F9E3-4117-9D35-0A5C06780D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5B10D7-A42B-4BA7-807F-816A9DD31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56EF40C-1D48-4F7C-BF2B-B10E75187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3143-48AE-48FC-9128-E0B9235EFBD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646A74-BFFA-4F33-88F5-71F50CF8A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CDF115-8F1F-4D1E-8FCA-1D8D95A5B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C05-657E-40A7-B11D-EEAE916A6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199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FB8C1FD-E9AE-4EF6-8216-ACEE2B3C9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A7D9D-2B3B-4F80-B754-30B5ADE4C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C173D5-0D1C-40FC-B8F5-1B727EDEC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63143-48AE-48FC-9128-E0B9235EFBD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16E2AE-7F16-4A71-8CEB-6B2F1E9DF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7E299E-2A0F-4BEA-B58F-A3A1B7B5C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DEC05-657E-40A7-B11D-EEAE916A6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104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7163143-48AE-48FC-9128-E0B9235EFBD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0DEC05-657E-40A7-B11D-EEAE916A6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7222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63143-48AE-48FC-9128-E0B9235EFBDD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B0DEC05-657E-40A7-B11D-EEAE916A6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36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5A52E3-6731-46A7-9FFC-3A35BC566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219" y="575187"/>
            <a:ext cx="11518491" cy="615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57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E799A3-0E83-4B24-A281-7BF2C9426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609" y="942534"/>
            <a:ext cx="12065391" cy="58099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33192D-8940-420B-AE77-11F95D50D4EE}"/>
              </a:ext>
            </a:extLst>
          </p:cNvPr>
          <p:cNvSpPr txBox="1"/>
          <p:nvPr/>
        </p:nvSpPr>
        <p:spPr>
          <a:xfrm>
            <a:off x="1969478" y="0"/>
            <a:ext cx="7793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odoni MT Black" panose="02070A03080606020203" pitchFamily="18" charset="0"/>
              </a:rPr>
              <a:t>Look at the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2307233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F0AEF2-5E83-4BCC-864A-3A6FA58AD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422" y="914400"/>
            <a:ext cx="11633981" cy="57958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13213E0-B85E-4E84-A074-BBD1381A6563}"/>
              </a:ext>
            </a:extLst>
          </p:cNvPr>
          <p:cNvSpPr txBox="1"/>
          <p:nvPr/>
        </p:nvSpPr>
        <p:spPr>
          <a:xfrm>
            <a:off x="2199249" y="14068"/>
            <a:ext cx="7793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odoni MT Black" panose="02070A03080606020203" pitchFamily="18" charset="0"/>
              </a:rPr>
              <a:t>Look at the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248145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A45794-7105-47E9-ADFD-C12DEB204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608" y="1294227"/>
            <a:ext cx="12065391" cy="52613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D08D8FE-9228-4EA3-8951-1F39D8313FAC}"/>
              </a:ext>
            </a:extLst>
          </p:cNvPr>
          <p:cNvSpPr txBox="1"/>
          <p:nvPr/>
        </p:nvSpPr>
        <p:spPr>
          <a:xfrm>
            <a:off x="2262552" y="0"/>
            <a:ext cx="7444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odoni MT Black" panose="02070A03080606020203" pitchFamily="18" charset="0"/>
              </a:rPr>
              <a:t>Look at the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95665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6810C0-6977-44D1-B554-3B163A7EFD74}"/>
              </a:ext>
            </a:extLst>
          </p:cNvPr>
          <p:cNvSpPr/>
          <p:nvPr/>
        </p:nvSpPr>
        <p:spPr>
          <a:xfrm>
            <a:off x="1" y="625163"/>
            <a:ext cx="1219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Tx/>
              <a:buAutoNum type="arabicPeriod"/>
            </a:pPr>
            <a:r>
              <a:rPr lang="en-US" sz="2800" b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What is </a:t>
            </a:r>
            <a:r>
              <a:rPr lang="en-US" sz="2800" b="1" dirty="0" err="1">
                <a:latin typeface="Bodoni MT Black" panose="02070A03080606020203" pitchFamily="18" charset="0"/>
                <a:cs typeface="Times New Roman" panose="02020603050405020304" pitchFamily="18" charset="0"/>
              </a:rPr>
              <a:t>Pahela</a:t>
            </a:r>
            <a:r>
              <a:rPr lang="en-US" sz="2800" b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Bodoni MT Black" panose="02070A03080606020203" pitchFamily="18" charset="0"/>
                <a:cs typeface="Times New Roman" panose="02020603050405020304" pitchFamily="18" charset="0"/>
              </a:rPr>
              <a:t>Baishakh</a:t>
            </a:r>
            <a:r>
              <a:rPr lang="en-US" sz="2800" b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2800" b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When does the day’s first programs begin?</a:t>
            </a:r>
          </a:p>
          <a:p>
            <a:pPr marL="742950" indent="-742950">
              <a:buAutoNum type="arabicPeriod"/>
            </a:pPr>
            <a:r>
              <a:rPr lang="en-US" sz="2800" b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Who organizes the day’s first programs at </a:t>
            </a:r>
            <a:r>
              <a:rPr lang="en-US" sz="2800" b="1" dirty="0" err="1">
                <a:latin typeface="Bodoni MT Black" panose="02070A03080606020203" pitchFamily="18" charset="0"/>
                <a:cs typeface="Times New Roman" panose="02020603050405020304" pitchFamily="18" charset="0"/>
              </a:rPr>
              <a:t>Ramna</a:t>
            </a:r>
            <a:r>
              <a:rPr lang="en-US" sz="2800" b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Bodoni MT Black" panose="02070A03080606020203" pitchFamily="18" charset="0"/>
                <a:cs typeface="Times New Roman" panose="02020603050405020304" pitchFamily="18" charset="0"/>
              </a:rPr>
              <a:t>Batamul</a:t>
            </a:r>
            <a:r>
              <a:rPr lang="en-US" sz="2800" b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, Dhaka?</a:t>
            </a:r>
          </a:p>
          <a:p>
            <a:pPr marL="742950" indent="-742950">
              <a:buAutoNum type="arabicPeriod"/>
            </a:pPr>
            <a:r>
              <a:rPr lang="en-US" sz="2800" b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What do the women wear on the </a:t>
            </a:r>
            <a:r>
              <a:rPr lang="en-US" sz="2800" b="1" dirty="0" err="1">
                <a:latin typeface="Bodoni MT Black" panose="02070A03080606020203" pitchFamily="18" charset="0"/>
                <a:cs typeface="Times New Roman" panose="02020603050405020304" pitchFamily="18" charset="0"/>
              </a:rPr>
              <a:t>Pahela</a:t>
            </a:r>
            <a:r>
              <a:rPr lang="en-US" sz="2800" b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Bodoni MT Black" panose="02070A03080606020203" pitchFamily="18" charset="0"/>
                <a:cs typeface="Times New Roman" panose="02020603050405020304" pitchFamily="18" charset="0"/>
              </a:rPr>
              <a:t>Baishakh</a:t>
            </a:r>
            <a:r>
              <a:rPr lang="en-US" sz="2800" b="1" dirty="0">
                <a:latin typeface="Bodoni MT Black" panose="02070A03080606020203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BA2BB19-6B22-42F4-9D7F-041708B1FE08}"/>
              </a:ext>
            </a:extLst>
          </p:cNvPr>
          <p:cNvSpPr txBox="1"/>
          <p:nvPr/>
        </p:nvSpPr>
        <p:spPr>
          <a:xfrm>
            <a:off x="2560320" y="-98474"/>
            <a:ext cx="5725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odoni MT Black" panose="02070A03080606020203" pitchFamily="18" charset="0"/>
              </a:rPr>
              <a:t>Individual work: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A6F9672-D7C6-42EA-A294-F4ABECE68B92}"/>
              </a:ext>
            </a:extLst>
          </p:cNvPr>
          <p:cNvSpPr txBox="1"/>
          <p:nvPr/>
        </p:nvSpPr>
        <p:spPr>
          <a:xfrm>
            <a:off x="393895" y="3429000"/>
            <a:ext cx="1166211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odoni MT Black" panose="02070A03080606020203" pitchFamily="18" charset="0"/>
              </a:rPr>
              <a:t>Answers:</a:t>
            </a:r>
          </a:p>
          <a:p>
            <a:r>
              <a:rPr lang="en-US" sz="2800" dirty="0">
                <a:latin typeface="Bodoni MT Black" panose="02070A03080606020203" pitchFamily="18" charset="0"/>
              </a:rPr>
              <a:t>(1) The first day of Bangla month </a:t>
            </a:r>
            <a:r>
              <a:rPr lang="en-US" sz="2800" dirty="0" err="1">
                <a:latin typeface="Bodoni MT Black" panose="02070A03080606020203" pitchFamily="18" charset="0"/>
              </a:rPr>
              <a:t>Baishakh</a:t>
            </a:r>
            <a:r>
              <a:rPr lang="en-US" sz="2800" dirty="0">
                <a:latin typeface="Bodoni MT Black" panose="02070A03080606020203" pitchFamily="18" charset="0"/>
              </a:rPr>
              <a:t>.</a:t>
            </a:r>
          </a:p>
          <a:p>
            <a:r>
              <a:rPr lang="en-US" sz="2800" dirty="0">
                <a:latin typeface="Bodoni MT Black" panose="02070A03080606020203" pitchFamily="18" charset="0"/>
              </a:rPr>
              <a:t>(2) The day’s first programs begins at dawn at </a:t>
            </a:r>
            <a:r>
              <a:rPr lang="en-US" sz="2800" dirty="0" err="1">
                <a:latin typeface="Bodoni MT Black" panose="02070A03080606020203" pitchFamily="18" charset="0"/>
              </a:rPr>
              <a:t>Ramna</a:t>
            </a:r>
            <a:r>
              <a:rPr lang="en-US" sz="2800" dirty="0">
                <a:latin typeface="Bodoni MT Black" panose="02070A03080606020203" pitchFamily="18" charset="0"/>
              </a:rPr>
              <a:t> </a:t>
            </a:r>
            <a:r>
              <a:rPr lang="en-US" sz="2800" dirty="0" err="1">
                <a:latin typeface="Bodoni MT Black" panose="02070A03080606020203" pitchFamily="18" charset="0"/>
              </a:rPr>
              <a:t>Batamul</a:t>
            </a:r>
            <a:r>
              <a:rPr lang="en-US" sz="2800" dirty="0">
                <a:latin typeface="Bodoni MT Black" panose="02070A03080606020203" pitchFamily="18" charset="0"/>
              </a:rPr>
              <a:t>, Dhaka.</a:t>
            </a:r>
          </a:p>
          <a:p>
            <a:r>
              <a:rPr lang="en-US" sz="2800" dirty="0">
                <a:latin typeface="Bodoni MT Black" panose="02070A03080606020203" pitchFamily="18" charset="0"/>
              </a:rPr>
              <a:t>(3) </a:t>
            </a:r>
            <a:r>
              <a:rPr lang="en-US" sz="2800" dirty="0" err="1">
                <a:latin typeface="Bodoni MT Black" panose="02070A03080606020203" pitchFamily="18" charset="0"/>
              </a:rPr>
              <a:t>Chhyanata</a:t>
            </a:r>
            <a:r>
              <a:rPr lang="en-US" sz="2800" dirty="0">
                <a:latin typeface="Bodoni MT Black" panose="02070A03080606020203" pitchFamily="18" charset="0"/>
              </a:rPr>
              <a:t>, a leading cultural organization.</a:t>
            </a:r>
          </a:p>
          <a:p>
            <a:r>
              <a:rPr lang="en-US" sz="2800" dirty="0">
                <a:latin typeface="Bodoni MT Black" panose="02070A03080606020203" pitchFamily="18" charset="0"/>
              </a:rPr>
              <a:t>(4) Women wear white sarees with red borders and adorn themselves with </a:t>
            </a:r>
            <a:r>
              <a:rPr lang="en-US" sz="2800" dirty="0" err="1">
                <a:latin typeface="Bodoni MT Black" panose="02070A03080606020203" pitchFamily="18" charset="0"/>
              </a:rPr>
              <a:t>colourful</a:t>
            </a:r>
            <a:r>
              <a:rPr lang="en-US" sz="2800" dirty="0">
                <a:latin typeface="Bodoni MT Black" panose="02070A03080606020203" pitchFamily="18" charset="0"/>
              </a:rPr>
              <a:t> </a:t>
            </a:r>
            <a:r>
              <a:rPr lang="en-US" sz="2800" dirty="0" err="1">
                <a:latin typeface="Bodoni MT Black" panose="02070A03080606020203" pitchFamily="18" charset="0"/>
              </a:rPr>
              <a:t>churis</a:t>
            </a:r>
            <a:r>
              <a:rPr lang="en-US" sz="2800" dirty="0">
                <a:latin typeface="Bodoni MT Black" panose="02070A03080606020203" pitchFamily="18" charset="0"/>
              </a:rPr>
              <a:t> and flowers.</a:t>
            </a:r>
          </a:p>
        </p:txBody>
      </p:sp>
    </p:spTree>
    <p:extLst>
      <p:ext uri="{BB962C8B-B14F-4D97-AF65-F5344CB8AC3E}">
        <p14:creationId xmlns:p14="http://schemas.microsoft.com/office/powerpoint/2010/main" xmlns="" val="288156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0C404DD7-D172-4D22-8933-68AACDA92226}"/>
              </a:ext>
            </a:extLst>
          </p:cNvPr>
          <p:cNvSpPr/>
          <p:nvPr/>
        </p:nvSpPr>
        <p:spPr>
          <a:xfrm>
            <a:off x="3657600" y="844716"/>
            <a:ext cx="4648200" cy="11750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Peer work</a:t>
            </a:r>
          </a:p>
        </p:txBody>
      </p:sp>
      <p:sp>
        <p:nvSpPr>
          <p:cNvPr id="2" name="Callout: Right Arrow 1">
            <a:extLst>
              <a:ext uri="{FF2B5EF4-FFF2-40B4-BE49-F238E27FC236}">
                <a16:creationId xmlns:a16="http://schemas.microsoft.com/office/drawing/2014/main" xmlns="" id="{BA2BAFCD-7E59-4CCF-8D19-658BAF3BACBD}"/>
              </a:ext>
            </a:extLst>
          </p:cNvPr>
          <p:cNvSpPr/>
          <p:nvPr/>
        </p:nvSpPr>
        <p:spPr>
          <a:xfrm>
            <a:off x="2400300" y="2357600"/>
            <a:ext cx="8610600" cy="2480603"/>
          </a:xfrm>
          <a:prstGeom prst="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Write a letter to your non- Bangladeshi friend abut the celebration of </a:t>
            </a:r>
            <a:r>
              <a:rPr lang="en-US" sz="3200" dirty="0" err="1">
                <a:solidFill>
                  <a:srgbClr val="00206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Pahela</a:t>
            </a:r>
            <a:r>
              <a:rPr lang="en-US" sz="3200" dirty="0">
                <a:solidFill>
                  <a:srgbClr val="00206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Baishakh</a:t>
            </a:r>
            <a:endParaRPr lang="en-US" sz="3200" dirty="0">
              <a:solidFill>
                <a:srgbClr val="002060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900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45" y="38101"/>
            <a:ext cx="11802793" cy="76020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solidFill>
                  <a:srgbClr val="002060"/>
                </a:solidFill>
                <a:latin typeface="Bodoni MT Black" panose="02070A03080606020203" pitchFamily="18" charset="0"/>
              </a:rPr>
              <a:t>Group work:</a:t>
            </a:r>
            <a:endParaRPr lang="en-US" sz="5400" b="1" dirty="0">
              <a:solidFill>
                <a:srgbClr val="002060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Bodoni MT Black" panose="02070A03080606020203" pitchFamily="18" charset="0"/>
                <a:cs typeface="Times New Roman" panose="02020603050405020304" pitchFamily="18" charset="0"/>
              </a:rPr>
              <a:t>Write the meaning of the following  words:</a:t>
            </a:r>
            <a:endParaRPr lang="en-US" sz="4000" dirty="0">
              <a:solidFill>
                <a:srgbClr val="FFC000"/>
              </a:solidFill>
              <a:latin typeface="Bodoni MT Black" panose="02070A03080606020203" pitchFamily="18" charset="0"/>
            </a:endParaRPr>
          </a:p>
          <a:p>
            <a:r>
              <a:rPr lang="en-US" sz="4000" dirty="0">
                <a:solidFill>
                  <a:srgbClr val="FFC000"/>
                </a:solidFill>
                <a:latin typeface="Bodoni MT Black" panose="02070A03080606020203" pitchFamily="18" charset="0"/>
              </a:rPr>
              <a:t>Procession, fascinating, festivals, traditional, significance</a:t>
            </a:r>
          </a:p>
          <a:p>
            <a:endParaRPr lang="en-US" sz="4000" dirty="0">
              <a:solidFill>
                <a:srgbClr val="FFC000"/>
              </a:solidFill>
            </a:endParaRPr>
          </a:p>
          <a:p>
            <a:endParaRPr lang="en-US" sz="4000" dirty="0">
              <a:solidFill>
                <a:srgbClr val="FFC000"/>
              </a:solidFill>
            </a:endParaRPr>
          </a:p>
          <a:p>
            <a:endParaRPr lang="en-US" sz="4000" dirty="0">
              <a:solidFill>
                <a:srgbClr val="FFC000"/>
              </a:solidFill>
            </a:endParaRPr>
          </a:p>
          <a:p>
            <a:endParaRPr lang="en-US" sz="4000" dirty="0">
              <a:solidFill>
                <a:srgbClr val="FFC000"/>
              </a:solidFill>
            </a:endParaRPr>
          </a:p>
          <a:p>
            <a:endParaRPr lang="en-US" sz="4000" dirty="0">
              <a:solidFill>
                <a:srgbClr val="FFC000"/>
              </a:solidFill>
            </a:endParaRPr>
          </a:p>
          <a:p>
            <a:endParaRPr lang="en-US" sz="4000" dirty="0">
              <a:solidFill>
                <a:srgbClr val="FFC000"/>
              </a:solidFill>
            </a:endParaRPr>
          </a:p>
          <a:p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F06CE1-7DF0-4279-BBF7-DC5097A8E922}"/>
              </a:ext>
            </a:extLst>
          </p:cNvPr>
          <p:cNvSpPr txBox="1"/>
          <p:nvPr/>
        </p:nvSpPr>
        <p:spPr>
          <a:xfrm>
            <a:off x="5582529" y="372793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1A3C3A7-EC38-4BDE-9F4E-8AADF893456A}"/>
              </a:ext>
            </a:extLst>
          </p:cNvPr>
          <p:cNvSpPr txBox="1"/>
          <p:nvPr/>
        </p:nvSpPr>
        <p:spPr>
          <a:xfrm>
            <a:off x="5582529" y="372793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66277A6-454B-41E4-B729-367ADC57B9C1}"/>
              </a:ext>
            </a:extLst>
          </p:cNvPr>
          <p:cNvSpPr txBox="1"/>
          <p:nvPr/>
        </p:nvSpPr>
        <p:spPr>
          <a:xfrm>
            <a:off x="1689585" y="3431582"/>
            <a:ext cx="7594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Procession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b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মিছিল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>
                <a:solidFill>
                  <a:srgbClr val="FF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manifestation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E28C88D-70FD-4AA2-9DF3-34403D416ADA}"/>
              </a:ext>
            </a:extLst>
          </p:cNvPr>
          <p:cNvSpPr txBox="1"/>
          <p:nvPr/>
        </p:nvSpPr>
        <p:spPr>
          <a:xfrm>
            <a:off x="1771648" y="5872058"/>
            <a:ext cx="749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>
                <a:solidFill>
                  <a:srgbClr val="7030A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raditional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bn-I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ঐতিহ্যবাহী</a:t>
            </a:r>
            <a:r>
              <a:rPr lang="bn-IN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solidFill>
                  <a:srgbClr val="7030A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customary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7AC1EBB-6793-41F6-A1CF-15E24D71CAB2}"/>
              </a:ext>
            </a:extLst>
          </p:cNvPr>
          <p:cNvSpPr txBox="1"/>
          <p:nvPr/>
        </p:nvSpPr>
        <p:spPr>
          <a:xfrm>
            <a:off x="1691641" y="5125744"/>
            <a:ext cx="5651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odoni MT Black" panose="02070A03080606020203" pitchFamily="18" charset="0"/>
                <a:cs typeface="Times New Roman" panose="02020603050405020304" pitchFamily="18" charset="0"/>
              </a:rPr>
              <a:t>Festival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b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উৎসব</a:t>
            </a:r>
            <a:r>
              <a:rPr lang="b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Bodoni MT Black" panose="02070A03080606020203" pitchFamily="18" charset="0"/>
                <a:cs typeface="Times New Roman" panose="02020603050405020304" pitchFamily="18" charset="0"/>
              </a:rPr>
              <a:t>convival</a:t>
            </a:r>
            <a:endParaRPr lang="en-US" sz="3600" dirty="0"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8DF3B99-7134-483F-A6AF-88E774470871}"/>
              </a:ext>
            </a:extLst>
          </p:cNvPr>
          <p:cNvSpPr txBox="1"/>
          <p:nvPr/>
        </p:nvSpPr>
        <p:spPr>
          <a:xfrm>
            <a:off x="1676399" y="3931474"/>
            <a:ext cx="6989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Fascinating-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I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আকর্ষণীয় </a:t>
            </a:r>
            <a:r>
              <a:rPr lang="en-US" sz="3600" dirty="0">
                <a:solidFill>
                  <a:srgbClr val="0070C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attractive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758115E-9DA0-4A57-B20E-52292E6EFC9D}"/>
              </a:ext>
            </a:extLst>
          </p:cNvPr>
          <p:cNvSpPr txBox="1"/>
          <p:nvPr/>
        </p:nvSpPr>
        <p:spPr>
          <a:xfrm flipH="1">
            <a:off x="1676399" y="4618111"/>
            <a:ext cx="7594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Significance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bn-I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তাৎপর্য</a:t>
            </a:r>
            <a:r>
              <a:rPr lang="bn-I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importance</a:t>
            </a:r>
            <a:r>
              <a:rPr lang="bn-IN" sz="3600" dirty="0">
                <a:solidFill>
                  <a:srgbClr val="FF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0000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943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FF47BA9-EA60-416C-BD26-EC3B546C5E49}"/>
              </a:ext>
            </a:extLst>
          </p:cNvPr>
          <p:cNvSpPr txBox="1"/>
          <p:nvPr/>
        </p:nvSpPr>
        <p:spPr>
          <a:xfrm>
            <a:off x="53093" y="1122538"/>
            <a:ext cx="1207893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Bodoni MT Black" panose="02070A03080606020203" pitchFamily="18" charset="0"/>
              </a:rPr>
              <a:t>Choose the best answer from the alternatives:</a:t>
            </a:r>
          </a:p>
          <a:p>
            <a:pPr marL="342900" indent="-342900">
              <a:buAutoNum type="alphaLcParenBoth"/>
            </a:pPr>
            <a:r>
              <a:rPr lang="en-US" sz="2000" dirty="0">
                <a:latin typeface="Bodoni MT Black" panose="02070A03080606020203" pitchFamily="18" charset="0"/>
              </a:rPr>
              <a:t>The first program of </a:t>
            </a:r>
            <a:r>
              <a:rPr lang="en-US" sz="2000" dirty="0" err="1">
                <a:latin typeface="Bodoni MT Black" panose="02070A03080606020203" pitchFamily="18" charset="0"/>
              </a:rPr>
              <a:t>Pahela</a:t>
            </a:r>
            <a:r>
              <a:rPr lang="en-US" sz="2000" dirty="0">
                <a:latin typeface="Bodoni MT Black" panose="02070A03080606020203" pitchFamily="18" charset="0"/>
              </a:rPr>
              <a:t> </a:t>
            </a:r>
            <a:r>
              <a:rPr lang="en-US" sz="2000" dirty="0" err="1">
                <a:latin typeface="Bodoni MT Black" panose="02070A03080606020203" pitchFamily="18" charset="0"/>
              </a:rPr>
              <a:t>Baishakh</a:t>
            </a:r>
            <a:r>
              <a:rPr lang="en-US" sz="2000" dirty="0">
                <a:latin typeface="Bodoni MT Black" panose="02070A03080606020203" pitchFamily="18" charset="0"/>
              </a:rPr>
              <a:t> begins at----- (</a:t>
            </a:r>
            <a:r>
              <a:rPr lang="en-US" sz="2000" dirty="0" err="1">
                <a:latin typeface="Bodoni MT Black" panose="02070A03080606020203" pitchFamily="18" charset="0"/>
              </a:rPr>
              <a:t>i</a:t>
            </a:r>
            <a:r>
              <a:rPr lang="en-US" sz="2000" dirty="0">
                <a:latin typeface="Bodoni MT Black" panose="02070A03080606020203" pitchFamily="18" charset="0"/>
              </a:rPr>
              <a:t>) dawn  (ii) noon  (iii) evenings  (iv)  all</a:t>
            </a:r>
          </a:p>
          <a:p>
            <a:pPr marL="342900" indent="-342900">
              <a:buAutoNum type="alphaLcParenBoth"/>
            </a:pPr>
            <a:endParaRPr lang="en-US" sz="2000" dirty="0">
              <a:latin typeface="Bodoni MT Black" panose="02070A03080606020203" pitchFamily="18" charset="0"/>
            </a:endParaRPr>
          </a:p>
          <a:p>
            <a:pPr marL="342900" indent="-342900">
              <a:buAutoNum type="alphaLcParenBoth"/>
            </a:pPr>
            <a:r>
              <a:rPr lang="en-US" sz="2000" dirty="0" err="1">
                <a:latin typeface="Bodoni MT Black" panose="02070A03080606020203" pitchFamily="18" charset="0"/>
              </a:rPr>
              <a:t>Chhyanata</a:t>
            </a:r>
            <a:r>
              <a:rPr lang="en-US" sz="2000" dirty="0">
                <a:latin typeface="Bodoni MT Black" panose="02070A03080606020203" pitchFamily="18" charset="0"/>
              </a:rPr>
              <a:t> is a leading --- organization.   (</a:t>
            </a:r>
            <a:r>
              <a:rPr lang="en-US" sz="2000" dirty="0" err="1">
                <a:latin typeface="Bodoni MT Black" panose="02070A03080606020203" pitchFamily="18" charset="0"/>
              </a:rPr>
              <a:t>i</a:t>
            </a:r>
            <a:r>
              <a:rPr lang="en-US" sz="2000" dirty="0">
                <a:latin typeface="Bodoni MT Black" panose="02070A03080606020203" pitchFamily="18" charset="0"/>
              </a:rPr>
              <a:t>)  political  (ii)  economical (iii) cultural  (iv) medical</a:t>
            </a:r>
          </a:p>
          <a:p>
            <a:pPr marL="342900" indent="-342900">
              <a:buAutoNum type="alphaLcParenBoth"/>
            </a:pPr>
            <a:endParaRPr lang="en-US" sz="2000" dirty="0">
              <a:latin typeface="Bodoni MT Black" panose="02070A03080606020203" pitchFamily="18" charset="0"/>
            </a:endParaRPr>
          </a:p>
          <a:p>
            <a:pPr marL="342900" indent="-342900">
              <a:buAutoNum type="alphaLcParenBoth"/>
            </a:pPr>
            <a:r>
              <a:rPr lang="en-US" sz="2000" dirty="0">
                <a:latin typeface="Bodoni MT Black" panose="02070A03080606020203" pitchFamily="18" charset="0"/>
              </a:rPr>
              <a:t>The day is celebrated  (</a:t>
            </a:r>
            <a:r>
              <a:rPr lang="en-US" sz="2000" dirty="0" err="1">
                <a:latin typeface="Bodoni MT Black" panose="02070A03080606020203" pitchFamily="18" charset="0"/>
              </a:rPr>
              <a:t>i</a:t>
            </a:r>
            <a:r>
              <a:rPr lang="en-US" sz="2000" dirty="0">
                <a:latin typeface="Bodoni MT Black" panose="02070A03080606020203" pitchFamily="18" charset="0"/>
              </a:rPr>
              <a:t>) Only Dhaka (ii) all over the world    (iii) all over the country (iv)  None</a:t>
            </a:r>
          </a:p>
          <a:p>
            <a:pPr marL="342900" indent="-342900">
              <a:buAutoNum type="alphaLcParenBoth"/>
            </a:pPr>
            <a:endParaRPr lang="en-US" sz="2000" dirty="0">
              <a:latin typeface="Bodoni MT Black" panose="02070A03080606020203" pitchFamily="18" charset="0"/>
            </a:endParaRPr>
          </a:p>
          <a:p>
            <a:pPr marL="342900" indent="-342900">
              <a:buAutoNum type="alphaLcParenBoth"/>
            </a:pPr>
            <a:r>
              <a:rPr lang="en-US" sz="2000" dirty="0">
                <a:latin typeface="Bodoni MT Black" panose="02070A03080606020203" pitchFamily="18" charset="0"/>
              </a:rPr>
              <a:t>The famous song “ </a:t>
            </a:r>
            <a:r>
              <a:rPr lang="en-US" sz="2000" dirty="0" err="1">
                <a:latin typeface="Bodoni MT Black" panose="02070A03080606020203" pitchFamily="18" charset="0"/>
              </a:rPr>
              <a:t>Esho</a:t>
            </a:r>
            <a:r>
              <a:rPr lang="en-US" sz="2000" dirty="0">
                <a:latin typeface="Bodoni MT Black" panose="02070A03080606020203" pitchFamily="18" charset="0"/>
              </a:rPr>
              <a:t>-he </a:t>
            </a:r>
            <a:r>
              <a:rPr lang="en-US" sz="2000" dirty="0" err="1">
                <a:latin typeface="Bodoni MT Black" panose="02070A03080606020203" pitchFamily="18" charset="0"/>
              </a:rPr>
              <a:t>Boishakh</a:t>
            </a:r>
            <a:r>
              <a:rPr lang="en-US" sz="2000" dirty="0">
                <a:latin typeface="Bodoni MT Black" panose="02070A03080606020203" pitchFamily="18" charset="0"/>
              </a:rPr>
              <a:t> , </a:t>
            </a:r>
            <a:r>
              <a:rPr lang="en-US" sz="2000" dirty="0" err="1">
                <a:latin typeface="Bodoni MT Black" panose="02070A03080606020203" pitchFamily="18" charset="0"/>
              </a:rPr>
              <a:t>Esho</a:t>
            </a:r>
            <a:r>
              <a:rPr lang="en-US" sz="2000" dirty="0">
                <a:latin typeface="Bodoni MT Black" panose="02070A03080606020203" pitchFamily="18" charset="0"/>
              </a:rPr>
              <a:t> </a:t>
            </a:r>
            <a:r>
              <a:rPr lang="en-US" sz="2000" dirty="0" err="1">
                <a:latin typeface="Bodoni MT Black" panose="02070A03080606020203" pitchFamily="18" charset="0"/>
              </a:rPr>
              <a:t>Esho</a:t>
            </a:r>
            <a:r>
              <a:rPr lang="en-US" sz="2000" dirty="0">
                <a:latin typeface="Bodoni MT Black" panose="02070A03080606020203" pitchFamily="18" charset="0"/>
              </a:rPr>
              <a:t>” is written by     (</a:t>
            </a:r>
            <a:r>
              <a:rPr lang="en-US" sz="2000" dirty="0" err="1">
                <a:latin typeface="Bodoni MT Black" panose="02070A03080606020203" pitchFamily="18" charset="0"/>
              </a:rPr>
              <a:t>i</a:t>
            </a:r>
            <a:r>
              <a:rPr lang="en-US" sz="2000" dirty="0">
                <a:latin typeface="Bodoni MT Black" panose="02070A03080606020203" pitchFamily="18" charset="0"/>
              </a:rPr>
              <a:t>) </a:t>
            </a:r>
            <a:r>
              <a:rPr lang="en-US" sz="2000" dirty="0" err="1">
                <a:latin typeface="Bodoni MT Black" panose="02070A03080606020203" pitchFamily="18" charset="0"/>
              </a:rPr>
              <a:t>Altab</a:t>
            </a:r>
            <a:r>
              <a:rPr lang="en-US" sz="2000" dirty="0">
                <a:latin typeface="Bodoni MT Black" panose="02070A03080606020203" pitchFamily="18" charset="0"/>
              </a:rPr>
              <a:t> Mahmud    (ii) </a:t>
            </a:r>
            <a:r>
              <a:rPr lang="en-US" sz="2000" dirty="0" err="1">
                <a:latin typeface="Bodoni MT Black" panose="02070A03080606020203" pitchFamily="18" charset="0"/>
              </a:rPr>
              <a:t>Kazi</a:t>
            </a:r>
            <a:r>
              <a:rPr lang="en-US" sz="2000" dirty="0">
                <a:latin typeface="Bodoni MT Black" panose="02070A03080606020203" pitchFamily="18" charset="0"/>
              </a:rPr>
              <a:t> Nazrul Islam  (iii) Rabindranath Tagore  (iv)  Abdul </a:t>
            </a:r>
            <a:r>
              <a:rPr lang="en-US" sz="2000" dirty="0" err="1">
                <a:latin typeface="Bodoni MT Black" panose="02070A03080606020203" pitchFamily="18" charset="0"/>
              </a:rPr>
              <a:t>Gaffar</a:t>
            </a:r>
            <a:r>
              <a:rPr lang="en-US" sz="2000" dirty="0">
                <a:latin typeface="Bodoni MT Black" panose="02070A03080606020203" pitchFamily="18" charset="0"/>
              </a:rPr>
              <a:t> </a:t>
            </a:r>
          </a:p>
          <a:p>
            <a:pPr marL="342900" indent="-342900">
              <a:buAutoNum type="alphaLcParenBoth"/>
            </a:pPr>
            <a:endParaRPr lang="en-US" sz="2000" dirty="0">
              <a:latin typeface="Bodoni MT Black" panose="02070A03080606020203" pitchFamily="18" charset="0"/>
            </a:endParaRPr>
          </a:p>
          <a:p>
            <a:pPr marL="342900" indent="-342900">
              <a:buAutoNum type="alphaLcParenBoth"/>
            </a:pPr>
            <a:r>
              <a:rPr lang="en-US" sz="2000" dirty="0">
                <a:latin typeface="Bodoni MT Black" panose="02070A03080606020203" pitchFamily="18" charset="0"/>
              </a:rPr>
              <a:t>On </a:t>
            </a:r>
            <a:r>
              <a:rPr lang="en-US" sz="2000" dirty="0" err="1">
                <a:latin typeface="Bodoni MT Black" panose="02070A03080606020203" pitchFamily="18" charset="0"/>
              </a:rPr>
              <a:t>Pahela</a:t>
            </a:r>
            <a:r>
              <a:rPr lang="en-US" sz="2000" dirty="0">
                <a:latin typeface="Bodoni MT Black" panose="02070A03080606020203" pitchFamily="18" charset="0"/>
              </a:rPr>
              <a:t> </a:t>
            </a:r>
            <a:r>
              <a:rPr lang="en-US" sz="2000" dirty="0" err="1">
                <a:latin typeface="Bodoni MT Black" panose="02070A03080606020203" pitchFamily="18" charset="0"/>
              </a:rPr>
              <a:t>Baishakh</a:t>
            </a:r>
            <a:r>
              <a:rPr lang="en-US" sz="2000" dirty="0">
                <a:latin typeface="Bodoni MT Black" panose="02070A03080606020203" pitchFamily="18" charset="0"/>
              </a:rPr>
              <a:t>, Women adorn themselves with  (</a:t>
            </a:r>
            <a:r>
              <a:rPr lang="en-US" sz="2000" dirty="0" err="1">
                <a:latin typeface="Bodoni MT Black" panose="02070A03080606020203" pitchFamily="18" charset="0"/>
              </a:rPr>
              <a:t>i</a:t>
            </a:r>
            <a:r>
              <a:rPr lang="en-US" sz="2000" dirty="0">
                <a:latin typeface="Bodoni MT Black" panose="02070A03080606020203" pitchFamily="18" charset="0"/>
              </a:rPr>
              <a:t>) sarees and </a:t>
            </a:r>
            <a:r>
              <a:rPr lang="en-US" sz="2000" dirty="0" err="1">
                <a:latin typeface="Bodoni MT Black" panose="02070A03080606020203" pitchFamily="18" charset="0"/>
              </a:rPr>
              <a:t>blous</a:t>
            </a:r>
            <a:r>
              <a:rPr lang="en-US" sz="2000" dirty="0">
                <a:latin typeface="Bodoni MT Black" panose="02070A03080606020203" pitchFamily="18" charset="0"/>
              </a:rPr>
              <a:t>    (ii)  </a:t>
            </a:r>
            <a:r>
              <a:rPr lang="en-US" sz="2000" dirty="0" err="1">
                <a:latin typeface="Bodoni MT Black" panose="02070A03080606020203" pitchFamily="18" charset="0"/>
              </a:rPr>
              <a:t>colourful</a:t>
            </a:r>
            <a:r>
              <a:rPr lang="en-US" sz="2000" dirty="0">
                <a:latin typeface="Bodoni MT Black" panose="02070A03080606020203" pitchFamily="18" charset="0"/>
              </a:rPr>
              <a:t> </a:t>
            </a:r>
            <a:r>
              <a:rPr lang="en-US" sz="2000" dirty="0" err="1">
                <a:latin typeface="Bodoni MT Black" panose="02070A03080606020203" pitchFamily="18" charset="0"/>
              </a:rPr>
              <a:t>churis</a:t>
            </a:r>
            <a:r>
              <a:rPr lang="en-US" sz="2000" dirty="0">
                <a:latin typeface="Bodoni MT Black" panose="02070A03080606020203" pitchFamily="18" charset="0"/>
              </a:rPr>
              <a:t> and flowers           (iii) </a:t>
            </a:r>
            <a:r>
              <a:rPr lang="en-US" sz="2000" dirty="0" err="1">
                <a:latin typeface="Bodoni MT Black" panose="02070A03080606020203" pitchFamily="18" charset="0"/>
              </a:rPr>
              <a:t>Colourful</a:t>
            </a:r>
            <a:r>
              <a:rPr lang="en-US" sz="2000" dirty="0">
                <a:latin typeface="Bodoni MT Black" panose="02070A03080606020203" pitchFamily="18" charset="0"/>
              </a:rPr>
              <a:t> dresses   (iv) costly ornaments</a:t>
            </a:r>
          </a:p>
          <a:p>
            <a:endParaRPr lang="en-US" sz="2000" dirty="0">
              <a:latin typeface="Bodoni MT Black" panose="02070A03080606020203" pitchFamily="18" charset="0"/>
            </a:endParaRPr>
          </a:p>
          <a:p>
            <a:endParaRPr lang="en-US" dirty="0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xmlns="" id="{6DD145A5-1BAD-4EF6-8641-1D09E6536653}"/>
              </a:ext>
            </a:extLst>
          </p:cNvPr>
          <p:cNvSpPr/>
          <p:nvPr/>
        </p:nvSpPr>
        <p:spPr>
          <a:xfrm flipH="1" flipV="1">
            <a:off x="8499496" y="3448349"/>
            <a:ext cx="309716" cy="24621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xmlns="" id="{09B36E95-492F-47AD-97FD-089612353ABB}"/>
              </a:ext>
            </a:extLst>
          </p:cNvPr>
          <p:cNvSpPr/>
          <p:nvPr/>
        </p:nvSpPr>
        <p:spPr>
          <a:xfrm>
            <a:off x="9499870" y="2600719"/>
            <a:ext cx="358875" cy="34152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xmlns="" id="{0FD8E1A9-373E-4C49-B8F6-A035C1840E18}"/>
              </a:ext>
            </a:extLst>
          </p:cNvPr>
          <p:cNvSpPr/>
          <p:nvPr/>
        </p:nvSpPr>
        <p:spPr>
          <a:xfrm>
            <a:off x="10347698" y="5314697"/>
            <a:ext cx="260554" cy="3082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xmlns="" id="{1EE0A084-85E5-42C1-890C-725F9CF23BDF}"/>
              </a:ext>
            </a:extLst>
          </p:cNvPr>
          <p:cNvSpPr/>
          <p:nvPr/>
        </p:nvSpPr>
        <p:spPr>
          <a:xfrm>
            <a:off x="7284606" y="1678413"/>
            <a:ext cx="371168" cy="26260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xmlns="" id="{F6C14D88-CE01-4932-8EB2-BBEF5366F05B}"/>
              </a:ext>
            </a:extLst>
          </p:cNvPr>
          <p:cNvSpPr/>
          <p:nvPr/>
        </p:nvSpPr>
        <p:spPr>
          <a:xfrm>
            <a:off x="3639411" y="4713018"/>
            <a:ext cx="302343" cy="27735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43A63C-0798-492F-9AC3-7D49975A9D2C}"/>
              </a:ext>
            </a:extLst>
          </p:cNvPr>
          <p:cNvSpPr txBox="1"/>
          <p:nvPr/>
        </p:nvSpPr>
        <p:spPr>
          <a:xfrm>
            <a:off x="3335405" y="-96284"/>
            <a:ext cx="4855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Bodoni MT Black" panose="02070A03080606020203" pitchFamily="18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50017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1308794-DD10-4321-BD5C-E449F8DF70D9}"/>
              </a:ext>
            </a:extLst>
          </p:cNvPr>
          <p:cNvSpPr/>
          <p:nvPr/>
        </p:nvSpPr>
        <p:spPr>
          <a:xfrm>
            <a:off x="0" y="0"/>
            <a:ext cx="12192001" cy="655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Say whether the following sentences are true or false. If false give the right answer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LcParenBoth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Pahela</a:t>
            </a:r>
            <a:r>
              <a:rPr lang="en-US" sz="2400" dirty="0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Baishakh</a:t>
            </a:r>
            <a:r>
              <a:rPr lang="en-US" sz="2400" dirty="0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 is the first day of Bangla new year.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342900" indent="-342900">
              <a:buAutoNum type="alphaLcParenBoth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It begins at dawn at </a:t>
            </a:r>
            <a:r>
              <a:rPr lang="en-US" sz="2400" dirty="0" err="1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Ramna</a:t>
            </a:r>
            <a:r>
              <a:rPr lang="en-US" sz="2400" dirty="0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Batamul</a:t>
            </a:r>
            <a:r>
              <a:rPr lang="en-US" sz="2400" dirty="0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, Dhaka. </a:t>
            </a:r>
          </a:p>
          <a:p>
            <a:pPr marL="342900" indent="-342900">
              <a:buAutoNum type="alphaLcParenBoth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Both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The day is celebrated all over the country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 </a:t>
            </a:r>
            <a:r>
              <a:rPr lang="en-US" sz="2400" dirty="0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The celebration of </a:t>
            </a:r>
            <a:r>
              <a:rPr lang="en-US" sz="2400" dirty="0" err="1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Pahela</a:t>
            </a:r>
            <a:r>
              <a:rPr lang="en-US" sz="2400" dirty="0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Baishakh</a:t>
            </a:r>
            <a:r>
              <a:rPr lang="en-US" sz="2400" dirty="0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 marks a day of cultural unity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(e)</a:t>
            </a:r>
            <a:r>
              <a:rPr lang="en-US" sz="2400" dirty="0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The song’ </a:t>
            </a:r>
            <a:r>
              <a:rPr lang="en-US" sz="2400" dirty="0" err="1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Esho</a:t>
            </a:r>
            <a:r>
              <a:rPr lang="en-US" sz="2400" dirty="0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-he-</a:t>
            </a:r>
            <a:r>
              <a:rPr lang="en-US" sz="2400" dirty="0" err="1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Boishakh</a:t>
            </a:r>
            <a:r>
              <a:rPr lang="en-US" sz="2400" dirty="0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Esho</a:t>
            </a:r>
            <a:r>
              <a:rPr lang="en-US" sz="2400" dirty="0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Esho</a:t>
            </a:r>
            <a:r>
              <a:rPr lang="en-US" sz="2400" dirty="0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 is written by </a:t>
            </a:r>
            <a:r>
              <a:rPr lang="en-US" sz="2400" dirty="0" err="1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Kazi</a:t>
            </a:r>
            <a:r>
              <a:rPr lang="en-US" sz="2400" dirty="0">
                <a:solidFill>
                  <a:schemeClr val="tx1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 Nazrul Islam.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78B965-D90D-465C-86E8-DC3737B46D8C}"/>
              </a:ext>
            </a:extLst>
          </p:cNvPr>
          <p:cNvSpPr txBox="1"/>
          <p:nvPr/>
        </p:nvSpPr>
        <p:spPr>
          <a:xfrm>
            <a:off x="8964637" y="1973235"/>
            <a:ext cx="1137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odoni MT Black" panose="02070A03080606020203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DC6438-089C-46AE-B567-9CCCA0D7A30B}"/>
              </a:ext>
            </a:extLst>
          </p:cNvPr>
          <p:cNvSpPr txBox="1"/>
          <p:nvPr/>
        </p:nvSpPr>
        <p:spPr>
          <a:xfrm>
            <a:off x="8202637" y="2373374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odoni MT Black" panose="02070A03080606020203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1B21138-4FDA-4A74-B480-EAC37A3A4BCA}"/>
              </a:ext>
            </a:extLst>
          </p:cNvPr>
          <p:cNvSpPr txBox="1"/>
          <p:nvPr/>
        </p:nvSpPr>
        <p:spPr>
          <a:xfrm>
            <a:off x="7271826" y="3074020"/>
            <a:ext cx="1072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odoni MT Black" panose="02070A03080606020203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BCC8186-025B-4206-9578-2128CC8E9A2A}"/>
              </a:ext>
            </a:extLst>
          </p:cNvPr>
          <p:cNvSpPr txBox="1"/>
          <p:nvPr/>
        </p:nvSpPr>
        <p:spPr>
          <a:xfrm>
            <a:off x="5688037" y="299641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D867625-8837-46B4-ABB1-4FF570D16471}"/>
              </a:ext>
            </a:extLst>
          </p:cNvPr>
          <p:cNvSpPr txBox="1"/>
          <p:nvPr/>
        </p:nvSpPr>
        <p:spPr>
          <a:xfrm>
            <a:off x="11004454" y="3849065"/>
            <a:ext cx="1137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odoni MT Black" panose="02070A03080606020203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1B7093-C643-41FC-A26B-2B4E4451EDA2}"/>
              </a:ext>
            </a:extLst>
          </p:cNvPr>
          <p:cNvSpPr txBox="1"/>
          <p:nvPr/>
        </p:nvSpPr>
        <p:spPr>
          <a:xfrm>
            <a:off x="2411437" y="5264425"/>
            <a:ext cx="8237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odoni MT Black" panose="02070A03080606020203" pitchFamily="18" charset="0"/>
                <a:cs typeface="Times New Roman" panose="02020603050405020304" pitchFamily="18" charset="0"/>
              </a:rPr>
              <a:t>False. The song is written by Rabindranath Tagore</a:t>
            </a:r>
          </a:p>
        </p:txBody>
      </p:sp>
    </p:spTree>
    <p:extLst>
      <p:ext uri="{BB962C8B-B14F-4D97-AF65-F5344CB8AC3E}">
        <p14:creationId xmlns:p14="http://schemas.microsoft.com/office/powerpoint/2010/main" xmlns="" val="169443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0D51DDA-1845-41D3-9A85-EFECDA859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6258"/>
            <a:ext cx="12192000" cy="67717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6454794-9FAD-47F2-AC82-3D7489B2CFE5}"/>
              </a:ext>
            </a:extLst>
          </p:cNvPr>
          <p:cNvSpPr txBox="1"/>
          <p:nvPr/>
        </p:nvSpPr>
        <p:spPr>
          <a:xfrm>
            <a:off x="842210" y="86258"/>
            <a:ext cx="12192000" cy="2339102"/>
          </a:xfrm>
          <a:prstGeom prst="rect">
            <a:avLst/>
          </a:prstGeom>
          <a:blipFill>
            <a:blip/>
            <a:tile tx="0" ty="0" sx="100000" sy="100000" flip="none" algn="tl"/>
          </a:blip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6000" b="1" u="sng" dirty="0">
              <a:solidFill>
                <a:srgbClr val="002060"/>
              </a:solidFill>
            </a:endParaRPr>
          </a:p>
          <a:p>
            <a:pPr algn="ctr"/>
            <a:r>
              <a:rPr lang="bn-BD" sz="5400" b="1" dirty="0">
                <a:solidFill>
                  <a:srgbClr val="FF0000"/>
                </a:solidFill>
                <a:latin typeface="Bodoni MT Black" panose="02070A03080606020203" pitchFamily="18" charset="0"/>
              </a:rPr>
              <a:t>Home work </a:t>
            </a:r>
            <a:endParaRPr lang="en-US" sz="5400" dirty="0">
              <a:solidFill>
                <a:srgbClr val="FF0000"/>
              </a:solidFill>
              <a:latin typeface="Bodoni MT Black" panose="02070A03080606020203" pitchFamily="18" charset="0"/>
            </a:endParaRPr>
          </a:p>
          <a:p>
            <a:pPr algn="just"/>
            <a:r>
              <a:rPr lang="bn-BD" sz="3200" b="1" dirty="0">
                <a:solidFill>
                  <a:srgbClr val="FF0000"/>
                </a:solidFill>
                <a:latin typeface="Bodoni MT Black" panose="02070A03080606020203" pitchFamily="18" charset="0"/>
              </a:rPr>
              <a:t>Write</a:t>
            </a:r>
            <a:r>
              <a:rPr lang="en-US" sz="3200" b="1" dirty="0">
                <a:solidFill>
                  <a:srgbClr val="FF0000"/>
                </a:solidFill>
                <a:latin typeface="Bodoni MT Black" panose="02070A03080606020203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a paragraph about </a:t>
            </a:r>
            <a:r>
              <a:rPr lang="en-US" sz="3200" b="1" dirty="0" err="1">
                <a:solidFill>
                  <a:srgbClr val="FF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Pahela</a:t>
            </a:r>
            <a:r>
              <a:rPr lang="en-US" sz="3200" b="1" dirty="0">
                <a:solidFill>
                  <a:srgbClr val="FF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Baishakh</a:t>
            </a:r>
            <a:endParaRPr lang="en-US" sz="3200" dirty="0">
              <a:solidFill>
                <a:srgbClr val="FF0000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872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03C805-330E-4F1A-B16E-3DA1A7F23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981" y="923331"/>
            <a:ext cx="11887200" cy="5772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5C9263-723C-4CA6-8E52-6246649B913B}"/>
              </a:ext>
            </a:extLst>
          </p:cNvPr>
          <p:cNvSpPr txBox="1"/>
          <p:nvPr/>
        </p:nvSpPr>
        <p:spPr>
          <a:xfrm>
            <a:off x="3028336" y="0"/>
            <a:ext cx="5068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Thank you very much</a:t>
            </a:r>
          </a:p>
        </p:txBody>
      </p:sp>
    </p:spTree>
    <p:extLst>
      <p:ext uri="{BB962C8B-B14F-4D97-AF65-F5344CB8AC3E}">
        <p14:creationId xmlns:p14="http://schemas.microsoft.com/office/powerpoint/2010/main" xmlns="" val="59512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59F791C-73E0-418F-9F27-566412C19A98}"/>
              </a:ext>
            </a:extLst>
          </p:cNvPr>
          <p:cNvSpPr txBox="1"/>
          <p:nvPr/>
        </p:nvSpPr>
        <p:spPr>
          <a:xfrm>
            <a:off x="3713228" y="35937"/>
            <a:ext cx="4765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>
                <a:latin typeface="Bodoni MT Black" panose="02070A03080606020203" pitchFamily="18" charset="0"/>
              </a:rPr>
              <a:t>Introducing: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3FAF108-3587-4F1E-808E-949931200B21}"/>
              </a:ext>
            </a:extLst>
          </p:cNvPr>
          <p:cNvSpPr txBox="1"/>
          <p:nvPr/>
        </p:nvSpPr>
        <p:spPr>
          <a:xfrm>
            <a:off x="6683367" y="2543968"/>
            <a:ext cx="55086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doni MT Black" panose="02070A03080606020203" pitchFamily="18" charset="0"/>
              </a:rPr>
              <a:t>Class: Nine-Ten</a:t>
            </a:r>
          </a:p>
          <a:p>
            <a:r>
              <a:rPr lang="en-US" sz="3200" dirty="0">
                <a:latin typeface="Bodoni MT Black" panose="02070A03080606020203" pitchFamily="18" charset="0"/>
              </a:rPr>
              <a:t>Subject: English for today</a:t>
            </a:r>
          </a:p>
          <a:p>
            <a:r>
              <a:rPr lang="en-US" sz="3200" dirty="0">
                <a:latin typeface="Bodoni MT Black" panose="02070A03080606020203" pitchFamily="18" charset="0"/>
              </a:rPr>
              <a:t>Unit: 06</a:t>
            </a:r>
          </a:p>
          <a:p>
            <a:r>
              <a:rPr lang="en-US" sz="3200" dirty="0">
                <a:latin typeface="Bodoni MT Black" panose="02070A03080606020203" pitchFamily="18" charset="0"/>
              </a:rPr>
              <a:t>Lesson: 1-6</a:t>
            </a:r>
          </a:p>
          <a:p>
            <a:r>
              <a:rPr lang="en-US" sz="3200" dirty="0">
                <a:latin typeface="Bodoni MT Black" panose="02070A03080606020203" pitchFamily="18" charset="0"/>
              </a:rPr>
              <a:t>Time: 50 Minutes</a:t>
            </a:r>
          </a:p>
          <a:p>
            <a:r>
              <a:rPr lang="en-US" sz="3200" dirty="0">
                <a:latin typeface="Bodoni MT Black" panose="02070A03080606020203" pitchFamily="18" charset="0"/>
              </a:rPr>
              <a:t>Date</a:t>
            </a:r>
            <a:r>
              <a:rPr lang="en-US" sz="3200">
                <a:latin typeface="Bodoni MT Black" panose="02070A03080606020203" pitchFamily="18" charset="0"/>
              </a:rPr>
              <a:t>: </a:t>
            </a:r>
            <a:r>
              <a:rPr lang="en-US" sz="3200" smtClean="0">
                <a:latin typeface="Bodoni MT Black" panose="02070A03080606020203" pitchFamily="18" charset="0"/>
              </a:rPr>
              <a:t>11-1-20</a:t>
            </a:r>
            <a:endParaRPr lang="en-US" sz="3200" dirty="0">
              <a:latin typeface="Bodoni MT Black" panose="02070A030806060202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3639FA3-44F9-421D-928F-0DA6A41EC85A}"/>
              </a:ext>
            </a:extLst>
          </p:cNvPr>
          <p:cNvSpPr txBox="1"/>
          <p:nvPr/>
        </p:nvSpPr>
        <p:spPr>
          <a:xfrm>
            <a:off x="801858" y="2236192"/>
            <a:ext cx="63363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Bodoni MT Black" panose="02070A03080606020203" pitchFamily="18" charset="0"/>
              </a:rPr>
              <a:t>Subir</a:t>
            </a:r>
            <a:r>
              <a:rPr lang="en-US" sz="4000" dirty="0" smtClean="0">
                <a:latin typeface="Bodoni MT Black" panose="02070A03080606020203" pitchFamily="18" charset="0"/>
              </a:rPr>
              <a:t> Chandra Roy</a:t>
            </a:r>
            <a:endParaRPr lang="en-US" sz="4000" dirty="0">
              <a:latin typeface="Bodoni MT Black" panose="02070A03080606020203" pitchFamily="18" charset="0"/>
            </a:endParaRPr>
          </a:p>
          <a:p>
            <a:r>
              <a:rPr lang="en-US" sz="3200" dirty="0">
                <a:latin typeface="Bodoni MT Black" panose="02070A03080606020203" pitchFamily="18" charset="0"/>
              </a:rPr>
              <a:t>Assistant Teacher (English)</a:t>
            </a:r>
          </a:p>
          <a:p>
            <a:r>
              <a:rPr lang="en-US" sz="3200" dirty="0" err="1" smtClean="0">
                <a:latin typeface="Bodoni MT Black" panose="02070A03080606020203" pitchFamily="18" charset="0"/>
              </a:rPr>
              <a:t>Azim</a:t>
            </a:r>
            <a:r>
              <a:rPr lang="en-US" sz="3200" dirty="0" smtClean="0">
                <a:latin typeface="Bodoni MT Black" panose="02070A03080606020203" pitchFamily="18" charset="0"/>
              </a:rPr>
              <a:t> Memorial High </a:t>
            </a:r>
            <a:r>
              <a:rPr lang="en-US" sz="3200" dirty="0">
                <a:latin typeface="Bodoni MT Black" panose="02070A03080606020203" pitchFamily="18" charset="0"/>
              </a:rPr>
              <a:t>School,</a:t>
            </a:r>
          </a:p>
          <a:p>
            <a:r>
              <a:rPr lang="en-US" sz="3200" dirty="0">
                <a:latin typeface="Bodoni MT Black" panose="02070A03080606020203" pitchFamily="18" charset="0"/>
              </a:rPr>
              <a:t>Tangail </a:t>
            </a:r>
            <a:r>
              <a:rPr lang="en-US" sz="3200" dirty="0" err="1">
                <a:latin typeface="Bodoni MT Black" panose="02070A03080606020203" pitchFamily="18" charset="0"/>
              </a:rPr>
              <a:t>Sadar</a:t>
            </a:r>
            <a:r>
              <a:rPr lang="en-US" sz="3200" dirty="0">
                <a:latin typeface="Bodoni MT Black" panose="02070A03080606020203" pitchFamily="18" charset="0"/>
              </a:rPr>
              <a:t>, </a:t>
            </a:r>
            <a:r>
              <a:rPr lang="en-US" sz="3200" dirty="0" err="1" smtClean="0">
                <a:latin typeface="Bodoni MT Black" panose="02070A03080606020203" pitchFamily="18" charset="0"/>
              </a:rPr>
              <a:t>Tangail</a:t>
            </a:r>
            <a:endParaRPr lang="en-US" sz="3200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591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age result for pahela baishakh">
            <a:extLst>
              <a:ext uri="{FF2B5EF4-FFF2-40B4-BE49-F238E27FC236}">
                <a16:creationId xmlns:a16="http://schemas.microsoft.com/office/drawing/2014/main" xmlns="" id="{2AEFF108-8C4A-405E-8239-BDD38C542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449" y="956603"/>
            <a:ext cx="11451102" cy="479708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B7C5C99-D53C-4FB6-9B45-2E96357051D9}"/>
              </a:ext>
            </a:extLst>
          </p:cNvPr>
          <p:cNvSpPr txBox="1"/>
          <p:nvPr/>
        </p:nvSpPr>
        <p:spPr>
          <a:xfrm>
            <a:off x="2418736" y="-18366"/>
            <a:ext cx="683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odoni MT Black" panose="02070A03080606020203" pitchFamily="18" charset="0"/>
              </a:rPr>
              <a:t>What is the picture about?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3E8BC6-6B64-4E9A-98DE-5DCA97EA6DBB}"/>
              </a:ext>
            </a:extLst>
          </p:cNvPr>
          <p:cNvSpPr txBox="1"/>
          <p:nvPr/>
        </p:nvSpPr>
        <p:spPr>
          <a:xfrm>
            <a:off x="196948" y="5901397"/>
            <a:ext cx="11624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odoni MT Black" panose="02070A03080606020203" pitchFamily="18" charset="0"/>
              </a:rPr>
              <a:t>Cultural Function at </a:t>
            </a:r>
            <a:r>
              <a:rPr lang="en-US" sz="3600" dirty="0" err="1">
                <a:latin typeface="Bodoni MT Black" panose="02070A03080606020203" pitchFamily="18" charset="0"/>
              </a:rPr>
              <a:t>Ramna</a:t>
            </a:r>
            <a:r>
              <a:rPr lang="en-US" sz="3600" dirty="0">
                <a:latin typeface="Bodoni MT Black" panose="02070A03080606020203" pitchFamily="18" charset="0"/>
              </a:rPr>
              <a:t> </a:t>
            </a:r>
            <a:r>
              <a:rPr lang="en-US" sz="3600" dirty="0" err="1">
                <a:latin typeface="Bodoni MT Black" panose="02070A03080606020203" pitchFamily="18" charset="0"/>
              </a:rPr>
              <a:t>Batamul,Dhaka</a:t>
            </a:r>
            <a:endParaRPr lang="en-US" sz="3600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49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3D0823-8389-456D-8B91-2ADEDDC99390}"/>
              </a:ext>
            </a:extLst>
          </p:cNvPr>
          <p:cNvSpPr txBox="1"/>
          <p:nvPr/>
        </p:nvSpPr>
        <p:spPr>
          <a:xfrm>
            <a:off x="2501970" y="0"/>
            <a:ext cx="7133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odoni MT Black" panose="02070A03080606020203" pitchFamily="18" charset="0"/>
              </a:rPr>
              <a:t>What is the picture about?</a:t>
            </a:r>
          </a:p>
        </p:txBody>
      </p:sp>
      <p:pic>
        <p:nvPicPr>
          <p:cNvPr id="5" name="Picture 12" descr="Image result for pahela baishakh">
            <a:extLst>
              <a:ext uri="{FF2B5EF4-FFF2-40B4-BE49-F238E27FC236}">
                <a16:creationId xmlns:a16="http://schemas.microsoft.com/office/drawing/2014/main" xmlns="" id="{B961C836-9310-47DE-8BCB-0A37149D3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468" y="568177"/>
            <a:ext cx="11859064" cy="54747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676780-A8C3-457F-B067-44E614CD707B}"/>
              </a:ext>
            </a:extLst>
          </p:cNvPr>
          <p:cNvSpPr txBox="1"/>
          <p:nvPr/>
        </p:nvSpPr>
        <p:spPr>
          <a:xfrm>
            <a:off x="1459789" y="6098345"/>
            <a:ext cx="9217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odoni MT Black" panose="02070A03080606020203" pitchFamily="18" charset="0"/>
              </a:rPr>
              <a:t>Cultural function on </a:t>
            </a:r>
            <a:r>
              <a:rPr lang="en-US" sz="3600" dirty="0" err="1">
                <a:latin typeface="Bodoni MT Black" panose="02070A03080606020203" pitchFamily="18" charset="0"/>
              </a:rPr>
              <a:t>Pahela</a:t>
            </a:r>
            <a:r>
              <a:rPr lang="en-US" sz="3600" dirty="0">
                <a:latin typeface="Bodoni MT Black" panose="02070A03080606020203" pitchFamily="18" charset="0"/>
              </a:rPr>
              <a:t> </a:t>
            </a:r>
            <a:r>
              <a:rPr lang="en-US" sz="3600" dirty="0" err="1">
                <a:latin typeface="Bodoni MT Black" panose="02070A03080606020203" pitchFamily="18" charset="0"/>
              </a:rPr>
              <a:t>Baishakh</a:t>
            </a:r>
            <a:endParaRPr lang="en-US" sz="3600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2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F4F8CDD-4B53-4B32-95EE-1A61E380E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896" y="872197"/>
            <a:ext cx="11633982" cy="51065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596F0D6-C3DF-4F9E-AF0D-A5975A0801D8}"/>
              </a:ext>
            </a:extLst>
          </p:cNvPr>
          <p:cNvSpPr txBox="1"/>
          <p:nvPr/>
        </p:nvSpPr>
        <p:spPr>
          <a:xfrm>
            <a:off x="1448972" y="0"/>
            <a:ext cx="9692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odoni MT Black" panose="02070A03080606020203" pitchFamily="18" charset="0"/>
              </a:rPr>
              <a:t>What is the picture about?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D1653F-204C-46E8-80BC-1F31190C2596}"/>
              </a:ext>
            </a:extLst>
          </p:cNvPr>
          <p:cNvSpPr txBox="1"/>
          <p:nvPr/>
        </p:nvSpPr>
        <p:spPr>
          <a:xfrm>
            <a:off x="2475916" y="5927636"/>
            <a:ext cx="6344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Bodoni MT Black" panose="02070A03080606020203" pitchFamily="18" charset="0"/>
              </a:rPr>
              <a:t>Baishakhi</a:t>
            </a:r>
            <a:r>
              <a:rPr lang="en-US" sz="5400" dirty="0">
                <a:latin typeface="Bodoni MT Black" panose="02070A03080606020203" pitchFamily="18" charset="0"/>
              </a:rPr>
              <a:t> Rally</a:t>
            </a:r>
          </a:p>
        </p:txBody>
      </p:sp>
    </p:spTree>
    <p:extLst>
      <p:ext uri="{BB962C8B-B14F-4D97-AF65-F5344CB8AC3E}">
        <p14:creationId xmlns:p14="http://schemas.microsoft.com/office/powerpoint/2010/main" xmlns="" val="3286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FDED3E0-DD78-4BA9-8A55-08CC74245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6" y="787792"/>
            <a:ext cx="11859064" cy="530352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68AD54-F179-4164-9C4D-9F523CE936C2}"/>
              </a:ext>
            </a:extLst>
          </p:cNvPr>
          <p:cNvSpPr txBox="1"/>
          <p:nvPr/>
        </p:nvSpPr>
        <p:spPr>
          <a:xfrm>
            <a:off x="2418737" y="-18366"/>
            <a:ext cx="651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odoni MT Black" panose="02070A03080606020203" pitchFamily="18" charset="0"/>
              </a:rPr>
              <a:t>What is the picture about?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C6E863-16CB-41A6-A61D-0331F0C8B596}"/>
              </a:ext>
            </a:extLst>
          </p:cNvPr>
          <p:cNvSpPr txBox="1"/>
          <p:nvPr/>
        </p:nvSpPr>
        <p:spPr>
          <a:xfrm>
            <a:off x="121920" y="6091312"/>
            <a:ext cx="11859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odoni MT Black" panose="02070A03080606020203" pitchFamily="18" charset="0"/>
              </a:rPr>
              <a:t>Traditional arts on the basis of </a:t>
            </a:r>
            <a:r>
              <a:rPr lang="en-US" sz="3600" dirty="0" err="1">
                <a:latin typeface="Bodoni MT Black" panose="02070A03080606020203" pitchFamily="18" charset="0"/>
              </a:rPr>
              <a:t>Pahela</a:t>
            </a:r>
            <a:r>
              <a:rPr lang="en-US" sz="3600" dirty="0">
                <a:latin typeface="Bodoni MT Black" panose="02070A03080606020203" pitchFamily="18" charset="0"/>
              </a:rPr>
              <a:t> </a:t>
            </a:r>
            <a:r>
              <a:rPr lang="en-US" sz="3600" dirty="0" err="1">
                <a:latin typeface="Bodoni MT Black" panose="02070A03080606020203" pitchFamily="18" charset="0"/>
              </a:rPr>
              <a:t>Baishakh</a:t>
            </a:r>
            <a:endParaRPr lang="en-US" sz="3600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847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780DC20-82D7-47D4-A1B5-E55A84AF07B5}"/>
              </a:ext>
            </a:extLst>
          </p:cNvPr>
          <p:cNvSpPr/>
          <p:nvPr/>
        </p:nvSpPr>
        <p:spPr>
          <a:xfrm>
            <a:off x="2700521" y="99391"/>
            <a:ext cx="7620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Pahela</a:t>
            </a:r>
            <a:r>
              <a:rPr lang="en-US" sz="66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Bodoni MT Black" panose="02070A03080606020203" pitchFamily="18" charset="0"/>
                <a:cs typeface="Times New Roman" panose="02020603050405020304" pitchFamily="18" charset="0"/>
              </a:rPr>
              <a:t>Boishakh</a:t>
            </a:r>
            <a:endParaRPr lang="en-US" sz="66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C:\Users\DOEL\Desktop\MARIOM 27\qrlu0osq.bmp">
            <a:extLst>
              <a:ext uri="{FF2B5EF4-FFF2-40B4-BE49-F238E27FC236}">
                <a16:creationId xmlns:a16="http://schemas.microsoft.com/office/drawing/2014/main" xmlns="" id="{B39B0319-0F2A-44CC-B95F-6BD08561D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783" y="1207387"/>
            <a:ext cx="11834191" cy="555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499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151" y="1752600"/>
            <a:ext cx="1122601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After finishing the lesson learners will be able to</a:t>
            </a:r>
            <a:r>
              <a:rPr lang="en-US" sz="2800" dirty="0">
                <a:solidFill>
                  <a:srgbClr val="00B0F0"/>
                </a:solidFill>
                <a:latin typeface="Bodoni MT Black" panose="02070A03080606020203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en-US" sz="2800" dirty="0">
                <a:latin typeface="Bodoni MT Black" panose="02070A03080606020203" pitchFamily="18" charset="0"/>
                <a:cs typeface="Times New Roman" panose="02020603050405020304" pitchFamily="18" charset="0"/>
              </a:rPr>
              <a:t>1.</a:t>
            </a:r>
            <a:r>
              <a:rPr lang="bn-BD" sz="2800" dirty="0">
                <a:latin typeface="Bodoni MT Black" panose="02070A03080606020203" pitchFamily="18" charset="0"/>
              </a:rPr>
              <a:t> </a:t>
            </a:r>
            <a:r>
              <a:rPr lang="en-US" sz="2800" dirty="0">
                <a:latin typeface="Bodoni MT Black" panose="02070A03080606020203" pitchFamily="18" charset="0"/>
              </a:rPr>
              <a:t> </a:t>
            </a:r>
            <a:r>
              <a:rPr lang="en-US" sz="2800" dirty="0">
                <a:latin typeface="Bodoni MT Black" panose="02070A03080606020203" pitchFamily="18" charset="0"/>
                <a:cs typeface="Times New Roman" panose="02020603050405020304" pitchFamily="18" charset="0"/>
              </a:rPr>
              <a:t>Answer the questions.</a:t>
            </a:r>
            <a:endParaRPr lang="bn-BD" sz="2800" dirty="0">
              <a:latin typeface="Bodoni MT Black" panose="02070A03080606020203" pitchFamily="18" charset="0"/>
            </a:endParaRPr>
          </a:p>
          <a:p>
            <a:r>
              <a:rPr lang="bn-BD" sz="2800" dirty="0">
                <a:latin typeface="Bodoni MT Black" panose="02070A03080606020203" pitchFamily="18" charset="0"/>
              </a:rPr>
              <a:t>2.</a:t>
            </a:r>
            <a:r>
              <a:rPr lang="en-US" sz="2800" dirty="0">
                <a:latin typeface="Bodoni MT Black" panose="02070A03080606020203" pitchFamily="18" charset="0"/>
                <a:cs typeface="Times New Roman" panose="02020603050405020304" pitchFamily="18" charset="0"/>
              </a:rPr>
              <a:t>   Write a paragraph.</a:t>
            </a:r>
            <a:endParaRPr lang="bn-BD" sz="2800" dirty="0">
              <a:latin typeface="Bodoni MT Black" panose="02070A03080606020203" pitchFamily="18" charset="0"/>
            </a:endParaRPr>
          </a:p>
          <a:p>
            <a:r>
              <a:rPr lang="bn-BD" sz="2800" dirty="0">
                <a:latin typeface="Bodoni MT Black" panose="02070A03080606020203" pitchFamily="18" charset="0"/>
              </a:rPr>
              <a:t>3.</a:t>
            </a:r>
            <a:r>
              <a:rPr lang="en-US" sz="2800" dirty="0">
                <a:latin typeface="Bodoni MT Black" panose="02070A03080606020203" pitchFamily="18" charset="0"/>
              </a:rPr>
              <a:t> </a:t>
            </a:r>
            <a:r>
              <a:rPr lang="en-US" sz="2800" dirty="0">
                <a:latin typeface="Bodoni MT Black" panose="02070A03080606020203" pitchFamily="18" charset="0"/>
                <a:cs typeface="Times New Roman" panose="02020603050405020304" pitchFamily="18" charset="0"/>
              </a:rPr>
              <a:t>  Say true or false</a:t>
            </a:r>
          </a:p>
          <a:p>
            <a:pPr marL="514350" indent="-514350">
              <a:buFontTx/>
              <a:buAutoNum type="arabicPeriod" startAt="4"/>
            </a:pPr>
            <a:r>
              <a:rPr lang="en-US" sz="2800" dirty="0">
                <a:latin typeface="Bodoni MT Black" panose="02070A03080606020203" pitchFamily="18" charset="0"/>
                <a:cs typeface="Times New Roman" panose="02020603050405020304" pitchFamily="18" charset="0"/>
              </a:rPr>
              <a:t>Choose the best answer from the alternative </a:t>
            </a:r>
          </a:p>
          <a:p>
            <a:pPr marL="514350" indent="-514350">
              <a:buFontTx/>
              <a:buAutoNum type="arabicPeriod" startAt="4"/>
            </a:pPr>
            <a:r>
              <a:rPr lang="en-US" sz="2800" dirty="0">
                <a:latin typeface="Bodoni MT Black" panose="02070A03080606020203" pitchFamily="18" charset="0"/>
                <a:cs typeface="Times New Roman" panose="02020603050405020304" pitchFamily="18" charset="0"/>
              </a:rPr>
              <a:t> say the meaning of the words</a:t>
            </a:r>
          </a:p>
          <a:p>
            <a:pPr marL="514350" indent="-514350">
              <a:buFontTx/>
              <a:buAutoNum type="arabicPeriod" startAt="4"/>
            </a:pPr>
            <a:r>
              <a:rPr lang="en-US" sz="2800" dirty="0">
                <a:latin typeface="Bodoni MT Black" panose="02070A03080606020203" pitchFamily="18" charset="0"/>
                <a:cs typeface="Times New Roman" panose="02020603050405020304" pitchFamily="18" charset="0"/>
              </a:rPr>
              <a:t>Write a letter about </a:t>
            </a:r>
            <a:r>
              <a:rPr lang="en-US" sz="2800" dirty="0" err="1">
                <a:latin typeface="Bodoni MT Black" panose="02070A03080606020203" pitchFamily="18" charset="0"/>
                <a:cs typeface="Times New Roman" panose="02020603050405020304" pitchFamily="18" charset="0"/>
              </a:rPr>
              <a:t>Pahela</a:t>
            </a:r>
            <a:r>
              <a:rPr lang="en-US" sz="2800" dirty="0"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Bodoni MT Black" panose="02070A03080606020203" pitchFamily="18" charset="0"/>
                <a:cs typeface="Times New Roman" panose="02020603050405020304" pitchFamily="18" charset="0"/>
              </a:rPr>
              <a:t>Baishakh</a:t>
            </a:r>
            <a:r>
              <a:rPr lang="en-US" sz="2800" dirty="0">
                <a:latin typeface="Bodoni MT Black" panose="02070A03080606020203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5F31A8A1-89C1-4C19-8CB1-567FE8ECA836}"/>
              </a:ext>
            </a:extLst>
          </p:cNvPr>
          <p:cNvSpPr/>
          <p:nvPr/>
        </p:nvSpPr>
        <p:spPr>
          <a:xfrm>
            <a:off x="1088920" y="-148650"/>
            <a:ext cx="7620000" cy="182879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>
                <a:solidFill>
                  <a:schemeClr val="tx1"/>
                </a:solidFill>
                <a:latin typeface="Bodoni MT Black" panose="02070A03080606020203" pitchFamily="18" charset="0"/>
              </a:rPr>
              <a:t>Learning out comes</a:t>
            </a:r>
            <a:r>
              <a:rPr lang="bn-BD" sz="2000" u="sng" dirty="0">
                <a:solidFill>
                  <a:schemeClr val="tx1"/>
                </a:solidFill>
                <a:latin typeface="Bodoni MT Black" panose="02070A03080606020203" pitchFamily="18" charset="0"/>
              </a:rPr>
              <a:t>:</a:t>
            </a:r>
            <a:endParaRPr lang="en-US" sz="2000" u="sng" dirty="0">
              <a:solidFill>
                <a:schemeClr val="tx1"/>
              </a:solidFill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65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0238D0-6FD3-4DF7-B81A-25B8BD2B5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948" y="1026942"/>
            <a:ext cx="11619914" cy="55989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5AE8E4-CED7-4684-9E7F-8CDB395551CE}"/>
              </a:ext>
            </a:extLst>
          </p:cNvPr>
          <p:cNvSpPr txBox="1"/>
          <p:nvPr/>
        </p:nvSpPr>
        <p:spPr>
          <a:xfrm>
            <a:off x="1997613" y="0"/>
            <a:ext cx="7484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odoni MT Black" panose="02070A03080606020203" pitchFamily="18" charset="0"/>
              </a:rPr>
              <a:t>Look at the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96606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567</Words>
  <Application>Microsoft Office PowerPoint</Application>
  <PresentationFormat>Custom</PresentationFormat>
  <Paragraphs>96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Badge</vt:lpstr>
      <vt:lpstr>Gallery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abc</cp:lastModifiedBy>
  <cp:revision>276</cp:revision>
  <dcterms:created xsi:type="dcterms:W3CDTF">2019-08-16T11:01:47Z</dcterms:created>
  <dcterms:modified xsi:type="dcterms:W3CDTF">2020-02-03T06:34:47Z</dcterms:modified>
</cp:coreProperties>
</file>