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323" r:id="rId4"/>
    <p:sldId id="270" r:id="rId5"/>
    <p:sldId id="330" r:id="rId6"/>
    <p:sldId id="333" r:id="rId7"/>
    <p:sldId id="334" r:id="rId8"/>
    <p:sldId id="258" r:id="rId9"/>
    <p:sldId id="278" r:id="rId10"/>
    <p:sldId id="257" r:id="rId11"/>
    <p:sldId id="264" r:id="rId12"/>
    <p:sldId id="261" r:id="rId13"/>
    <p:sldId id="271" r:id="rId14"/>
    <p:sldId id="262" r:id="rId15"/>
    <p:sldId id="315" r:id="rId16"/>
    <p:sldId id="279" r:id="rId17"/>
    <p:sldId id="283" r:id="rId18"/>
    <p:sldId id="317" r:id="rId19"/>
    <p:sldId id="291" r:id="rId20"/>
    <p:sldId id="31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DB06-AF09-41E6-90FB-7183BCD603CE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055A0-ECC7-450C-BE47-26996BE68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722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62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55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115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994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6EFA4-1C87-49E5-8914-206B5920EF6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63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4911-A84E-408C-9DE1-A8BD1D0F0D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76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580D5C-1E22-49D4-A3F7-A314837A0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762000"/>
            <a:ext cx="9067799" cy="609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62028D-3102-4A18-85C1-24F886CA44CE}"/>
              </a:ext>
            </a:extLst>
          </p:cNvPr>
          <p:cNvSpPr txBox="1"/>
          <p:nvPr/>
        </p:nvSpPr>
        <p:spPr>
          <a:xfrm>
            <a:off x="1371599" y="-6899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Bodoni MT Black" panose="02070A03080606020203" pitchFamily="18" charset="0"/>
              </a:rPr>
              <a:t>GOOD MORNING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A58350-4B26-4BB1-9A4A-D79F4E140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" y="686597"/>
            <a:ext cx="4385604" cy="5179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236D0A-CEC1-4D47-8552-5EC5B40C8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86597"/>
            <a:ext cx="4630612" cy="517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14EAFE-FA92-4D4F-B93E-5D71C67ECF06}"/>
              </a:ext>
            </a:extLst>
          </p:cNvPr>
          <p:cNvSpPr txBox="1"/>
          <p:nvPr/>
        </p:nvSpPr>
        <p:spPr>
          <a:xfrm>
            <a:off x="533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2EF86D7-6E95-4A1B-BB42-1BCFB0553A6E}"/>
              </a:ext>
            </a:extLst>
          </p:cNvPr>
          <p:cNvSpPr txBox="1"/>
          <p:nvPr/>
        </p:nvSpPr>
        <p:spPr>
          <a:xfrm>
            <a:off x="78546" y="5888504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doni MT Black" panose="02070A03080606020203" pitchFamily="18" charset="0"/>
              </a:rPr>
              <a:t>Bangla Academy, </a:t>
            </a:r>
            <a:r>
              <a:rPr lang="en-US" sz="2800" b="1" i="1" dirty="0" err="1">
                <a:latin typeface="Bodoni MT Black" panose="02070A03080606020203" pitchFamily="18" charset="0"/>
              </a:rPr>
              <a:t>Shilpakala</a:t>
            </a:r>
            <a:r>
              <a:rPr lang="en-US" sz="2800" b="1" i="1" dirty="0">
                <a:latin typeface="Bodoni MT Black" panose="02070A03080606020203" pitchFamily="18" charset="0"/>
              </a:rPr>
              <a:t> Academy are  celebrating the Independence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3F1C2D-455C-4579-B33B-3E55781A9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4419600" cy="541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D2A618-0437-42F8-818B-53C7A0A8E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1"/>
            <a:ext cx="4572001" cy="5464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49D06E-C862-4A8C-8BF8-05F2E15AD81E}"/>
              </a:ext>
            </a:extLst>
          </p:cNvPr>
          <p:cNvSpPr txBox="1"/>
          <p:nvPr/>
        </p:nvSpPr>
        <p:spPr>
          <a:xfrm>
            <a:off x="533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FF8A864-3B2C-4930-9D9A-588EBB210D6E}"/>
              </a:ext>
            </a:extLst>
          </p:cNvPr>
          <p:cNvSpPr txBox="1"/>
          <p:nvPr/>
        </p:nvSpPr>
        <p:spPr>
          <a:xfrm>
            <a:off x="152400" y="6172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Bodoni MT Black" panose="02070A03080606020203" pitchFamily="18" charset="0"/>
              </a:rPr>
              <a:t>our dear motherland, Bangladesh.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99879" y="5791201"/>
            <a:ext cx="8780584" cy="1066799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Independence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2C969C-E5C0-4692-A269-E9713FFB40F3}"/>
              </a:ext>
            </a:extLst>
          </p:cNvPr>
          <p:cNvSpPr txBox="1"/>
          <p:nvPr/>
        </p:nvSpPr>
        <p:spPr>
          <a:xfrm>
            <a:off x="1143000" y="228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doni MT Black" panose="02070A03080606020203" pitchFamily="18" charset="0"/>
              </a:rPr>
              <a:t>Lesson declaration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B0E181-73F4-4AD2-8A7C-56BED7DAD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1" y="1119105"/>
            <a:ext cx="8915400" cy="4893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02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E0F5F22-9422-402A-B164-66F1B3F5D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4419600" cy="5279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AB9E7D-F92E-4119-AD82-B0A4C24DF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58" y="762000"/>
            <a:ext cx="4455942" cy="5279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E9BDC6-730F-4BAC-8B34-25CA0251BB74}"/>
              </a:ext>
            </a:extLst>
          </p:cNvPr>
          <p:cNvSpPr txBox="1"/>
          <p:nvPr/>
        </p:nvSpPr>
        <p:spPr>
          <a:xfrm>
            <a:off x="533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B3C9D9-5A6E-47B5-8CC1-D7514A35BBC1}"/>
              </a:ext>
            </a:extLst>
          </p:cNvPr>
          <p:cNvSpPr txBox="1"/>
          <p:nvPr/>
        </p:nvSpPr>
        <p:spPr>
          <a:xfrm>
            <a:off x="286629" y="5943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Bodoni MT Black" panose="02070A03080606020203" pitchFamily="18" charset="0"/>
              </a:rPr>
              <a:t>The school children are in the rally of the Independence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6810C0-6977-44D1-B554-3B163A7EFD74}"/>
              </a:ext>
            </a:extLst>
          </p:cNvPr>
          <p:cNvSpPr/>
          <p:nvPr/>
        </p:nvSpPr>
        <p:spPr>
          <a:xfrm>
            <a:off x="1" y="132612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indent="-557213">
              <a:buFontTx/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What is Independence Day?</a:t>
            </a:r>
          </a:p>
          <a:p>
            <a:pPr marL="557213" indent="-557213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When did our country become independent?</a:t>
            </a:r>
          </a:p>
          <a:p>
            <a:pPr marL="557213" indent="-557213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How does the Independence Day begin?</a:t>
            </a:r>
          </a:p>
          <a:p>
            <a:pPr marL="557213" indent="-557213">
              <a:buAutoNum type="arabicPeriod"/>
            </a:pP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Who place floral wreaths at the National Mausoleum at </a:t>
            </a:r>
            <a:r>
              <a:rPr lang="en-US" sz="2400" b="1" i="1" dirty="0" err="1">
                <a:latin typeface="Bodoni MT Black" panose="02070A03080606020203" pitchFamily="18" charset="0"/>
                <a:cs typeface="Times New Roman" panose="02020603050405020304" pitchFamily="18" charset="0"/>
              </a:rPr>
              <a:t>Savar</a:t>
            </a:r>
            <a:r>
              <a:rPr lang="en-US" sz="24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on behalf of the nation?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A2BB19-6B22-42F4-9D7F-041708B1FE08}"/>
              </a:ext>
            </a:extLst>
          </p:cNvPr>
          <p:cNvSpPr txBox="1"/>
          <p:nvPr/>
        </p:nvSpPr>
        <p:spPr>
          <a:xfrm>
            <a:off x="1981200" y="67776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Bodoni MT Black" panose="02070A03080606020203" pitchFamily="18" charset="0"/>
              </a:rPr>
              <a:t>Individual work: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6F9672-D7C6-42EA-A294-F4ABECE68B92}"/>
              </a:ext>
            </a:extLst>
          </p:cNvPr>
          <p:cNvSpPr txBox="1"/>
          <p:nvPr/>
        </p:nvSpPr>
        <p:spPr>
          <a:xfrm>
            <a:off x="1" y="3429000"/>
            <a:ext cx="9144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dirty="0">
                <a:latin typeface="Bodoni MT Black" panose="02070A03080606020203" pitchFamily="18" charset="0"/>
              </a:rPr>
              <a:t>Answers:</a:t>
            </a:r>
          </a:p>
          <a:p>
            <a:r>
              <a:rPr lang="en-US" sz="2100" b="1" i="1" dirty="0">
                <a:latin typeface="Bodoni MT Black" panose="02070A03080606020203" pitchFamily="18" charset="0"/>
              </a:rPr>
              <a:t>(1) The day when we become free from the occupation force .</a:t>
            </a:r>
          </a:p>
          <a:p>
            <a:r>
              <a:rPr lang="en-US" sz="2100" b="1" i="1" dirty="0">
                <a:latin typeface="Bodoni MT Black" panose="02070A03080606020203" pitchFamily="18" charset="0"/>
              </a:rPr>
              <a:t>(2) Our country became independent in 1971.</a:t>
            </a:r>
          </a:p>
          <a:p>
            <a:r>
              <a:rPr lang="en-US" sz="2100" b="1" i="1" dirty="0">
                <a:latin typeface="Bodoni MT Black" panose="02070A03080606020203" pitchFamily="18" charset="0"/>
              </a:rPr>
              <a:t>(3) The Independence Day begins with 31 gunshots.</a:t>
            </a:r>
          </a:p>
          <a:p>
            <a:r>
              <a:rPr lang="en-US" sz="2100" b="1" i="1" dirty="0">
                <a:latin typeface="Bodoni MT Black" panose="02070A03080606020203" pitchFamily="18" charset="0"/>
              </a:rPr>
              <a:t>(4) The President and the Prime Minister place floral wreaths at the National Mausoleum at </a:t>
            </a:r>
            <a:r>
              <a:rPr lang="en-US" sz="2100" b="1" i="1" dirty="0" err="1">
                <a:latin typeface="Bodoni MT Black" panose="02070A03080606020203" pitchFamily="18" charset="0"/>
              </a:rPr>
              <a:t>Savar</a:t>
            </a:r>
            <a:r>
              <a:rPr lang="en-US" sz="2100" b="1" i="1" dirty="0">
                <a:latin typeface="Bodoni MT Black" panose="02070A03080606020203" pitchFamily="18" charset="0"/>
              </a:rPr>
              <a:t> on behalf of the nation.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8815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0C404DD7-D172-4D22-8933-68AACDA92226}"/>
              </a:ext>
            </a:extLst>
          </p:cNvPr>
          <p:cNvSpPr/>
          <p:nvPr/>
        </p:nvSpPr>
        <p:spPr>
          <a:xfrm>
            <a:off x="1800225" y="152400"/>
            <a:ext cx="5895975" cy="1447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FFFFFF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Peer work</a:t>
            </a:r>
          </a:p>
        </p:txBody>
      </p:sp>
      <p:sp>
        <p:nvSpPr>
          <p:cNvPr id="2" name="Callout: Right Arrow 1">
            <a:extLst>
              <a:ext uri="{FF2B5EF4-FFF2-40B4-BE49-F238E27FC236}">
                <a16:creationId xmlns="" xmlns:a16="http://schemas.microsoft.com/office/drawing/2014/main" id="{BA2BAFCD-7E59-4CCF-8D19-658BAF3BACBD}"/>
              </a:ext>
            </a:extLst>
          </p:cNvPr>
          <p:cNvSpPr/>
          <p:nvPr/>
        </p:nvSpPr>
        <p:spPr>
          <a:xfrm>
            <a:off x="1800225" y="2625450"/>
            <a:ext cx="6457950" cy="2937149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Write a letter to your non- Bangladeshi friend abut the celebration of Independence Day</a:t>
            </a:r>
          </a:p>
        </p:txBody>
      </p:sp>
    </p:spTree>
    <p:extLst>
      <p:ext uri="{BB962C8B-B14F-4D97-AF65-F5344CB8AC3E}">
        <p14:creationId xmlns="" xmlns:p14="http://schemas.microsoft.com/office/powerpoint/2010/main" val="30490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8852095" cy="6186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Bodoni MT Black" panose="02070A03080606020203" pitchFamily="18" charset="0"/>
              </a:rPr>
              <a:t>Group work:</a:t>
            </a:r>
            <a:endParaRPr lang="en-US" sz="4050" b="1" dirty="0">
              <a:solidFill>
                <a:srgbClr val="00206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r>
              <a:rPr lang="en-US" sz="30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Write the meaning of the following  words:</a:t>
            </a:r>
            <a:endParaRPr lang="en-US" sz="3000" b="1" i="1" dirty="0">
              <a:solidFill>
                <a:srgbClr val="FFC000"/>
              </a:solidFill>
              <a:latin typeface="Bodoni MT Black" panose="02070A03080606020203" pitchFamily="18" charset="0"/>
            </a:endParaRPr>
          </a:p>
          <a:p>
            <a:r>
              <a:rPr lang="en-US" sz="3000" b="1" i="1" dirty="0">
                <a:solidFill>
                  <a:srgbClr val="FFC000"/>
                </a:solidFill>
                <a:latin typeface="Bodoni MT Black" panose="02070A03080606020203" pitchFamily="18" charset="0"/>
              </a:rPr>
              <a:t>Procession, Mausoleum, diplomats, illuminate, struggle</a:t>
            </a: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rgbClr val="FFC000"/>
              </a:solidFill>
            </a:endParaRPr>
          </a:p>
          <a:p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F06CE1-7DF0-4279-BBF7-DC5097A8E922}"/>
              </a:ext>
            </a:extLst>
          </p:cNvPr>
          <p:cNvSpPr txBox="1"/>
          <p:nvPr/>
        </p:nvSpPr>
        <p:spPr>
          <a:xfrm>
            <a:off x="4186897" y="3653203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A3C3A7-EC38-4BDE-9F4E-8AADF893456A}"/>
              </a:ext>
            </a:extLst>
          </p:cNvPr>
          <p:cNvSpPr txBox="1"/>
          <p:nvPr/>
        </p:nvSpPr>
        <p:spPr>
          <a:xfrm>
            <a:off x="4186897" y="3653203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66277A6-454B-41E4-B729-367ADC57B9C1}"/>
              </a:ext>
            </a:extLst>
          </p:cNvPr>
          <p:cNvSpPr txBox="1"/>
          <p:nvPr/>
        </p:nvSpPr>
        <p:spPr>
          <a:xfrm>
            <a:off x="457200" y="3276600"/>
            <a:ext cx="6443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Procession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n-I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মিছিল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7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manifestation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E28C88D-70FD-4AA2-9DF3-34403D416ADA}"/>
              </a:ext>
            </a:extLst>
          </p:cNvPr>
          <p:cNvSpPr txBox="1"/>
          <p:nvPr/>
        </p:nvSpPr>
        <p:spPr>
          <a:xfrm>
            <a:off x="1328736" y="5267083"/>
            <a:ext cx="6824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Struggle-</a:t>
            </a:r>
            <a:r>
              <a:rPr lang="bn-IN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সংগ্রাম</a:t>
            </a:r>
            <a:r>
              <a:rPr lang="bn-IN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i="1" dirty="0">
                <a:solidFill>
                  <a:srgbClr val="7030A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fight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7AC1EBB-6793-41F6-A1CF-15E24D71CAB2}"/>
              </a:ext>
            </a:extLst>
          </p:cNvPr>
          <p:cNvSpPr txBox="1"/>
          <p:nvPr/>
        </p:nvSpPr>
        <p:spPr>
          <a:xfrm>
            <a:off x="1328736" y="4701559"/>
            <a:ext cx="7510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Illuminate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n-IN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প্রজ্বলিত করা</a:t>
            </a:r>
            <a:r>
              <a:rPr lang="bn-IN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enkindle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8DF3B99-7134-483F-A6AF-88E774470871}"/>
              </a:ext>
            </a:extLst>
          </p:cNvPr>
          <p:cNvSpPr txBox="1"/>
          <p:nvPr/>
        </p:nvSpPr>
        <p:spPr>
          <a:xfrm>
            <a:off x="533400" y="3962400"/>
            <a:ext cx="64957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>
                <a:solidFill>
                  <a:srgbClr val="0070C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Mausoleum-</a:t>
            </a:r>
            <a:r>
              <a:rPr lang="en-US" sz="27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স্মৃতিসৌধ </a:t>
            </a:r>
            <a:r>
              <a:rPr lang="en-US" sz="2700" b="1" i="1" dirty="0">
                <a:solidFill>
                  <a:srgbClr val="0070C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Memorial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758115E-9DA0-4A57-B20E-52292E6EFC9D}"/>
              </a:ext>
            </a:extLst>
          </p:cNvPr>
          <p:cNvSpPr txBox="1"/>
          <p:nvPr/>
        </p:nvSpPr>
        <p:spPr>
          <a:xfrm flipH="1">
            <a:off x="1257298" y="4320834"/>
            <a:ext cx="74295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Diplomats</a:t>
            </a:r>
            <a:r>
              <a:rPr lang="bn-IN" sz="27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n-I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কূটনীতিক</a:t>
            </a:r>
            <a:r>
              <a:rPr lang="bn-I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diplomatists</a:t>
            </a:r>
            <a:r>
              <a:rPr lang="bn-IN" sz="27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endParaRPr lang="en-US" sz="2700" b="1" i="1" dirty="0">
              <a:solidFill>
                <a:srgbClr val="FF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943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F47BA9-EA60-416C-BD26-EC3B546C5E49}"/>
              </a:ext>
            </a:extLst>
          </p:cNvPr>
          <p:cNvSpPr txBox="1"/>
          <p:nvPr/>
        </p:nvSpPr>
        <p:spPr>
          <a:xfrm>
            <a:off x="152400" y="728679"/>
            <a:ext cx="8839200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odoni MT Black" panose="02070A03080606020203" pitchFamily="18" charset="0"/>
              </a:rPr>
              <a:t>Choose the best answer from the alternatives:</a:t>
            </a:r>
          </a:p>
          <a:p>
            <a:pPr marL="257175" indent="-257175">
              <a:buAutoNum type="alphaLcParenBoth"/>
            </a:pPr>
            <a:r>
              <a:rPr lang="en-US" sz="1500" dirty="0">
                <a:latin typeface="Bodoni MT Black" panose="02070A03080606020203" pitchFamily="18" charset="0"/>
              </a:rPr>
              <a:t> </a:t>
            </a:r>
            <a:r>
              <a:rPr lang="en-US" sz="2000" dirty="0">
                <a:latin typeface="Bodoni MT Black" panose="02070A03080606020203" pitchFamily="18" charset="0"/>
              </a:rPr>
              <a:t>Our biggest state festival is  ---- (</a:t>
            </a:r>
            <a:r>
              <a:rPr lang="en-US" sz="2000" dirty="0" err="1">
                <a:latin typeface="Bodoni MT Black" panose="02070A03080606020203" pitchFamily="18" charset="0"/>
              </a:rPr>
              <a:t>i</a:t>
            </a:r>
            <a:r>
              <a:rPr lang="en-US" sz="2000" dirty="0">
                <a:latin typeface="Bodoni MT Black" panose="02070A03080606020203" pitchFamily="18" charset="0"/>
              </a:rPr>
              <a:t>) Victory Day  (ii) Shaheed Day (iii) Independence Day  (iv)  all.</a:t>
            </a:r>
          </a:p>
          <a:p>
            <a:pPr marL="257175" indent="-257175">
              <a:buAutoNum type="alphaLcParenBoth"/>
            </a:pPr>
            <a:endParaRPr lang="en-US" sz="2000" dirty="0">
              <a:latin typeface="Bodoni MT Black" panose="02070A03080606020203" pitchFamily="18" charset="0"/>
            </a:endParaRPr>
          </a:p>
          <a:p>
            <a:pPr marL="257175" indent="-257175">
              <a:buAutoNum type="alphaLcParenBoth"/>
            </a:pPr>
            <a:r>
              <a:rPr lang="en-US" sz="2000" dirty="0">
                <a:latin typeface="Bodoni MT Black" panose="02070A03080606020203" pitchFamily="18" charset="0"/>
              </a:rPr>
              <a:t> The celebration of Independence Day begins with.   (</a:t>
            </a:r>
            <a:r>
              <a:rPr lang="en-US" sz="2000" dirty="0" err="1">
                <a:latin typeface="Bodoni MT Black" panose="02070A03080606020203" pitchFamily="18" charset="0"/>
              </a:rPr>
              <a:t>i</a:t>
            </a:r>
            <a:r>
              <a:rPr lang="en-US" sz="2000" dirty="0">
                <a:latin typeface="Bodoni MT Black" panose="02070A03080606020203" pitchFamily="18" charset="0"/>
              </a:rPr>
              <a:t>)  processions  (ii)  gunshots (iii) boat race (iv) none of them.</a:t>
            </a:r>
          </a:p>
          <a:p>
            <a:pPr marL="257175" indent="-257175">
              <a:buAutoNum type="alphaLcParenBoth"/>
            </a:pPr>
            <a:endParaRPr lang="en-US" sz="2000" dirty="0">
              <a:latin typeface="Bodoni MT Black" panose="02070A03080606020203" pitchFamily="18" charset="0"/>
            </a:endParaRPr>
          </a:p>
          <a:p>
            <a:pPr marL="257175" indent="-257175">
              <a:buAutoNum type="alphaLcParenBoth"/>
            </a:pPr>
            <a:r>
              <a:rPr lang="en-US" sz="2000" dirty="0">
                <a:latin typeface="Bodoni MT Black" panose="02070A03080606020203" pitchFamily="18" charset="0"/>
              </a:rPr>
              <a:t> The National Mausoleum is  (</a:t>
            </a:r>
            <a:r>
              <a:rPr lang="en-US" sz="2000" dirty="0" err="1">
                <a:latin typeface="Bodoni MT Black" panose="02070A03080606020203" pitchFamily="18" charset="0"/>
              </a:rPr>
              <a:t>i</a:t>
            </a:r>
            <a:r>
              <a:rPr lang="en-US" sz="2000" dirty="0">
                <a:latin typeface="Bodoni MT Black" panose="02070A03080606020203" pitchFamily="18" charset="0"/>
              </a:rPr>
              <a:t>) at </a:t>
            </a:r>
            <a:r>
              <a:rPr lang="en-US" sz="2000" dirty="0" err="1">
                <a:latin typeface="Bodoni MT Black" panose="02070A03080606020203" pitchFamily="18" charset="0"/>
              </a:rPr>
              <a:t>Ramna</a:t>
            </a:r>
            <a:r>
              <a:rPr lang="en-US" sz="2000" dirty="0">
                <a:latin typeface="Bodoni MT Black" panose="02070A03080606020203" pitchFamily="18" charset="0"/>
              </a:rPr>
              <a:t> Park (ii) on Dhaka University campus (iii) at </a:t>
            </a:r>
            <a:r>
              <a:rPr lang="en-US" sz="2000" dirty="0" err="1">
                <a:latin typeface="Bodoni MT Black" panose="02070A03080606020203" pitchFamily="18" charset="0"/>
              </a:rPr>
              <a:t>Savar</a:t>
            </a:r>
            <a:r>
              <a:rPr lang="en-US" sz="2000" dirty="0">
                <a:latin typeface="Bodoni MT Black" panose="02070A03080606020203" pitchFamily="18" charset="0"/>
              </a:rPr>
              <a:t> (iv) near Dhaka medical College.</a:t>
            </a:r>
          </a:p>
          <a:p>
            <a:pPr marL="257175" indent="-257175">
              <a:buAutoNum type="alphaLcParenBoth"/>
            </a:pPr>
            <a:endParaRPr lang="en-US" sz="2000" dirty="0">
              <a:latin typeface="Bodoni MT Black" panose="02070A03080606020203" pitchFamily="18" charset="0"/>
            </a:endParaRPr>
          </a:p>
          <a:p>
            <a:pPr marL="257175" indent="-257175">
              <a:buAutoNum type="alphaLcParenBoth"/>
            </a:pPr>
            <a:r>
              <a:rPr lang="en-US" sz="2000" dirty="0">
                <a:latin typeface="Bodoni MT Black" panose="02070A03080606020203" pitchFamily="18" charset="0"/>
              </a:rPr>
              <a:t> On Independence Day the National Parade is held     (</a:t>
            </a:r>
            <a:r>
              <a:rPr lang="en-US" sz="2000" dirty="0" err="1">
                <a:latin typeface="Bodoni MT Black" panose="02070A03080606020203" pitchFamily="18" charset="0"/>
              </a:rPr>
              <a:t>i</a:t>
            </a:r>
            <a:r>
              <a:rPr lang="en-US" sz="2000" dirty="0">
                <a:latin typeface="Bodoni MT Black" panose="02070A03080606020203" pitchFamily="18" charset="0"/>
              </a:rPr>
              <a:t>) at the National Parade ground(ii) in the streets (iii) in the decorated vehicle  (iv) In Bangabandhu Stadium.</a:t>
            </a:r>
          </a:p>
          <a:p>
            <a:pPr marL="257175" indent="-257175">
              <a:buAutoNum type="alphaLcParenBoth"/>
            </a:pPr>
            <a:endParaRPr lang="en-US" sz="2000" dirty="0">
              <a:latin typeface="Bodoni MT Black" panose="02070A03080606020203" pitchFamily="18" charset="0"/>
            </a:endParaRPr>
          </a:p>
          <a:p>
            <a:pPr marL="257175" indent="-257175">
              <a:buAutoNum type="alphaLcParenBoth"/>
            </a:pPr>
            <a:r>
              <a:rPr lang="en-US" sz="2000" dirty="0">
                <a:latin typeface="Bodoni MT Black" panose="02070A03080606020203" pitchFamily="18" charset="0"/>
              </a:rPr>
              <a:t> The day highlights the heroic struggle of (</a:t>
            </a:r>
            <a:r>
              <a:rPr lang="en-US" sz="2000" dirty="0" err="1">
                <a:latin typeface="Bodoni MT Black" panose="02070A03080606020203" pitchFamily="18" charset="0"/>
              </a:rPr>
              <a:t>i</a:t>
            </a:r>
            <a:r>
              <a:rPr lang="en-US" sz="2000" dirty="0">
                <a:latin typeface="Bodoni MT Black" panose="02070A03080606020203" pitchFamily="18" charset="0"/>
              </a:rPr>
              <a:t>) 1947 (ii)  1952 (iii) 1969 (iv) 1971</a:t>
            </a:r>
          </a:p>
          <a:p>
            <a:endParaRPr lang="en-US" sz="2000" dirty="0">
              <a:latin typeface="Bodoni MT Black" panose="02070A03080606020203" pitchFamily="18" charset="0"/>
            </a:endParaRPr>
          </a:p>
          <a:p>
            <a:endParaRPr lang="en-US" sz="1350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="" xmlns:a16="http://schemas.microsoft.com/office/drawing/2014/main" id="{6DD145A5-1BAD-4EF6-8641-1D09E6536653}"/>
              </a:ext>
            </a:extLst>
          </p:cNvPr>
          <p:cNvSpPr/>
          <p:nvPr/>
        </p:nvSpPr>
        <p:spPr>
          <a:xfrm flipH="1" flipV="1">
            <a:off x="3047998" y="3336669"/>
            <a:ext cx="381001" cy="32093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lowchart: Connector 7">
            <a:extLst>
              <a:ext uri="{FF2B5EF4-FFF2-40B4-BE49-F238E27FC236}">
                <a16:creationId xmlns="" xmlns:a16="http://schemas.microsoft.com/office/drawing/2014/main" id="{09B36E95-492F-47AD-97FD-089612353ABB}"/>
              </a:ext>
            </a:extLst>
          </p:cNvPr>
          <p:cNvSpPr/>
          <p:nvPr/>
        </p:nvSpPr>
        <p:spPr>
          <a:xfrm>
            <a:off x="2197930" y="2427927"/>
            <a:ext cx="392869" cy="3152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lowchart: Connector 8">
            <a:extLst>
              <a:ext uri="{FF2B5EF4-FFF2-40B4-BE49-F238E27FC236}">
                <a16:creationId xmlns="" xmlns:a16="http://schemas.microsoft.com/office/drawing/2014/main" id="{0FD8E1A9-373E-4C49-B8F6-A035C1840E18}"/>
              </a:ext>
            </a:extLst>
          </p:cNvPr>
          <p:cNvSpPr/>
          <p:nvPr/>
        </p:nvSpPr>
        <p:spPr>
          <a:xfrm>
            <a:off x="1295400" y="5486400"/>
            <a:ext cx="4572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lowchart: Connector 9">
            <a:extLst>
              <a:ext uri="{FF2B5EF4-FFF2-40B4-BE49-F238E27FC236}">
                <a16:creationId xmlns="" xmlns:a16="http://schemas.microsoft.com/office/drawing/2014/main" id="{1EE0A084-85E5-42C1-890C-725F9CF23BDF}"/>
              </a:ext>
            </a:extLst>
          </p:cNvPr>
          <p:cNvSpPr/>
          <p:nvPr/>
        </p:nvSpPr>
        <p:spPr>
          <a:xfrm>
            <a:off x="609600" y="1524000"/>
            <a:ext cx="3810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lowchart: Connector 10">
            <a:extLst>
              <a:ext uri="{FF2B5EF4-FFF2-40B4-BE49-F238E27FC236}">
                <a16:creationId xmlns="" xmlns:a16="http://schemas.microsoft.com/office/drawing/2014/main" id="{F6C14D88-CE01-4932-8EB2-BBEF5366F05B}"/>
              </a:ext>
            </a:extLst>
          </p:cNvPr>
          <p:cNvSpPr/>
          <p:nvPr/>
        </p:nvSpPr>
        <p:spPr>
          <a:xfrm>
            <a:off x="7534016" y="3886200"/>
            <a:ext cx="422173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43A63C-0798-492F-9AC3-7D49975A9D2C}"/>
              </a:ext>
            </a:extLst>
          </p:cNvPr>
          <p:cNvSpPr txBox="1"/>
          <p:nvPr/>
        </p:nvSpPr>
        <p:spPr>
          <a:xfrm>
            <a:off x="2438400" y="0"/>
            <a:ext cx="36419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dirty="0">
                <a:latin typeface="Bodoni MT Black" panose="02070A03080606020203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500170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1308794-DD10-4321-BD5C-E449F8DF70D9}"/>
              </a:ext>
            </a:extLst>
          </p:cNvPr>
          <p:cNvSpPr/>
          <p:nvPr/>
        </p:nvSpPr>
        <p:spPr>
          <a:xfrm>
            <a:off x="228601" y="186397"/>
            <a:ext cx="89154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Say whether the following sentences are true or false. If false give the right answer</a:t>
            </a:r>
            <a:r>
              <a:rPr lang="en-US" sz="2800" i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i="1" dirty="0">
              <a:solidFill>
                <a:srgbClr val="FF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pPr marL="257175" indent="-257175">
              <a:buAutoNum type="alphaLcParenBoth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 Independence Day is our national day .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57175" indent="-257175">
              <a:buAutoNum type="alphaLcParenBoth"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It begins at dawn with 31 gunshots. </a:t>
            </a:r>
          </a:p>
          <a:p>
            <a:pPr marL="257175" indent="-257175">
              <a:buAutoNum type="alphaLcParenBoth"/>
            </a:pP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AutoNum type="alphaLcParenBoth"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 day is celebrated all over the country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Both the President and the Prime minister place floral wreaths at the National Memorial At </a:t>
            </a:r>
            <a:r>
              <a:rPr lang="en-US" sz="2400" i="1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Savar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on behalf of the nation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(e)</a:t>
            </a:r>
            <a:r>
              <a:rPr lang="en-US" sz="2400" i="1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Several cultural programs are held all over the world highlighting  the heroic struggle and sacrifice in 1971.</a:t>
            </a:r>
          </a:p>
          <a:p>
            <a:r>
              <a:rPr lang="en-US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78B965-D90D-465C-86E8-DC3737B46D8C}"/>
              </a:ext>
            </a:extLst>
          </p:cNvPr>
          <p:cNvSpPr txBox="1"/>
          <p:nvPr/>
        </p:nvSpPr>
        <p:spPr>
          <a:xfrm>
            <a:off x="7959677" y="158187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DC6438-089C-46AE-B567-9CCCA0D7A30B}"/>
              </a:ext>
            </a:extLst>
          </p:cNvPr>
          <p:cNvSpPr txBox="1"/>
          <p:nvPr/>
        </p:nvSpPr>
        <p:spPr>
          <a:xfrm>
            <a:off x="7086600" y="192252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B21138-4FDA-4A74-B480-EAC37A3A4BCA}"/>
              </a:ext>
            </a:extLst>
          </p:cNvPr>
          <p:cNvSpPr txBox="1"/>
          <p:nvPr/>
        </p:nvSpPr>
        <p:spPr>
          <a:xfrm>
            <a:off x="7706459" y="272290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CC8186-025B-4206-9578-2128CC8E9A2A}"/>
              </a:ext>
            </a:extLst>
          </p:cNvPr>
          <p:cNvSpPr txBox="1"/>
          <p:nvPr/>
        </p:nvSpPr>
        <p:spPr>
          <a:xfrm>
            <a:off x="4266028" y="3104563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D867625-8837-46B4-ABB1-4FF570D16471}"/>
              </a:ext>
            </a:extLst>
          </p:cNvPr>
          <p:cNvSpPr txBox="1"/>
          <p:nvPr/>
        </p:nvSpPr>
        <p:spPr>
          <a:xfrm>
            <a:off x="3861728" y="4191000"/>
            <a:ext cx="149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1B7093-C643-41FC-A26B-2B4E4451EDA2}"/>
              </a:ext>
            </a:extLst>
          </p:cNvPr>
          <p:cNvSpPr txBox="1"/>
          <p:nvPr/>
        </p:nvSpPr>
        <p:spPr>
          <a:xfrm>
            <a:off x="2282482" y="5743820"/>
            <a:ext cx="457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False. All over the country</a:t>
            </a:r>
          </a:p>
        </p:txBody>
      </p:sp>
    </p:spTree>
    <p:extLst>
      <p:ext uri="{BB962C8B-B14F-4D97-AF65-F5344CB8AC3E}">
        <p14:creationId xmlns="" xmlns:p14="http://schemas.microsoft.com/office/powerpoint/2010/main" val="16944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D51DDA-1845-41D3-9A85-EFECDA859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839200" cy="678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454794-9FAD-47F2-AC82-3D7489B2CFE5}"/>
              </a:ext>
            </a:extLst>
          </p:cNvPr>
          <p:cNvSpPr txBox="1"/>
          <p:nvPr/>
        </p:nvSpPr>
        <p:spPr>
          <a:xfrm>
            <a:off x="76200" y="990600"/>
            <a:ext cx="8686800" cy="1838965"/>
          </a:xfrm>
          <a:prstGeom prst="rect">
            <a:avLst/>
          </a:prstGeom>
          <a:blipFill>
            <a:blip/>
            <a:tile tx="0" ty="0" sx="100000" sy="100000" flip="none" algn="tl"/>
          </a:blip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500" b="1" u="sng" dirty="0">
              <a:solidFill>
                <a:srgbClr val="002060"/>
              </a:solidFill>
            </a:endParaRPr>
          </a:p>
          <a:p>
            <a:pPr algn="ctr"/>
            <a:r>
              <a:rPr lang="bn-BD" sz="405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Home work </a:t>
            </a:r>
            <a:endParaRPr lang="en-US" sz="4050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algn="just"/>
            <a:r>
              <a:rPr lang="bn-BD" sz="28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Write</a:t>
            </a:r>
            <a:r>
              <a:rPr lang="en-US" sz="28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 paragraph about Independence Day</a:t>
            </a:r>
            <a:endParaRPr lang="en-US" sz="2800" dirty="0">
              <a:solidFill>
                <a:srgbClr val="FF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872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59F791C-73E0-418F-9F27-566412C19A98}"/>
              </a:ext>
            </a:extLst>
          </p:cNvPr>
          <p:cNvSpPr txBox="1"/>
          <p:nvPr/>
        </p:nvSpPr>
        <p:spPr>
          <a:xfrm>
            <a:off x="2784921" y="884203"/>
            <a:ext cx="35741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u="sng" dirty="0">
                <a:latin typeface="Bodoni MT Black" panose="02070A03080606020203" pitchFamily="18" charset="0"/>
              </a:rPr>
              <a:t>Introducing: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FAF108-3587-4F1E-808E-949931200B21}"/>
              </a:ext>
            </a:extLst>
          </p:cNvPr>
          <p:cNvSpPr txBox="1"/>
          <p:nvPr/>
        </p:nvSpPr>
        <p:spPr>
          <a:xfrm>
            <a:off x="5012526" y="2765226"/>
            <a:ext cx="4131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doni MT Black" panose="02070A03080606020203" pitchFamily="18" charset="0"/>
              </a:rPr>
              <a:t>Class: Nine-Ten</a:t>
            </a:r>
          </a:p>
          <a:p>
            <a:r>
              <a:rPr lang="en-US" sz="2400" dirty="0">
                <a:latin typeface="Bodoni MT Black" panose="02070A03080606020203" pitchFamily="18" charset="0"/>
              </a:rPr>
              <a:t>Subject: English for today</a:t>
            </a:r>
          </a:p>
          <a:p>
            <a:r>
              <a:rPr lang="en-US" sz="2400" dirty="0">
                <a:latin typeface="Bodoni MT Black" panose="02070A03080606020203" pitchFamily="18" charset="0"/>
              </a:rPr>
              <a:t>Unit: 03</a:t>
            </a:r>
          </a:p>
          <a:p>
            <a:r>
              <a:rPr lang="en-US" sz="2400" dirty="0">
                <a:latin typeface="Bodoni MT Black" panose="02070A03080606020203" pitchFamily="18" charset="0"/>
              </a:rPr>
              <a:t>Lesson: 5</a:t>
            </a:r>
          </a:p>
          <a:p>
            <a:r>
              <a:rPr lang="en-US" sz="2400" dirty="0">
                <a:latin typeface="Bodoni MT Black" panose="02070A03080606020203" pitchFamily="18" charset="0"/>
              </a:rPr>
              <a:t>Time: 50 Minutes</a:t>
            </a:r>
          </a:p>
          <a:p>
            <a:r>
              <a:rPr lang="en-US" sz="2400" dirty="0">
                <a:latin typeface="Bodoni MT Black" panose="02070A03080606020203" pitchFamily="18" charset="0"/>
              </a:rPr>
              <a:t>Date</a:t>
            </a:r>
            <a:r>
              <a:rPr lang="en-US" sz="2400">
                <a:latin typeface="Bodoni MT Black" panose="02070A03080606020203" pitchFamily="18" charset="0"/>
              </a:rPr>
              <a:t>: </a:t>
            </a:r>
            <a:r>
              <a:rPr lang="en-US" sz="2400" smtClean="0">
                <a:latin typeface="Bodoni MT Black" panose="02070A03080606020203" pitchFamily="18" charset="0"/>
              </a:rPr>
              <a:t>13-1-20</a:t>
            </a:r>
            <a:endParaRPr lang="en-US" sz="2400" dirty="0">
              <a:latin typeface="Bodoni MT Black" panose="02070A030806060202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639FA3-44F9-421D-928F-0DA6A41EC85A}"/>
              </a:ext>
            </a:extLst>
          </p:cNvPr>
          <p:cNvSpPr txBox="1"/>
          <p:nvPr/>
        </p:nvSpPr>
        <p:spPr>
          <a:xfrm>
            <a:off x="601394" y="2534394"/>
            <a:ext cx="47522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Bodoni MT Black" panose="02070A03080606020203" pitchFamily="18" charset="0"/>
              </a:rPr>
              <a:t>Subir</a:t>
            </a:r>
            <a:r>
              <a:rPr lang="en-US" sz="3000" dirty="0" smtClean="0">
                <a:latin typeface="Bodoni MT Black" panose="02070A03080606020203" pitchFamily="18" charset="0"/>
              </a:rPr>
              <a:t> Chandra Roy</a:t>
            </a:r>
            <a:endParaRPr lang="en-US" sz="3000" dirty="0">
              <a:latin typeface="Bodoni MT Black" panose="02070A03080606020203" pitchFamily="18" charset="0"/>
            </a:endParaRPr>
          </a:p>
          <a:p>
            <a:r>
              <a:rPr lang="en-US" sz="2400" dirty="0">
                <a:latin typeface="Bodoni MT Black" panose="02070A03080606020203" pitchFamily="18" charset="0"/>
              </a:rPr>
              <a:t>Assistant Teacher (English)</a:t>
            </a:r>
          </a:p>
          <a:p>
            <a:r>
              <a:rPr lang="en-US" sz="2400" dirty="0" err="1" smtClean="0">
                <a:latin typeface="Bodoni MT Black" panose="02070A03080606020203" pitchFamily="18" charset="0"/>
              </a:rPr>
              <a:t>Azim</a:t>
            </a:r>
            <a:r>
              <a:rPr lang="en-US" sz="2400" dirty="0" smtClean="0">
                <a:latin typeface="Bodoni MT Black" panose="02070A03080606020203" pitchFamily="18" charset="0"/>
              </a:rPr>
              <a:t> Memorial High </a:t>
            </a:r>
            <a:r>
              <a:rPr lang="en-US" sz="2400" dirty="0">
                <a:latin typeface="Bodoni MT Black" panose="02070A03080606020203" pitchFamily="18" charset="0"/>
              </a:rPr>
              <a:t>School,</a:t>
            </a:r>
          </a:p>
          <a:p>
            <a:r>
              <a:rPr lang="en-US" sz="2400" dirty="0">
                <a:latin typeface="Bodoni MT Black" panose="02070A03080606020203" pitchFamily="18" charset="0"/>
              </a:rPr>
              <a:t>Tangail </a:t>
            </a:r>
            <a:r>
              <a:rPr lang="en-US" sz="2400" dirty="0" err="1">
                <a:latin typeface="Bodoni MT Black" panose="02070A03080606020203" pitchFamily="18" charset="0"/>
              </a:rPr>
              <a:t>Sadar</a:t>
            </a:r>
            <a:r>
              <a:rPr lang="en-US" sz="2400" dirty="0">
                <a:latin typeface="Bodoni MT Black" panose="02070A03080606020203" pitchFamily="18" charset="0"/>
              </a:rPr>
              <a:t>, </a:t>
            </a:r>
            <a:r>
              <a:rPr lang="en-US" sz="2400" dirty="0" err="1" smtClean="0">
                <a:latin typeface="Bodoni MT Black" panose="02070A03080606020203" pitchFamily="18" charset="0"/>
              </a:rPr>
              <a:t>Tangail</a:t>
            </a:r>
            <a:endParaRPr lang="en-US" sz="24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9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03C805-330E-4F1A-B16E-3DA1A7F23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6" y="855615"/>
            <a:ext cx="8915400" cy="5977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5C9263-723C-4CA6-8E52-6246649B913B}"/>
              </a:ext>
            </a:extLst>
          </p:cNvPr>
          <p:cNvSpPr txBox="1"/>
          <p:nvPr/>
        </p:nvSpPr>
        <p:spPr>
          <a:xfrm>
            <a:off x="533400" y="24618"/>
            <a:ext cx="779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Bodoni MT Black" panose="02070A03080606020203" pitchFamily="18" charset="0"/>
              </a:rPr>
              <a:t>Thank you very much</a:t>
            </a:r>
          </a:p>
        </p:txBody>
      </p:sp>
    </p:spTree>
    <p:extLst>
      <p:ext uri="{BB962C8B-B14F-4D97-AF65-F5344CB8AC3E}">
        <p14:creationId xmlns="" xmlns:p14="http://schemas.microsoft.com/office/powerpoint/2010/main" val="5951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DB6F20-3663-45C7-8D57-225FE6FBB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9821"/>
            <a:ext cx="8839200" cy="525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88EF04-0675-47B1-930D-664F197C9B8D}"/>
              </a:ext>
            </a:extLst>
          </p:cNvPr>
          <p:cNvSpPr txBox="1"/>
          <p:nvPr/>
        </p:nvSpPr>
        <p:spPr>
          <a:xfrm>
            <a:off x="533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915DF1-54F1-4F25-8E08-F88F1D9DAA53}"/>
              </a:ext>
            </a:extLst>
          </p:cNvPr>
          <p:cNvSpPr txBox="1"/>
          <p:nvPr/>
        </p:nvSpPr>
        <p:spPr>
          <a:xfrm>
            <a:off x="127782" y="61501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This is our National Memorial.</a:t>
            </a:r>
          </a:p>
        </p:txBody>
      </p:sp>
    </p:spTree>
    <p:extLst>
      <p:ext uri="{BB962C8B-B14F-4D97-AF65-F5344CB8AC3E}">
        <p14:creationId xmlns="" xmlns:p14="http://schemas.microsoft.com/office/powerpoint/2010/main" val="10568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_150_2015_03_26_19_11_44pm_2_26_5513b930cdcd0.03.2015_kallol_pi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441087"/>
            <a:ext cx="8707580" cy="5195015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76F5BB-80EC-426D-B61C-02C8301B84A8}"/>
              </a:ext>
            </a:extLst>
          </p:cNvPr>
          <p:cNvSpPr txBox="1"/>
          <p:nvPr/>
        </p:nvSpPr>
        <p:spPr>
          <a:xfrm>
            <a:off x="533400" y="-127947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D0CFEB-B35B-4BCF-AD21-D08A42A30F3F}"/>
              </a:ext>
            </a:extLst>
          </p:cNvPr>
          <p:cNvSpPr txBox="1"/>
          <p:nvPr/>
        </p:nvSpPr>
        <p:spPr>
          <a:xfrm>
            <a:off x="33674" y="5603277"/>
            <a:ext cx="8805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doni MT Black" panose="02070A03080606020203" pitchFamily="18" charset="0"/>
              </a:rPr>
              <a:t>The Defense Force of Bangladesh are paying their tribute to the Freedom fighters.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F913D28-4A3E-4F5A-B9D5-EFCB6F604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3" y="601582"/>
            <a:ext cx="8839200" cy="556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5FA204-2ABE-4EEF-B98B-67CB964C7087}"/>
              </a:ext>
            </a:extLst>
          </p:cNvPr>
          <p:cNvSpPr txBox="1"/>
          <p:nvPr/>
        </p:nvSpPr>
        <p:spPr>
          <a:xfrm>
            <a:off x="737382" y="6150114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People from all walks of life are placing floral wreaths at the  National Mausoleum at </a:t>
            </a:r>
            <a:r>
              <a:rPr lang="en-US" sz="2400" b="1" i="1" dirty="0" err="1">
                <a:latin typeface="Bodoni MT Black" panose="02070A03080606020203" pitchFamily="18" charset="0"/>
              </a:rPr>
              <a:t>Savar</a:t>
            </a:r>
            <a:r>
              <a:rPr lang="en-US" sz="2400" b="1" i="1" dirty="0">
                <a:latin typeface="Bodoni MT Black" panose="02070A03080606020203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D44EB2-0D9D-4CC9-B87F-EB8C027F5F84}"/>
              </a:ext>
            </a:extLst>
          </p:cNvPr>
          <p:cNvSpPr txBox="1"/>
          <p:nvPr/>
        </p:nvSpPr>
        <p:spPr>
          <a:xfrm>
            <a:off x="533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</p:spTree>
    <p:extLst>
      <p:ext uri="{BB962C8B-B14F-4D97-AF65-F5344CB8AC3E}">
        <p14:creationId xmlns="" xmlns:p14="http://schemas.microsoft.com/office/powerpoint/2010/main" val="381780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819DDF4-0810-4A43-A7B8-7011059C2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533401"/>
            <a:ext cx="4419599" cy="556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BA9502-BE39-401D-8DEB-B0B312661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96" y="533402"/>
            <a:ext cx="4495800" cy="556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5E8A11-2DB7-4A36-B8A8-E1901BE2D783}"/>
              </a:ext>
            </a:extLst>
          </p:cNvPr>
          <p:cNvSpPr txBox="1"/>
          <p:nvPr/>
        </p:nvSpPr>
        <p:spPr>
          <a:xfrm>
            <a:off x="546296" y="-146351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336C49-0297-4478-ADE2-3BAD18882748}"/>
              </a:ext>
            </a:extLst>
          </p:cNvPr>
          <p:cNvSpPr txBox="1"/>
          <p:nvPr/>
        </p:nvSpPr>
        <p:spPr>
          <a:xfrm>
            <a:off x="304804" y="609600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Bodoni MT Black" panose="02070A03080606020203" pitchFamily="18" charset="0"/>
              </a:rPr>
              <a:t>Smartly parade of the Defense force and Border Guard of Bangladesh on the Independence Day.</a:t>
            </a:r>
          </a:p>
        </p:txBody>
      </p:sp>
    </p:spTree>
    <p:extLst>
      <p:ext uri="{BB962C8B-B14F-4D97-AF65-F5344CB8AC3E}">
        <p14:creationId xmlns="" xmlns:p14="http://schemas.microsoft.com/office/powerpoint/2010/main" val="326757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F72C299-507C-4983-9584-26D911172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2" y="609600"/>
            <a:ext cx="4724401" cy="525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E4A9BB-A76D-44C8-9CBF-7BACFDA7A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83" y="579706"/>
            <a:ext cx="4343399" cy="525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91C7E6-861B-4C30-AC32-B7F398C4D3E2}"/>
              </a:ext>
            </a:extLst>
          </p:cNvPr>
          <p:cNvSpPr txBox="1"/>
          <p:nvPr/>
        </p:nvSpPr>
        <p:spPr>
          <a:xfrm>
            <a:off x="533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F0832C-E3FD-4932-ACD6-D601314968EF}"/>
              </a:ext>
            </a:extLst>
          </p:cNvPr>
          <p:cNvSpPr txBox="1"/>
          <p:nvPr/>
        </p:nvSpPr>
        <p:spPr>
          <a:xfrm>
            <a:off x="228600" y="5897294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Bodoni MT Black" panose="02070A03080606020203" pitchFamily="18" charset="0"/>
              </a:rPr>
              <a:t>Smartly parade of the Police and Ansar on the Independence Day.</a:t>
            </a:r>
          </a:p>
        </p:txBody>
      </p:sp>
    </p:spTree>
    <p:extLst>
      <p:ext uri="{BB962C8B-B14F-4D97-AF65-F5344CB8AC3E}">
        <p14:creationId xmlns="" xmlns:p14="http://schemas.microsoft.com/office/powerpoint/2010/main" val="10971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9C7FF22-608E-4588-81DD-F6CDD42E7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572000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CDC4C4-4DAC-4553-9051-FEFF54626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4572000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0FFA20-C50B-4CA0-94A8-1F3214C51760}"/>
              </a:ext>
            </a:extLst>
          </p:cNvPr>
          <p:cNvSpPr txBox="1"/>
          <p:nvPr/>
        </p:nvSpPr>
        <p:spPr>
          <a:xfrm>
            <a:off x="533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Bodoni MT Black" panose="02070A03080606020203" pitchFamily="18" charset="0"/>
              </a:rPr>
              <a:t>What is the picture about?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363" y="2171700"/>
            <a:ext cx="841951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00B05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After finishing the lesson learners will be able to</a:t>
            </a:r>
            <a:r>
              <a:rPr lang="en-US" sz="2100" b="1" i="1" dirty="0">
                <a:solidFill>
                  <a:srgbClr val="00B0F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1.</a:t>
            </a:r>
            <a:r>
              <a:rPr lang="bn-BD" sz="2100" b="1" i="1" dirty="0">
                <a:latin typeface="Bodoni MT Black" panose="02070A03080606020203" pitchFamily="18" charset="0"/>
              </a:rPr>
              <a:t> </a:t>
            </a:r>
            <a:r>
              <a:rPr lang="en-US" sz="2100" b="1" i="1" dirty="0">
                <a:latin typeface="Bodoni MT Black" panose="02070A03080606020203" pitchFamily="18" charset="0"/>
              </a:rPr>
              <a:t> </a:t>
            </a: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Answer the questions.</a:t>
            </a:r>
            <a:endParaRPr lang="bn-BD" sz="2100" b="1" i="1" dirty="0">
              <a:latin typeface="Bodoni MT Black" panose="02070A03080606020203" pitchFamily="18" charset="0"/>
            </a:endParaRPr>
          </a:p>
          <a:p>
            <a:r>
              <a:rPr lang="bn-BD" sz="2100" b="1" i="1" dirty="0">
                <a:latin typeface="Bodoni MT Black" panose="02070A03080606020203" pitchFamily="18" charset="0"/>
              </a:rPr>
              <a:t>2.</a:t>
            </a: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  Write a paragraph.</a:t>
            </a:r>
            <a:endParaRPr lang="bn-BD" sz="2100" b="1" i="1" dirty="0">
              <a:latin typeface="Bodoni MT Black" panose="02070A03080606020203" pitchFamily="18" charset="0"/>
            </a:endParaRPr>
          </a:p>
          <a:p>
            <a:r>
              <a:rPr lang="bn-BD" sz="2100" b="1" i="1" dirty="0">
                <a:latin typeface="Bodoni MT Black" panose="02070A03080606020203" pitchFamily="18" charset="0"/>
              </a:rPr>
              <a:t>3.</a:t>
            </a:r>
            <a:r>
              <a:rPr lang="en-US" sz="2100" b="1" i="1" dirty="0">
                <a:latin typeface="Bodoni MT Black" panose="02070A03080606020203" pitchFamily="18" charset="0"/>
              </a:rPr>
              <a:t> </a:t>
            </a: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Say true or false</a:t>
            </a:r>
          </a:p>
          <a:p>
            <a:pPr marL="385763" indent="-385763">
              <a:buFontTx/>
              <a:buAutoNum type="arabicPeriod" startAt="4"/>
            </a:pP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Choose the best answer from the alternative </a:t>
            </a:r>
          </a:p>
          <a:p>
            <a:pPr marL="385763" indent="-385763">
              <a:buFontTx/>
              <a:buAutoNum type="arabicPeriod" startAt="4"/>
            </a:pP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say the meaning of the words</a:t>
            </a:r>
          </a:p>
          <a:p>
            <a:pPr marL="385763" indent="-385763">
              <a:buFontTx/>
              <a:buAutoNum type="arabicPeriod" startAt="4"/>
            </a:pPr>
            <a:r>
              <a:rPr lang="en-US" sz="2100" b="1" i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Write a letter about Independence Day.</a:t>
            </a:r>
          </a:p>
          <a:p>
            <a:endParaRPr lang="en-US" sz="2100" dirty="0"/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5F31A8A1-89C1-4C19-8CB1-567FE8ECA836}"/>
              </a:ext>
            </a:extLst>
          </p:cNvPr>
          <p:cNvSpPr/>
          <p:nvPr/>
        </p:nvSpPr>
        <p:spPr>
          <a:xfrm>
            <a:off x="1676400" y="108930"/>
            <a:ext cx="6117510" cy="13715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50" b="1" i="1" dirty="0">
                <a:solidFill>
                  <a:schemeClr val="tx1"/>
                </a:solidFill>
                <a:latin typeface="Bodoni MT Black" panose="02070A03080606020203" pitchFamily="18" charset="0"/>
              </a:rPr>
              <a:t>Learning out comes</a:t>
            </a:r>
            <a:endParaRPr lang="en-US" sz="1500" b="1" i="1" u="sng" dirty="0">
              <a:solidFill>
                <a:schemeClr val="tx1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9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674</Words>
  <Application>Microsoft Office PowerPoint</Application>
  <PresentationFormat>On-screen Show (4:3)</PresentationFormat>
  <Paragraphs>100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YOU  ALL</dc:title>
  <dc:creator>ASAD</dc:creator>
  <cp:lastModifiedBy>abc</cp:lastModifiedBy>
  <cp:revision>104</cp:revision>
  <dcterms:created xsi:type="dcterms:W3CDTF">2006-08-16T00:00:00Z</dcterms:created>
  <dcterms:modified xsi:type="dcterms:W3CDTF">2020-02-03T06:31:16Z</dcterms:modified>
</cp:coreProperties>
</file>