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7" r:id="rId2"/>
    <p:sldId id="264" r:id="rId3"/>
    <p:sldId id="256" r:id="rId4"/>
    <p:sldId id="277" r:id="rId5"/>
    <p:sldId id="267" r:id="rId6"/>
    <p:sldId id="284" r:id="rId7"/>
    <p:sldId id="282" r:id="rId8"/>
    <p:sldId id="286" r:id="rId9"/>
    <p:sldId id="263" r:id="rId10"/>
    <p:sldId id="268" r:id="rId11"/>
    <p:sldId id="285" r:id="rId12"/>
    <p:sldId id="270" r:id="rId13"/>
    <p:sldId id="271" r:id="rId14"/>
    <p:sldId id="272" r:id="rId15"/>
    <p:sldId id="273" r:id="rId16"/>
    <p:sldId id="274" r:id="rId17"/>
    <p:sldId id="275" r:id="rId18"/>
    <p:sldId id="279" r:id="rId19"/>
    <p:sldId id="278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41" autoAdjust="0"/>
  </p:normalViewPr>
  <p:slideViewPr>
    <p:cSldViewPr>
      <p:cViewPr varScale="1">
        <p:scale>
          <a:sx n="71" d="100"/>
          <a:sy n="71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C9FD-3233-4115-804F-55DC7A3FA910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03C2A-452F-419B-98CD-9DDA2D037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16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24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9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98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92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5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92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75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82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4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0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2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9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6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3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15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337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8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78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2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5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5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2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5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5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3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8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7010400" cy="42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8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Girl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524000"/>
            <a:ext cx="4724400" cy="4948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5285" y="533400"/>
            <a:ext cx="518271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এখন বৈজ্ঞানিক প্রক্রিয়ার ধাপগুলো দেখো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6230" y="1534506"/>
            <a:ext cx="3488685" cy="1005742"/>
            <a:chOff x="4724400" y="1524000"/>
            <a:chExt cx="3488685" cy="1005742"/>
          </a:xfrm>
        </p:grpSpPr>
        <p:sp>
          <p:nvSpPr>
            <p:cNvPr id="10" name="Freeform 9"/>
            <p:cNvSpPr/>
            <p:nvPr/>
          </p:nvSpPr>
          <p:spPr>
            <a:xfrm>
              <a:off x="4724400" y="1524000"/>
              <a:ext cx="3429000" cy="1005742"/>
            </a:xfrm>
            <a:custGeom>
              <a:avLst/>
              <a:gdLst>
                <a:gd name="connsiteX0" fmla="*/ 0 w 3124200"/>
                <a:gd name="connsiteY0" fmla="*/ 165103 h 990600"/>
                <a:gd name="connsiteX1" fmla="*/ 48358 w 3124200"/>
                <a:gd name="connsiteY1" fmla="*/ 48358 h 990600"/>
                <a:gd name="connsiteX2" fmla="*/ 165104 w 3124200"/>
                <a:gd name="connsiteY2" fmla="*/ 1 h 990600"/>
                <a:gd name="connsiteX3" fmla="*/ 520700 w 3124200"/>
                <a:gd name="connsiteY3" fmla="*/ 0 h 990600"/>
                <a:gd name="connsiteX4" fmla="*/ 520700 w 3124200"/>
                <a:gd name="connsiteY4" fmla="*/ 0 h 990600"/>
                <a:gd name="connsiteX5" fmla="*/ 1301750 w 3124200"/>
                <a:gd name="connsiteY5" fmla="*/ 0 h 990600"/>
                <a:gd name="connsiteX6" fmla="*/ 2959097 w 3124200"/>
                <a:gd name="connsiteY6" fmla="*/ 0 h 990600"/>
                <a:gd name="connsiteX7" fmla="*/ 3075842 w 3124200"/>
                <a:gd name="connsiteY7" fmla="*/ 48358 h 990600"/>
                <a:gd name="connsiteX8" fmla="*/ 3124199 w 3124200"/>
                <a:gd name="connsiteY8" fmla="*/ 165104 h 990600"/>
                <a:gd name="connsiteX9" fmla="*/ 3124200 w 3124200"/>
                <a:gd name="connsiteY9" fmla="*/ 577850 h 990600"/>
                <a:gd name="connsiteX10" fmla="*/ 3124200 w 3124200"/>
                <a:gd name="connsiteY10" fmla="*/ 577850 h 990600"/>
                <a:gd name="connsiteX11" fmla="*/ 3124200 w 3124200"/>
                <a:gd name="connsiteY11" fmla="*/ 825500 h 990600"/>
                <a:gd name="connsiteX12" fmla="*/ 3124200 w 3124200"/>
                <a:gd name="connsiteY12" fmla="*/ 825497 h 990600"/>
                <a:gd name="connsiteX13" fmla="*/ 3075842 w 3124200"/>
                <a:gd name="connsiteY13" fmla="*/ 942242 h 990600"/>
                <a:gd name="connsiteX14" fmla="*/ 2959096 w 3124200"/>
                <a:gd name="connsiteY14" fmla="*/ 990600 h 990600"/>
                <a:gd name="connsiteX15" fmla="*/ 1301750 w 3124200"/>
                <a:gd name="connsiteY15" fmla="*/ 990600 h 990600"/>
                <a:gd name="connsiteX16" fmla="*/ 688824 w 3124200"/>
                <a:gd name="connsiteY16" fmla="*/ 990600 h 990600"/>
                <a:gd name="connsiteX17" fmla="*/ 520700 w 3124200"/>
                <a:gd name="connsiteY17" fmla="*/ 990600 h 990600"/>
                <a:gd name="connsiteX18" fmla="*/ 165103 w 3124200"/>
                <a:gd name="connsiteY18" fmla="*/ 990600 h 990600"/>
                <a:gd name="connsiteX19" fmla="*/ 48358 w 3124200"/>
                <a:gd name="connsiteY19" fmla="*/ 942242 h 990600"/>
                <a:gd name="connsiteX20" fmla="*/ 1 w 3124200"/>
                <a:gd name="connsiteY20" fmla="*/ 825496 h 990600"/>
                <a:gd name="connsiteX21" fmla="*/ 0 w 3124200"/>
                <a:gd name="connsiteY21" fmla="*/ 825500 h 990600"/>
                <a:gd name="connsiteX22" fmla="*/ 0 w 3124200"/>
                <a:gd name="connsiteY22" fmla="*/ 577850 h 990600"/>
                <a:gd name="connsiteX23" fmla="*/ 0 w 3124200"/>
                <a:gd name="connsiteY23" fmla="*/ 577850 h 990600"/>
                <a:gd name="connsiteX24" fmla="*/ 0 w 3124200"/>
                <a:gd name="connsiteY24" fmla="*/ 165103 h 990600"/>
                <a:gd name="connsiteX0" fmla="*/ 0 w 3581400"/>
                <a:gd name="connsiteY0" fmla="*/ 307242 h 993042"/>
                <a:gd name="connsiteX1" fmla="*/ 505558 w 3581400"/>
                <a:gd name="connsiteY1" fmla="*/ 50800 h 993042"/>
                <a:gd name="connsiteX2" fmla="*/ 622304 w 3581400"/>
                <a:gd name="connsiteY2" fmla="*/ 2443 h 993042"/>
                <a:gd name="connsiteX3" fmla="*/ 977900 w 3581400"/>
                <a:gd name="connsiteY3" fmla="*/ 2442 h 993042"/>
                <a:gd name="connsiteX4" fmla="*/ 977900 w 3581400"/>
                <a:gd name="connsiteY4" fmla="*/ 2442 h 993042"/>
                <a:gd name="connsiteX5" fmla="*/ 1758950 w 3581400"/>
                <a:gd name="connsiteY5" fmla="*/ 2442 h 993042"/>
                <a:gd name="connsiteX6" fmla="*/ 3416297 w 3581400"/>
                <a:gd name="connsiteY6" fmla="*/ 2442 h 993042"/>
                <a:gd name="connsiteX7" fmla="*/ 3533042 w 3581400"/>
                <a:gd name="connsiteY7" fmla="*/ 50800 h 993042"/>
                <a:gd name="connsiteX8" fmla="*/ 3581399 w 3581400"/>
                <a:gd name="connsiteY8" fmla="*/ 167546 h 993042"/>
                <a:gd name="connsiteX9" fmla="*/ 3581400 w 3581400"/>
                <a:gd name="connsiteY9" fmla="*/ 580292 h 993042"/>
                <a:gd name="connsiteX10" fmla="*/ 3581400 w 3581400"/>
                <a:gd name="connsiteY10" fmla="*/ 580292 h 993042"/>
                <a:gd name="connsiteX11" fmla="*/ 3581400 w 3581400"/>
                <a:gd name="connsiteY11" fmla="*/ 827942 h 993042"/>
                <a:gd name="connsiteX12" fmla="*/ 3581400 w 3581400"/>
                <a:gd name="connsiteY12" fmla="*/ 827939 h 993042"/>
                <a:gd name="connsiteX13" fmla="*/ 3533042 w 3581400"/>
                <a:gd name="connsiteY13" fmla="*/ 944684 h 993042"/>
                <a:gd name="connsiteX14" fmla="*/ 3416296 w 3581400"/>
                <a:gd name="connsiteY14" fmla="*/ 993042 h 993042"/>
                <a:gd name="connsiteX15" fmla="*/ 1758950 w 3581400"/>
                <a:gd name="connsiteY15" fmla="*/ 993042 h 993042"/>
                <a:gd name="connsiteX16" fmla="*/ 1146024 w 3581400"/>
                <a:gd name="connsiteY16" fmla="*/ 993042 h 993042"/>
                <a:gd name="connsiteX17" fmla="*/ 977900 w 3581400"/>
                <a:gd name="connsiteY17" fmla="*/ 993042 h 993042"/>
                <a:gd name="connsiteX18" fmla="*/ 622303 w 3581400"/>
                <a:gd name="connsiteY18" fmla="*/ 993042 h 993042"/>
                <a:gd name="connsiteX19" fmla="*/ 505558 w 3581400"/>
                <a:gd name="connsiteY19" fmla="*/ 944684 h 993042"/>
                <a:gd name="connsiteX20" fmla="*/ 457201 w 3581400"/>
                <a:gd name="connsiteY20" fmla="*/ 827938 h 993042"/>
                <a:gd name="connsiteX21" fmla="*/ 457200 w 3581400"/>
                <a:gd name="connsiteY21" fmla="*/ 827942 h 993042"/>
                <a:gd name="connsiteX22" fmla="*/ 457200 w 3581400"/>
                <a:gd name="connsiteY22" fmla="*/ 580292 h 993042"/>
                <a:gd name="connsiteX23" fmla="*/ 457200 w 3581400"/>
                <a:gd name="connsiteY23" fmla="*/ 580292 h 993042"/>
                <a:gd name="connsiteX24" fmla="*/ 0 w 3581400"/>
                <a:gd name="connsiteY24" fmla="*/ 307242 h 993042"/>
                <a:gd name="connsiteX0" fmla="*/ 0 w 3429000"/>
                <a:gd name="connsiteY0" fmla="*/ 396142 h 1005742"/>
                <a:gd name="connsiteX1" fmla="*/ 353158 w 3429000"/>
                <a:gd name="connsiteY1" fmla="*/ 63500 h 1005742"/>
                <a:gd name="connsiteX2" fmla="*/ 469904 w 3429000"/>
                <a:gd name="connsiteY2" fmla="*/ 15143 h 1005742"/>
                <a:gd name="connsiteX3" fmla="*/ 825500 w 3429000"/>
                <a:gd name="connsiteY3" fmla="*/ 15142 h 1005742"/>
                <a:gd name="connsiteX4" fmla="*/ 825500 w 3429000"/>
                <a:gd name="connsiteY4" fmla="*/ 15142 h 1005742"/>
                <a:gd name="connsiteX5" fmla="*/ 1606550 w 3429000"/>
                <a:gd name="connsiteY5" fmla="*/ 15142 h 1005742"/>
                <a:gd name="connsiteX6" fmla="*/ 3263897 w 3429000"/>
                <a:gd name="connsiteY6" fmla="*/ 15142 h 1005742"/>
                <a:gd name="connsiteX7" fmla="*/ 3380642 w 3429000"/>
                <a:gd name="connsiteY7" fmla="*/ 63500 h 1005742"/>
                <a:gd name="connsiteX8" fmla="*/ 3428999 w 3429000"/>
                <a:gd name="connsiteY8" fmla="*/ 180246 h 1005742"/>
                <a:gd name="connsiteX9" fmla="*/ 3429000 w 3429000"/>
                <a:gd name="connsiteY9" fmla="*/ 592992 h 1005742"/>
                <a:gd name="connsiteX10" fmla="*/ 3429000 w 3429000"/>
                <a:gd name="connsiteY10" fmla="*/ 592992 h 1005742"/>
                <a:gd name="connsiteX11" fmla="*/ 3429000 w 3429000"/>
                <a:gd name="connsiteY11" fmla="*/ 840642 h 1005742"/>
                <a:gd name="connsiteX12" fmla="*/ 3429000 w 3429000"/>
                <a:gd name="connsiteY12" fmla="*/ 840639 h 1005742"/>
                <a:gd name="connsiteX13" fmla="*/ 3380642 w 3429000"/>
                <a:gd name="connsiteY13" fmla="*/ 957384 h 1005742"/>
                <a:gd name="connsiteX14" fmla="*/ 3263896 w 3429000"/>
                <a:gd name="connsiteY14" fmla="*/ 1005742 h 1005742"/>
                <a:gd name="connsiteX15" fmla="*/ 1606550 w 3429000"/>
                <a:gd name="connsiteY15" fmla="*/ 1005742 h 1005742"/>
                <a:gd name="connsiteX16" fmla="*/ 993624 w 3429000"/>
                <a:gd name="connsiteY16" fmla="*/ 1005742 h 1005742"/>
                <a:gd name="connsiteX17" fmla="*/ 825500 w 3429000"/>
                <a:gd name="connsiteY17" fmla="*/ 1005742 h 1005742"/>
                <a:gd name="connsiteX18" fmla="*/ 469903 w 3429000"/>
                <a:gd name="connsiteY18" fmla="*/ 1005742 h 1005742"/>
                <a:gd name="connsiteX19" fmla="*/ 353158 w 3429000"/>
                <a:gd name="connsiteY19" fmla="*/ 957384 h 1005742"/>
                <a:gd name="connsiteX20" fmla="*/ 304801 w 3429000"/>
                <a:gd name="connsiteY20" fmla="*/ 840638 h 1005742"/>
                <a:gd name="connsiteX21" fmla="*/ 304800 w 3429000"/>
                <a:gd name="connsiteY21" fmla="*/ 840642 h 1005742"/>
                <a:gd name="connsiteX22" fmla="*/ 304800 w 3429000"/>
                <a:gd name="connsiteY22" fmla="*/ 592992 h 1005742"/>
                <a:gd name="connsiteX23" fmla="*/ 304800 w 3429000"/>
                <a:gd name="connsiteY23" fmla="*/ 592992 h 1005742"/>
                <a:gd name="connsiteX24" fmla="*/ 0 w 3429000"/>
                <a:gd name="connsiteY24" fmla="*/ 396142 h 100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29000" h="1005742">
                  <a:moveTo>
                    <a:pt x="0" y="396142"/>
                  </a:moveTo>
                  <a:cubicBezTo>
                    <a:pt x="0" y="352354"/>
                    <a:pt x="274841" y="127000"/>
                    <a:pt x="353158" y="63500"/>
                  </a:cubicBezTo>
                  <a:cubicBezTo>
                    <a:pt x="431475" y="0"/>
                    <a:pt x="426116" y="15143"/>
                    <a:pt x="469904" y="15143"/>
                  </a:cubicBezTo>
                  <a:lnTo>
                    <a:pt x="825500" y="15142"/>
                  </a:lnTo>
                  <a:lnTo>
                    <a:pt x="825500" y="15142"/>
                  </a:lnTo>
                  <a:lnTo>
                    <a:pt x="1606550" y="15142"/>
                  </a:lnTo>
                  <a:lnTo>
                    <a:pt x="3263897" y="15142"/>
                  </a:lnTo>
                  <a:cubicBezTo>
                    <a:pt x="3307685" y="15142"/>
                    <a:pt x="3349680" y="32537"/>
                    <a:pt x="3380642" y="63500"/>
                  </a:cubicBezTo>
                  <a:cubicBezTo>
                    <a:pt x="3411605" y="94463"/>
                    <a:pt x="3428999" y="136458"/>
                    <a:pt x="3428999" y="180246"/>
                  </a:cubicBezTo>
                  <a:cubicBezTo>
                    <a:pt x="3428999" y="317828"/>
                    <a:pt x="3429000" y="455410"/>
                    <a:pt x="3429000" y="592992"/>
                  </a:cubicBezTo>
                  <a:lnTo>
                    <a:pt x="3429000" y="592992"/>
                  </a:lnTo>
                  <a:lnTo>
                    <a:pt x="3429000" y="840642"/>
                  </a:lnTo>
                  <a:lnTo>
                    <a:pt x="3429000" y="840639"/>
                  </a:lnTo>
                  <a:cubicBezTo>
                    <a:pt x="3429000" y="884427"/>
                    <a:pt x="3411605" y="926422"/>
                    <a:pt x="3380642" y="957384"/>
                  </a:cubicBezTo>
                  <a:cubicBezTo>
                    <a:pt x="3349679" y="988347"/>
                    <a:pt x="3307685" y="1005742"/>
                    <a:pt x="3263896" y="1005742"/>
                  </a:cubicBezTo>
                  <a:lnTo>
                    <a:pt x="1606550" y="1005742"/>
                  </a:lnTo>
                  <a:lnTo>
                    <a:pt x="993624" y="1005742"/>
                  </a:lnTo>
                  <a:lnTo>
                    <a:pt x="825500" y="1005742"/>
                  </a:lnTo>
                  <a:lnTo>
                    <a:pt x="469903" y="1005742"/>
                  </a:lnTo>
                  <a:cubicBezTo>
                    <a:pt x="426115" y="1005742"/>
                    <a:pt x="384120" y="988347"/>
                    <a:pt x="353158" y="957384"/>
                  </a:cubicBezTo>
                  <a:cubicBezTo>
                    <a:pt x="322195" y="926421"/>
                    <a:pt x="304801" y="884427"/>
                    <a:pt x="304801" y="840638"/>
                  </a:cubicBezTo>
                  <a:cubicBezTo>
                    <a:pt x="304801" y="840639"/>
                    <a:pt x="304800" y="840641"/>
                    <a:pt x="304800" y="840642"/>
                  </a:cubicBezTo>
                  <a:lnTo>
                    <a:pt x="304800" y="592992"/>
                  </a:lnTo>
                  <a:lnTo>
                    <a:pt x="304800" y="592992"/>
                  </a:lnTo>
                  <a:lnTo>
                    <a:pt x="0" y="39614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29200" y="1539142"/>
              <a:ext cx="3183885" cy="707886"/>
            </a:xfrm>
            <a:custGeom>
              <a:avLst/>
              <a:gdLst>
                <a:gd name="connsiteX0" fmla="*/ 0 w 3127779"/>
                <a:gd name="connsiteY0" fmla="*/ 0 h 954107"/>
                <a:gd name="connsiteX1" fmla="*/ 3127779 w 3127779"/>
                <a:gd name="connsiteY1" fmla="*/ 0 h 954107"/>
                <a:gd name="connsiteX2" fmla="*/ 3127779 w 3127779"/>
                <a:gd name="connsiteY2" fmla="*/ 954107 h 954107"/>
                <a:gd name="connsiteX3" fmla="*/ 0 w 3127779"/>
                <a:gd name="connsiteY3" fmla="*/ 954107 h 954107"/>
                <a:gd name="connsiteX4" fmla="*/ 0 w 3127779"/>
                <a:gd name="connsiteY4" fmla="*/ 0 h 954107"/>
                <a:gd name="connsiteX0" fmla="*/ 0 w 3127779"/>
                <a:gd name="connsiteY0" fmla="*/ 0 h 990600"/>
                <a:gd name="connsiteX1" fmla="*/ 3127779 w 3127779"/>
                <a:gd name="connsiteY1" fmla="*/ 0 h 990600"/>
                <a:gd name="connsiteX2" fmla="*/ 3127779 w 3127779"/>
                <a:gd name="connsiteY2" fmla="*/ 954107 h 990600"/>
                <a:gd name="connsiteX3" fmla="*/ 0 w 3127779"/>
                <a:gd name="connsiteY3" fmla="*/ 990600 h 990600"/>
                <a:gd name="connsiteX4" fmla="*/ 0 w 3127779"/>
                <a:gd name="connsiteY4" fmla="*/ 0 h 990600"/>
                <a:gd name="connsiteX0" fmla="*/ 381000 w 3508779"/>
                <a:gd name="connsiteY0" fmla="*/ 0 h 990600"/>
                <a:gd name="connsiteX1" fmla="*/ 3508779 w 3508779"/>
                <a:gd name="connsiteY1" fmla="*/ 0 h 990600"/>
                <a:gd name="connsiteX2" fmla="*/ 3508779 w 3508779"/>
                <a:gd name="connsiteY2" fmla="*/ 954107 h 990600"/>
                <a:gd name="connsiteX3" fmla="*/ 381000 w 3508779"/>
                <a:gd name="connsiteY3" fmla="*/ 990600 h 990600"/>
                <a:gd name="connsiteX4" fmla="*/ 0 w 3508779"/>
                <a:gd name="connsiteY4" fmla="*/ 533400 h 990600"/>
                <a:gd name="connsiteX5" fmla="*/ 381000 w 3508779"/>
                <a:gd name="connsiteY5" fmla="*/ 0 h 990600"/>
                <a:gd name="connsiteX0" fmla="*/ 0 w 3127779"/>
                <a:gd name="connsiteY0" fmla="*/ 0 h 990600"/>
                <a:gd name="connsiteX1" fmla="*/ 3127779 w 3127779"/>
                <a:gd name="connsiteY1" fmla="*/ 0 h 990600"/>
                <a:gd name="connsiteX2" fmla="*/ 3127779 w 3127779"/>
                <a:gd name="connsiteY2" fmla="*/ 954107 h 990600"/>
                <a:gd name="connsiteX3" fmla="*/ 0 w 3127779"/>
                <a:gd name="connsiteY3" fmla="*/ 990600 h 990600"/>
                <a:gd name="connsiteX4" fmla="*/ 0 w 3127779"/>
                <a:gd name="connsiteY4" fmla="*/ 533400 h 990600"/>
                <a:gd name="connsiteX5" fmla="*/ 0 w 3127779"/>
                <a:gd name="connsiteY5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7779" h="990600">
                  <a:moveTo>
                    <a:pt x="0" y="0"/>
                  </a:moveTo>
                  <a:lnTo>
                    <a:pt x="3127779" y="0"/>
                  </a:lnTo>
                  <a:lnTo>
                    <a:pt x="3127779" y="954107"/>
                  </a:lnTo>
                  <a:lnTo>
                    <a:pt x="0" y="9906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spc="-150" dirty="0" smtClean="0">
                  <a:latin typeface="NikoshBAN" pitchFamily="2" charset="0"/>
                  <a:cs typeface="NikoshBAN" pitchFamily="2" charset="0"/>
                </a:rPr>
                <a:t>সে চিন্তা করছে টবের গাছগুলো</a:t>
              </a:r>
            </a:p>
            <a:p>
              <a:r>
                <a:rPr lang="bn-BD" sz="2000" spc="-150" dirty="0" smtClean="0">
                  <a:latin typeface="NikoshBAN" pitchFamily="2" charset="0"/>
                  <a:cs typeface="NikoshBAN" pitchFamily="2" charset="0"/>
                </a:rPr>
                <a:t>মারা যাচ্ছে কেন?</a:t>
              </a:r>
              <a:endParaRPr lang="en-US" sz="20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38800" y="2514600"/>
            <a:ext cx="310373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এই ধাপকে কী বলতে পারি?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2695" y="3294221"/>
            <a:ext cx="2759089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প্রশ্ন/ সমস্যা নির্বাচন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4915" y="4171704"/>
            <a:ext cx="270298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এখন সে কী করবে?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4953000"/>
            <a:ext cx="294984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সে ঘটনাটির কারণ জানার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চেষ্টা করবে।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0" y="4191000"/>
            <a:ext cx="2514600" cy="198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nimated-gif-question-mark-in-flashing-head-picture-mov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6064" y="1524000"/>
            <a:ext cx="47625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R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371600"/>
            <a:ext cx="4895088" cy="43830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62200" y="1828799"/>
            <a:ext cx="4275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ঘটনাটির কারণ জানতে সে বই পড়বে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381000"/>
            <a:ext cx="5410200" cy="40011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সে ঘটনাটির কারণ জানার জন্য কী করবে?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s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337181"/>
            <a:ext cx="6484882" cy="44093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0708" y="1489512"/>
            <a:ext cx="6396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বাবা-মার কাছে ঘটনাটির কারণ জিজ্ঞাসা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Girl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1329994"/>
            <a:ext cx="6085490" cy="43850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56690" y="1828800"/>
            <a:ext cx="37257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শিক্ষককে জিজ্ঞাসা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Girl-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5800" y="1219200"/>
            <a:ext cx="5130800" cy="4660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51200" y="2590800"/>
            <a:ext cx="337945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চাষীকে জিজ্ঞাসা করবে।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24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As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181600" y="4073403"/>
            <a:ext cx="3292366" cy="2238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Rea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65640" y="592846"/>
            <a:ext cx="3020560" cy="270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Girl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073403"/>
            <a:ext cx="3124200" cy="2251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Girl-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57199"/>
            <a:ext cx="2997376" cy="2722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971800" y="2667000"/>
            <a:ext cx="28956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কাজগুলোর  ধাপকে আমরা কী বলবো?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0409" y="3249383"/>
            <a:ext cx="277351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বিদ্যমান তথ্য সংগ্রহ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Thin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7891" y="407484"/>
            <a:ext cx="5370576" cy="5004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2045208"/>
            <a:ext cx="486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7430" y="1671411"/>
            <a:ext cx="486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2099709"/>
            <a:ext cx="486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8556" y="449303"/>
            <a:ext cx="478688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প্রাপ্ত তথ্য বিশ্লেষণ করে একটি সম্ভাব্য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ফলাফলের উপর আনুমানিক সিদ্ধান্ত গ্রহণ।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265" y="5547813"/>
            <a:ext cx="808747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অর্থাৎ সে সবার কাছ থেকে জানতে পেরেছে পানির অভাবে গাছ মারা যায়।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এখানে গাছ মারা যাবার এই কারণটি বৈজ্ঞানিক  প্রক্রিয়ায় সম্ভাব্য ফলাফল।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পরীক্ষণের পর এই সম্ভাব্য ফলাফল প্রকাশ করা হয়।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5076" y="609600"/>
            <a:ext cx="463620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ধাপকে আমরা কী বলতে পারি?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7242" y="2709837"/>
            <a:ext cx="1851789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সম্ভাব্য ফলাফল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experiment-3.jpg"/>
          <p:cNvPicPr>
            <a:picLocks noChangeAspect="1"/>
          </p:cNvPicPr>
          <p:nvPr/>
        </p:nvPicPr>
        <p:blipFill>
          <a:blip r:embed="rId3" cstate="print"/>
          <a:srcRect l="22766" t="19492" r="21915" b="12228"/>
          <a:stretch>
            <a:fillRect/>
          </a:stretch>
        </p:blipFill>
        <p:spPr>
          <a:xfrm>
            <a:off x="4927176" y="1066800"/>
            <a:ext cx="3793784" cy="2743200"/>
          </a:xfrm>
          <a:prstGeom prst="rect">
            <a:avLst/>
          </a:prstGeom>
        </p:spPr>
      </p:pic>
      <p:pic>
        <p:nvPicPr>
          <p:cNvPr id="4" name="Picture 3" descr="Girl-5.png"/>
          <p:cNvPicPr>
            <a:picLocks noChangeAspect="1"/>
          </p:cNvPicPr>
          <p:nvPr/>
        </p:nvPicPr>
        <p:blipFill>
          <a:blip r:embed="rId4" cstate="print"/>
          <a:srcRect l="25717" t="37118" r="28563" b="5659"/>
          <a:stretch>
            <a:fillRect/>
          </a:stretch>
        </p:blipFill>
        <p:spPr>
          <a:xfrm>
            <a:off x="228600" y="1981200"/>
            <a:ext cx="2159876" cy="249735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61740" y="4054366"/>
          <a:ext cx="60960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43000"/>
                <a:gridCol w="838200"/>
                <a:gridCol w="990600"/>
                <a:gridCol w="1066800"/>
                <a:gridCol w="838200"/>
              </a:tblGrid>
              <a:tr h="152400">
                <a:tc gridSpan="6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পর্যবেক্ষণ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তালিকা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পানি দেয়া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হয়েছে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পরীক্ষণ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শুরুর দিন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পরের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সতেজ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নিস্তেজ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সতেজ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নিস্তেজ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প্রথম গাছ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dirty="0" smtClean="0">
                          <a:latin typeface="NikoshBAN" pitchFamily="2" charset="0"/>
                          <a:cs typeface="NikoshBAN" pitchFamily="2" charset="0"/>
                        </a:rPr>
                        <a:t>দ্বিতীয়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গাছ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2514600" y="1371600"/>
            <a:ext cx="2362200" cy="457200"/>
          </a:xfrm>
          <a:prstGeom prst="wedgeRectCallout">
            <a:avLst>
              <a:gd name="adj1" fmla="val -28175"/>
              <a:gd name="adj2" fmla="val 5215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টবে দুটি গাছ লাগাবে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72864" y="1981200"/>
            <a:ext cx="2598458" cy="416997"/>
            <a:chOff x="5021542" y="421203"/>
            <a:chExt cx="2598458" cy="416997"/>
          </a:xfrm>
        </p:grpSpPr>
        <p:sp>
          <p:nvSpPr>
            <p:cNvPr id="11" name="Rectangular Callout 10"/>
            <p:cNvSpPr/>
            <p:nvPr/>
          </p:nvSpPr>
          <p:spPr>
            <a:xfrm rot="10800000">
              <a:off x="5029200" y="457200"/>
              <a:ext cx="2590800" cy="381000"/>
            </a:xfrm>
            <a:prstGeom prst="wedgeRectCallout">
              <a:avLst>
                <a:gd name="adj1" fmla="val 26023"/>
                <a:gd name="adj2" fmla="val 475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1542" y="421203"/>
              <a:ext cx="24801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গাছ দুটি ছায়ায় রেখে দিবে।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1030" y="2667000"/>
            <a:ext cx="2494678" cy="416997"/>
            <a:chOff x="464386" y="5257800"/>
            <a:chExt cx="2494678" cy="416997"/>
          </a:xfrm>
        </p:grpSpPr>
        <p:sp>
          <p:nvSpPr>
            <p:cNvPr id="14" name="Rectangular Callout 13"/>
            <p:cNvSpPr/>
            <p:nvPr/>
          </p:nvSpPr>
          <p:spPr>
            <a:xfrm rot="10800000">
              <a:off x="464386" y="5293797"/>
              <a:ext cx="2431214" cy="381000"/>
            </a:xfrm>
            <a:prstGeom prst="wedgeRectCallout">
              <a:avLst>
                <a:gd name="adj1" fmla="val 27718"/>
                <a:gd name="adj2" fmla="val 4336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5257800"/>
              <a:ext cx="2425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একটি গাছে পানি দিবে।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1676400" y="2514600"/>
            <a:ext cx="1295400" cy="1524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13321" y="405825"/>
            <a:ext cx="490230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পরীক্ষণ ও পর্যবেক্ষণ পরিকল্পনা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experimen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464" y="838200"/>
            <a:ext cx="4029962" cy="2327518"/>
          </a:xfrm>
          <a:prstGeom prst="rect">
            <a:avLst/>
          </a:prstGeom>
        </p:spPr>
      </p:pic>
      <p:pic>
        <p:nvPicPr>
          <p:cNvPr id="5" name="Picture 4" descr="experimen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838200"/>
            <a:ext cx="3962400" cy="231186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67200" y="1828800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3657600"/>
          <a:ext cx="60960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43000"/>
                <a:gridCol w="838200"/>
                <a:gridCol w="990600"/>
                <a:gridCol w="1066800"/>
                <a:gridCol w="838200"/>
              </a:tblGrid>
              <a:tr h="152400">
                <a:tc gridSpan="6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পর্যবেক্ষণ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তালিকা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পানি দেয়া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হয়েছে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পরীক্ষণ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শুরুর দিন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পরের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সতেজ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নিস্তেজ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সতেজ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নিস্তেজ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প্রথম গাছ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dirty="0" smtClean="0">
                          <a:latin typeface="NikoshBAN" pitchFamily="2" charset="0"/>
                          <a:cs typeface="NikoshBAN" pitchFamily="2" charset="0"/>
                        </a:rPr>
                        <a:t>দ্বিতীয়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গাছ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6515100" y="3086100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xperiment-4.jpg"/>
          <p:cNvPicPr>
            <a:picLocks noChangeAspect="1"/>
          </p:cNvPicPr>
          <p:nvPr/>
        </p:nvPicPr>
        <p:blipFill>
          <a:blip r:embed="rId5" cstate="print"/>
          <a:srcRect l="17500" t="17083" r="17500" b="12790"/>
          <a:stretch>
            <a:fillRect/>
          </a:stretch>
        </p:blipFill>
        <p:spPr>
          <a:xfrm>
            <a:off x="4964208" y="3537640"/>
            <a:ext cx="3951192" cy="2482160"/>
          </a:xfrm>
          <a:prstGeom prst="rect">
            <a:avLst/>
          </a:prstGeom>
        </p:spPr>
      </p:pic>
      <p:pic>
        <p:nvPicPr>
          <p:cNvPr id="11" name="Picture 10" descr="pencil_woo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36347">
            <a:off x="1970863" y="4280967"/>
            <a:ext cx="729742" cy="1295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9800" y="3048000"/>
            <a:ext cx="408156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পর্যবেক্ষণ ও উপাত্ত সংগ্রহ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21378488">
            <a:off x="6921064" y="2209800"/>
            <a:ext cx="638506" cy="366049"/>
            <a:chOff x="9842936" y="1050627"/>
            <a:chExt cx="846085" cy="626180"/>
          </a:xfrm>
        </p:grpSpPr>
        <p:sp>
          <p:nvSpPr>
            <p:cNvPr id="14" name="Freeform 13"/>
            <p:cNvSpPr/>
            <p:nvPr/>
          </p:nvSpPr>
          <p:spPr>
            <a:xfrm>
              <a:off x="9842936" y="1050627"/>
              <a:ext cx="630621" cy="381407"/>
            </a:xfrm>
            <a:custGeom>
              <a:avLst/>
              <a:gdLst>
                <a:gd name="connsiteX0" fmla="*/ 630621 w 630621"/>
                <a:gd name="connsiteY0" fmla="*/ 0 h 381407"/>
                <a:gd name="connsiteX1" fmla="*/ 536028 w 630621"/>
                <a:gd name="connsiteY1" fmla="*/ 31531 h 381407"/>
                <a:gd name="connsiteX2" fmla="*/ 472965 w 630621"/>
                <a:gd name="connsiteY2" fmla="*/ 47297 h 381407"/>
                <a:gd name="connsiteX3" fmla="*/ 299545 w 630621"/>
                <a:gd name="connsiteY3" fmla="*/ 94593 h 381407"/>
                <a:gd name="connsiteX4" fmla="*/ 252248 w 630621"/>
                <a:gd name="connsiteY4" fmla="*/ 126124 h 381407"/>
                <a:gd name="connsiteX5" fmla="*/ 204952 w 630621"/>
                <a:gd name="connsiteY5" fmla="*/ 141890 h 381407"/>
                <a:gd name="connsiteX6" fmla="*/ 126124 w 630621"/>
                <a:gd name="connsiteY6" fmla="*/ 204952 h 381407"/>
                <a:gd name="connsiteX7" fmla="*/ 47297 w 630621"/>
                <a:gd name="connsiteY7" fmla="*/ 299545 h 381407"/>
                <a:gd name="connsiteX8" fmla="*/ 0 w 630621"/>
                <a:gd name="connsiteY8" fmla="*/ 378372 h 3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621" h="381407">
                  <a:moveTo>
                    <a:pt x="630621" y="0"/>
                  </a:moveTo>
                  <a:cubicBezTo>
                    <a:pt x="599090" y="10510"/>
                    <a:pt x="568272" y="23470"/>
                    <a:pt x="536028" y="31531"/>
                  </a:cubicBezTo>
                  <a:cubicBezTo>
                    <a:pt x="515007" y="36786"/>
                    <a:pt x="493719" y="41071"/>
                    <a:pt x="472965" y="47297"/>
                  </a:cubicBezTo>
                  <a:cubicBezTo>
                    <a:pt x="312951" y="95302"/>
                    <a:pt x="443212" y="65860"/>
                    <a:pt x="299545" y="94593"/>
                  </a:cubicBezTo>
                  <a:cubicBezTo>
                    <a:pt x="283779" y="105103"/>
                    <a:pt x="269195" y="117650"/>
                    <a:pt x="252248" y="126124"/>
                  </a:cubicBezTo>
                  <a:cubicBezTo>
                    <a:pt x="237384" y="133556"/>
                    <a:pt x="217929" y="131509"/>
                    <a:pt x="204952" y="141890"/>
                  </a:cubicBezTo>
                  <a:cubicBezTo>
                    <a:pt x="103080" y="223388"/>
                    <a:pt x="245005" y="165324"/>
                    <a:pt x="126124" y="204952"/>
                  </a:cubicBezTo>
                  <a:cubicBezTo>
                    <a:pt x="91255" y="239821"/>
                    <a:pt x="69247" y="255645"/>
                    <a:pt x="47297" y="299545"/>
                  </a:cubicBezTo>
                  <a:cubicBezTo>
                    <a:pt x="6366" y="381407"/>
                    <a:pt x="61586" y="316786"/>
                    <a:pt x="0" y="378372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-660000">
              <a:off x="9906000" y="1142593"/>
              <a:ext cx="630621" cy="381407"/>
            </a:xfrm>
            <a:custGeom>
              <a:avLst/>
              <a:gdLst>
                <a:gd name="connsiteX0" fmla="*/ 630621 w 630621"/>
                <a:gd name="connsiteY0" fmla="*/ 0 h 381407"/>
                <a:gd name="connsiteX1" fmla="*/ 536028 w 630621"/>
                <a:gd name="connsiteY1" fmla="*/ 31531 h 381407"/>
                <a:gd name="connsiteX2" fmla="*/ 472965 w 630621"/>
                <a:gd name="connsiteY2" fmla="*/ 47297 h 381407"/>
                <a:gd name="connsiteX3" fmla="*/ 299545 w 630621"/>
                <a:gd name="connsiteY3" fmla="*/ 94593 h 381407"/>
                <a:gd name="connsiteX4" fmla="*/ 252248 w 630621"/>
                <a:gd name="connsiteY4" fmla="*/ 126124 h 381407"/>
                <a:gd name="connsiteX5" fmla="*/ 204952 w 630621"/>
                <a:gd name="connsiteY5" fmla="*/ 141890 h 381407"/>
                <a:gd name="connsiteX6" fmla="*/ 126124 w 630621"/>
                <a:gd name="connsiteY6" fmla="*/ 204952 h 381407"/>
                <a:gd name="connsiteX7" fmla="*/ 47297 w 630621"/>
                <a:gd name="connsiteY7" fmla="*/ 299545 h 381407"/>
                <a:gd name="connsiteX8" fmla="*/ 0 w 630621"/>
                <a:gd name="connsiteY8" fmla="*/ 378372 h 3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621" h="381407">
                  <a:moveTo>
                    <a:pt x="630621" y="0"/>
                  </a:moveTo>
                  <a:cubicBezTo>
                    <a:pt x="599090" y="10510"/>
                    <a:pt x="568272" y="23470"/>
                    <a:pt x="536028" y="31531"/>
                  </a:cubicBezTo>
                  <a:cubicBezTo>
                    <a:pt x="515007" y="36786"/>
                    <a:pt x="493719" y="41071"/>
                    <a:pt x="472965" y="47297"/>
                  </a:cubicBezTo>
                  <a:cubicBezTo>
                    <a:pt x="312951" y="95302"/>
                    <a:pt x="443212" y="65860"/>
                    <a:pt x="299545" y="94593"/>
                  </a:cubicBezTo>
                  <a:cubicBezTo>
                    <a:pt x="283779" y="105103"/>
                    <a:pt x="269195" y="117650"/>
                    <a:pt x="252248" y="126124"/>
                  </a:cubicBezTo>
                  <a:cubicBezTo>
                    <a:pt x="237384" y="133556"/>
                    <a:pt x="217929" y="131509"/>
                    <a:pt x="204952" y="141890"/>
                  </a:cubicBezTo>
                  <a:cubicBezTo>
                    <a:pt x="103080" y="223388"/>
                    <a:pt x="245005" y="165324"/>
                    <a:pt x="126124" y="204952"/>
                  </a:cubicBezTo>
                  <a:cubicBezTo>
                    <a:pt x="91255" y="239821"/>
                    <a:pt x="69247" y="255645"/>
                    <a:pt x="47297" y="299545"/>
                  </a:cubicBezTo>
                  <a:cubicBezTo>
                    <a:pt x="6366" y="381407"/>
                    <a:pt x="61586" y="316786"/>
                    <a:pt x="0" y="378372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-780000">
              <a:off x="10002561" y="1209042"/>
              <a:ext cx="630621" cy="381407"/>
            </a:xfrm>
            <a:custGeom>
              <a:avLst/>
              <a:gdLst>
                <a:gd name="connsiteX0" fmla="*/ 630621 w 630621"/>
                <a:gd name="connsiteY0" fmla="*/ 0 h 381407"/>
                <a:gd name="connsiteX1" fmla="*/ 536028 w 630621"/>
                <a:gd name="connsiteY1" fmla="*/ 31531 h 381407"/>
                <a:gd name="connsiteX2" fmla="*/ 472965 w 630621"/>
                <a:gd name="connsiteY2" fmla="*/ 47297 h 381407"/>
                <a:gd name="connsiteX3" fmla="*/ 299545 w 630621"/>
                <a:gd name="connsiteY3" fmla="*/ 94593 h 381407"/>
                <a:gd name="connsiteX4" fmla="*/ 252248 w 630621"/>
                <a:gd name="connsiteY4" fmla="*/ 126124 h 381407"/>
                <a:gd name="connsiteX5" fmla="*/ 204952 w 630621"/>
                <a:gd name="connsiteY5" fmla="*/ 141890 h 381407"/>
                <a:gd name="connsiteX6" fmla="*/ 126124 w 630621"/>
                <a:gd name="connsiteY6" fmla="*/ 204952 h 381407"/>
                <a:gd name="connsiteX7" fmla="*/ 47297 w 630621"/>
                <a:gd name="connsiteY7" fmla="*/ 299545 h 381407"/>
                <a:gd name="connsiteX8" fmla="*/ 0 w 630621"/>
                <a:gd name="connsiteY8" fmla="*/ 378372 h 3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621" h="381407">
                  <a:moveTo>
                    <a:pt x="630621" y="0"/>
                  </a:moveTo>
                  <a:cubicBezTo>
                    <a:pt x="599090" y="10510"/>
                    <a:pt x="568272" y="23470"/>
                    <a:pt x="536028" y="31531"/>
                  </a:cubicBezTo>
                  <a:cubicBezTo>
                    <a:pt x="515007" y="36786"/>
                    <a:pt x="493719" y="41071"/>
                    <a:pt x="472965" y="47297"/>
                  </a:cubicBezTo>
                  <a:cubicBezTo>
                    <a:pt x="312951" y="95302"/>
                    <a:pt x="443212" y="65860"/>
                    <a:pt x="299545" y="94593"/>
                  </a:cubicBezTo>
                  <a:cubicBezTo>
                    <a:pt x="283779" y="105103"/>
                    <a:pt x="269195" y="117650"/>
                    <a:pt x="252248" y="126124"/>
                  </a:cubicBezTo>
                  <a:cubicBezTo>
                    <a:pt x="237384" y="133556"/>
                    <a:pt x="217929" y="131509"/>
                    <a:pt x="204952" y="141890"/>
                  </a:cubicBezTo>
                  <a:cubicBezTo>
                    <a:pt x="103080" y="223388"/>
                    <a:pt x="245005" y="165324"/>
                    <a:pt x="126124" y="204952"/>
                  </a:cubicBezTo>
                  <a:cubicBezTo>
                    <a:pt x="91255" y="239821"/>
                    <a:pt x="69247" y="255645"/>
                    <a:pt x="47297" y="299545"/>
                  </a:cubicBezTo>
                  <a:cubicBezTo>
                    <a:pt x="6366" y="381407"/>
                    <a:pt x="61586" y="316786"/>
                    <a:pt x="0" y="378372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-1020000">
              <a:off x="10058400" y="1295400"/>
              <a:ext cx="630621" cy="381407"/>
            </a:xfrm>
            <a:custGeom>
              <a:avLst/>
              <a:gdLst>
                <a:gd name="connsiteX0" fmla="*/ 630621 w 630621"/>
                <a:gd name="connsiteY0" fmla="*/ 0 h 381407"/>
                <a:gd name="connsiteX1" fmla="*/ 536028 w 630621"/>
                <a:gd name="connsiteY1" fmla="*/ 31531 h 381407"/>
                <a:gd name="connsiteX2" fmla="*/ 472965 w 630621"/>
                <a:gd name="connsiteY2" fmla="*/ 47297 h 381407"/>
                <a:gd name="connsiteX3" fmla="*/ 299545 w 630621"/>
                <a:gd name="connsiteY3" fmla="*/ 94593 h 381407"/>
                <a:gd name="connsiteX4" fmla="*/ 252248 w 630621"/>
                <a:gd name="connsiteY4" fmla="*/ 126124 h 381407"/>
                <a:gd name="connsiteX5" fmla="*/ 204952 w 630621"/>
                <a:gd name="connsiteY5" fmla="*/ 141890 h 381407"/>
                <a:gd name="connsiteX6" fmla="*/ 126124 w 630621"/>
                <a:gd name="connsiteY6" fmla="*/ 204952 h 381407"/>
                <a:gd name="connsiteX7" fmla="*/ 47297 w 630621"/>
                <a:gd name="connsiteY7" fmla="*/ 299545 h 381407"/>
                <a:gd name="connsiteX8" fmla="*/ 0 w 630621"/>
                <a:gd name="connsiteY8" fmla="*/ 378372 h 3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621" h="381407">
                  <a:moveTo>
                    <a:pt x="630621" y="0"/>
                  </a:moveTo>
                  <a:cubicBezTo>
                    <a:pt x="599090" y="10510"/>
                    <a:pt x="568272" y="23470"/>
                    <a:pt x="536028" y="31531"/>
                  </a:cubicBezTo>
                  <a:cubicBezTo>
                    <a:pt x="515007" y="36786"/>
                    <a:pt x="493719" y="41071"/>
                    <a:pt x="472965" y="47297"/>
                  </a:cubicBezTo>
                  <a:cubicBezTo>
                    <a:pt x="312951" y="95302"/>
                    <a:pt x="443212" y="65860"/>
                    <a:pt x="299545" y="94593"/>
                  </a:cubicBezTo>
                  <a:cubicBezTo>
                    <a:pt x="283779" y="105103"/>
                    <a:pt x="269195" y="117650"/>
                    <a:pt x="252248" y="126124"/>
                  </a:cubicBezTo>
                  <a:cubicBezTo>
                    <a:pt x="237384" y="133556"/>
                    <a:pt x="217929" y="131509"/>
                    <a:pt x="204952" y="141890"/>
                  </a:cubicBezTo>
                  <a:cubicBezTo>
                    <a:pt x="103080" y="223388"/>
                    <a:pt x="245005" y="165324"/>
                    <a:pt x="126124" y="204952"/>
                  </a:cubicBezTo>
                  <a:cubicBezTo>
                    <a:pt x="91255" y="239821"/>
                    <a:pt x="69247" y="255645"/>
                    <a:pt x="47297" y="299545"/>
                  </a:cubicBezTo>
                  <a:cubicBezTo>
                    <a:pt x="6366" y="381407"/>
                    <a:pt x="61586" y="316786"/>
                    <a:pt x="0" y="378372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1128 0.00209 0.01476 0.00139 0.02239 0.01135 C 0.02708 0.02408 0.03003 0.03056 0.03785 0.03912 C 0.04236 0.04399 0.04288 0.04723 0.04826 0.05047 C 0.05156 0.05255 0.05503 0.05348 0.05851 0.0551 C 0.06024 0.05579 0.06371 0.05741 0.06371 0.05741 C 0.07187 0.05649 0.08142 0.05949 0.08785 0.05278 C 0.08941 0.05093 0.08976 0.04769 0.09132 0.04584 C 0.09809 0.03797 0.10486 0.03611 0.11198 0.02986 C 0.11823 0.03056 0.12483 0.02986 0.1309 0.03218 C 0.13594 0.03403 0.1434 0.05324 0.14653 0.05973 C 0.15139 0.06945 0.15816 0.07848 0.16545 0.08496 C 0.16875 0.08774 0.17257 0.08912 0.17587 0.0919 C 0.19809 0.09051 0.20833 0.09283 0.22587 0.08496 C 0.22934 0.08195 0.23264 0.07894 0.23611 0.07593 C 0.23785 0.07431 0.23819 0.07084 0.23958 0.06899 C 0.24097 0.06713 0.24305 0.06598 0.24479 0.06436 C 0.25417 0.04561 0.26042 0.03079 0.27587 0.02061 C 0.27691 0.01829 0.27778 0.01551 0.27917 0.01366 C 0.28055 0.01181 0.28437 0.00926 0.28437 0.00926 " pathEditMode="relative" ptsTypes="fffffffffffffffffff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1000" y="457200"/>
            <a:ext cx="3289738" cy="2854502"/>
            <a:chOff x="381000" y="533400"/>
            <a:chExt cx="3289738" cy="2854502"/>
          </a:xfrm>
        </p:grpSpPr>
        <p:pic>
          <p:nvPicPr>
            <p:cNvPr id="5" name="Picture 4" descr="Reading.jpg"/>
            <p:cNvPicPr>
              <a:picLocks noChangeAspect="1"/>
            </p:cNvPicPr>
            <p:nvPr/>
          </p:nvPicPr>
          <p:blipFill>
            <a:blip r:embed="rId3" cstate="print"/>
            <a:srcRect l="15690" t="29556" r="21548" b="10372"/>
            <a:stretch>
              <a:fillRect/>
            </a:stretch>
          </p:blipFill>
          <p:spPr>
            <a:xfrm>
              <a:off x="381000" y="533400"/>
              <a:ext cx="3289738" cy="2819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 descr="work boo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2895600"/>
              <a:ext cx="1201002" cy="49230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38131" y="1076325"/>
            <a:ext cx="419513" cy="119179"/>
            <a:chOff x="2090531" y="1447800"/>
            <a:chExt cx="419513" cy="119179"/>
          </a:xfrm>
        </p:grpSpPr>
        <p:pic>
          <p:nvPicPr>
            <p:cNvPr id="6" name="Picture 5" descr="Ey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4575" y="1457325"/>
              <a:ext cx="195469" cy="109654"/>
            </a:xfrm>
            <a:prstGeom prst="rect">
              <a:avLst/>
            </a:prstGeom>
          </p:spPr>
        </p:pic>
        <p:pic>
          <p:nvPicPr>
            <p:cNvPr id="7" name="Picture 6" descr="Ey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0531" y="1447800"/>
              <a:ext cx="195469" cy="10965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43044" y="3276600"/>
            <a:ext cx="320632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প্রাপ্ত উপাত্ত বিশ্লেষণ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657600" y="1066800"/>
            <a:ext cx="1295400" cy="6096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76809" y="1195504"/>
            <a:ext cx="338426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সম্ভাব্য ফলাফল গ্রহণ বা বর্জন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0651" y="5410200"/>
            <a:ext cx="2044149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ফলাফল প্রকাশ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477000" y="1752600"/>
            <a:ext cx="838200" cy="914400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hekli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5762" y="2438400"/>
            <a:ext cx="3409554" cy="300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work 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04800"/>
            <a:ext cx="1752600" cy="718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304800"/>
            <a:ext cx="232467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521" y="2895600"/>
            <a:ext cx="5636479" cy="9541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বৈজ্ঞানিক প্রক্রিয়ার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ধাপগুলোর নাম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ধারাবাহিকভাবে সাজিয়ে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2503" y="2253342"/>
            <a:ext cx="2759089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প্রশ্ন/ সমস্যা নির্বাচন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6617" y="2960913"/>
            <a:ext cx="2044149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ফলাফল প্রকাশ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0975" y="3668484"/>
            <a:ext cx="277672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প্রাপ্ত উপাত্ত বিশ্লেষণ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2536" y="1545771"/>
            <a:ext cx="403027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সম্ভাব্য ফলাফল গ্রহণ বা বর্জন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141" y="4376055"/>
            <a:ext cx="35301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পর্যবেক্ষণ ও উপাত্ত সংগ্রহ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5083626"/>
            <a:ext cx="424026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পরীক্ষণ ও পর্যবেক্ষণ পরিকল্পনা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5389" y="5791200"/>
            <a:ext cx="2186817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সম্ভাব্য ফলাফল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4795" y="838200"/>
            <a:ext cx="277351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বিদ্যমান তথ্য সংগ্রহ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7786" y="228600"/>
            <a:ext cx="184698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সময়ঃ ৬ 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0057" y="2685237"/>
            <a:ext cx="2324675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প্রশ্ন/ সমস্যা নির্বাচন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5363" y="2792360"/>
            <a:ext cx="2340705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বিদ্যমান তথ্য সংগ্রহ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8639" y="2724090"/>
            <a:ext cx="1851789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সম্ভাব্য ফলাফল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903" y="2754868"/>
            <a:ext cx="3558988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পরীক্ষণ ও পর্যবেক্ষণ পরিকল্পনা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294" y="2761582"/>
            <a:ext cx="2970685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পর্যবেক্ষণ ও উপাত্ত সংগ্রহ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7825" y="2711985"/>
            <a:ext cx="2343911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প্রাপ্ত উপাত্ত বিশ্লেষণ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785646"/>
            <a:ext cx="2747868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সম্ভাব্য ফলাফল গ্রহণ বা বর্জন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906" y="2734397"/>
            <a:ext cx="1891749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ফলাফল প্রকাশ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68069"/>
            <a:ext cx="3733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ধাপগুলো মিলিয়ে দেখো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534" y="2133600"/>
            <a:ext cx="3810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46493 -0.3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46181 -0.284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48247 -0.19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-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40608 -0.09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3941 0.00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44202 0.10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39114 0.193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45486 0.295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0" grpId="0" animBg="1"/>
      <p:bldP spid="9" grpId="0" animBg="1"/>
      <p:bldP spid="8" grpId="0" animBg="1"/>
      <p:bldP spid="6" grpId="0" animBg="1"/>
      <p:bldP spid="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063" y="2590800"/>
            <a:ext cx="841929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বছরের প্রথম পাঠ বিধায় শিক্ষার্থীদের উপর অতিরিক্ত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চাপ পরিহার করার উদ্দেশ্যে মূল্যায়ন ও বাড়ির কাজ দেয়া হয়নি।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21545" y="523073"/>
            <a:ext cx="6705600" cy="201050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3945" y="4495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8963" y="2698973"/>
            <a:ext cx="5420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আরা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1600200" y="3572470"/>
            <a:ext cx="37178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শিক্ষিকা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পল্লিবালা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বিদ্যালয়,পল্লিবালা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581870"/>
            <a:ext cx="1837531" cy="381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0" y="4261301"/>
            <a:ext cx="624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মোবাইল নম্বর</a:t>
            </a:r>
            <a:r>
              <a:rPr lang="en-US" dirty="0" smtClean="0"/>
              <a:t>:</a:t>
            </a:r>
            <a:r>
              <a:rPr lang="as-IN" dirty="0"/>
              <a:t>	০১৭৩৭১৪১২৭৫</a:t>
            </a:r>
          </a:p>
          <a:p>
            <a:r>
              <a:rPr lang="as-IN" dirty="0" smtClean="0"/>
              <a:t>ই-মেইল</a:t>
            </a:r>
            <a:r>
              <a:rPr lang="en-US" dirty="0"/>
              <a:t>:</a:t>
            </a:r>
            <a:r>
              <a:rPr lang="en-US" dirty="0" smtClean="0"/>
              <a:t>       </a:t>
            </a:r>
            <a:r>
              <a:rPr lang="as-IN" dirty="0"/>
              <a:t>	</a:t>
            </a:r>
            <a:r>
              <a:rPr lang="en-US" dirty="0"/>
              <a:t>lipiara2021@gmail.com</a:t>
            </a:r>
          </a:p>
          <a:p>
            <a:r>
              <a:rPr lang="as-IN" dirty="0" smtClean="0"/>
              <a:t>প্রতিষ্ঠান</a:t>
            </a:r>
            <a:r>
              <a:rPr lang="en-US" dirty="0" smtClean="0"/>
              <a:t>:  </a:t>
            </a:r>
            <a:r>
              <a:rPr lang="as-IN" dirty="0"/>
              <a:t>	</a:t>
            </a:r>
            <a:r>
              <a:rPr lang="en-US" dirty="0"/>
              <a:t>PALLIBALA GIRLS HIGH SCHOOL</a:t>
            </a:r>
          </a:p>
          <a:p>
            <a:r>
              <a:rPr lang="as-IN" dirty="0" smtClean="0"/>
              <a:t>বর্তমান ঠিকানা</a:t>
            </a:r>
            <a:r>
              <a:rPr lang="en-US" dirty="0" smtClean="0"/>
              <a:t>:</a:t>
            </a:r>
            <a:r>
              <a:rPr lang="as-IN" dirty="0"/>
              <a:t>	গ্রামঃ ঈশ্বরপুর,ডাকঘরঃ মল্লিকপুর,উপজেলাঃ জয়পুরহাট,জেলাঃ জয়পুরহাট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63469"/>
            <a:ext cx="334899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তোমরা,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39425"/>
            <a:ext cx="792556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বিজ্ঞান ও বৈজ্ঞানিক প্রক্রিয়া ব্যাখ্যা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149025"/>
            <a:ext cx="807945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প্রক্রিয়ার ধাপসমূহ ব্যাখ্যা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758625"/>
            <a:ext cx="736772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যেকোনো ঘটনা সম্পর্কে যুক্তিযুক্ত চিন্তা করবে।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368225"/>
            <a:ext cx="814838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অন্যের মতামতের মূল্য দিবে এবং নিজের ভূল স্বীকার করবে।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554" name="Picture 2" descr="Image result for thank you gif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4999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29000" y="1752600"/>
          <a:ext cx="2209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52600"/>
                        <a:ext cx="22098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609600"/>
            <a:ext cx="38862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আমরা একটি ভিডিও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5976" y="3394543"/>
            <a:ext cx="4280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এটি একটি প্রাকৃতিক ঘটনা।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248" y="4165765"/>
            <a:ext cx="853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spc="-150" dirty="0" smtClean="0">
                <a:latin typeface="NikoshBAN" pitchFamily="2" charset="0"/>
                <a:cs typeface="NikoshBAN" pitchFamily="2" charset="0"/>
              </a:rPr>
              <a:t>এই প্রাকৃতিক ঘটনা সম্পর্কে জানতে হলে আমাদের কী জানা প্রয়োজন?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3468" y="5855657"/>
            <a:ext cx="516679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বিজ্ঞান ও বৈজ্ঞানিক প্রক্রিয়া।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3667" y="500902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দৃশ্যটির ঘটনা কি মানুষ সৃষ্টি করেছে?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1028" y="2684876"/>
            <a:ext cx="428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তাহলে এটি কোন ধরনের ঘটনা?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9626" y="1854005"/>
            <a:ext cx="4578497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1201" y="3198167"/>
            <a:ext cx="483594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বিজ্ঞান কী তা বর্ণনা 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9626" y="5110606"/>
            <a:ext cx="6664748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বৈজ্ঞানিক প্রক্রিয়ার ধাপসমূহ ব্যাখ্যা করতে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1201" y="4251265"/>
            <a:ext cx="5369348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বৈজ্ঞানিক প্রক্রিয়া ব্যাখ্যা করতে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2895600" y="482770"/>
            <a:ext cx="3810000" cy="1143000"/>
            <a:chOff x="1295400" y="655524"/>
            <a:chExt cx="3810000" cy="1371600"/>
          </a:xfrm>
        </p:grpSpPr>
        <p:sp>
          <p:nvSpPr>
            <p:cNvPr id="8" name="Round Single Corner Rectangle 81"/>
            <p:cNvSpPr/>
            <p:nvPr/>
          </p:nvSpPr>
          <p:spPr>
            <a:xfrm flipH="1" flipV="1">
              <a:off x="1295400" y="655524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841146"/>
              <a:ext cx="324800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u="sng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b="1" u="sng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1" y="457200"/>
            <a:ext cx="71628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চারপাশে ঘটে এমন কয়েকটি ঘটনা দেখি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29000" y="2057400"/>
          <a:ext cx="1752600" cy="147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1752600" cy="1478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09121" y="3145409"/>
            <a:ext cx="501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এতক্ষণ আমরা কী কী ঘটনা দেখলাম?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787" y="4000514"/>
            <a:ext cx="838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ধরনের প্রাকৃতিক ঘটনার পরিবেশকে আমরা কী বলতে পারি?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4717" y="5700935"/>
            <a:ext cx="4168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প্রাকৃতিক পরিবেশ বলতে পারি।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272" y="4774912"/>
            <a:ext cx="6157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ঘটনাগুলোকে আমরা প্রাকৃতিক ঘটনা বলি।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un 1"/>
          <p:cNvSpPr/>
          <p:nvPr/>
        </p:nvSpPr>
        <p:spPr>
          <a:xfrm>
            <a:off x="1691908" y="3246463"/>
            <a:ext cx="232721" cy="2595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838" y="5157043"/>
            <a:ext cx="768832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প্রকৃতি ও প্রাকৃতিক ঘটনা সম্পর্কে জানাকে আমরা কী বলি?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9301" y="5932557"/>
            <a:ext cx="930063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জ্ঞান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70270" y="304800"/>
            <a:ext cx="6197330" cy="4678749"/>
            <a:chOff x="1270270" y="381000"/>
            <a:chExt cx="6197330" cy="4678749"/>
          </a:xfrm>
        </p:grpSpPr>
        <p:pic>
          <p:nvPicPr>
            <p:cNvPr id="17" name="Picture 16" descr="c3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2743200"/>
              <a:ext cx="3124200" cy="228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Picture 17" descr="c1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600" y="381000"/>
              <a:ext cx="3048000" cy="23592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 descr="cow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0270" y="381000"/>
              <a:ext cx="3141224" cy="2362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Picture 19" descr="kit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9600" y="2743200"/>
              <a:ext cx="3048000" cy="231654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in-tree-covered-lane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914400"/>
            <a:ext cx="5741276" cy="4343400"/>
          </a:xfrm>
          <a:prstGeom prst="rect">
            <a:avLst/>
          </a:prstGeom>
        </p:spPr>
      </p:pic>
      <p:pic>
        <p:nvPicPr>
          <p:cNvPr id="7" name="Picture 6" descr="CloudR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5154" y="914400"/>
            <a:ext cx="5744922" cy="36576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284" y="309894"/>
            <a:ext cx="785343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এখন আমরা একটি প্রাকৃতিক ঘটনা কেন ঘটে তা দেখি।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5367257"/>
            <a:ext cx="3204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দৃশ্যে কী ঘটছে?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2831" y="6007701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কীভাবে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udR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2780" y="914400"/>
            <a:ext cx="5744922" cy="36576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75898"/>
            <a:ext cx="678180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আমরা একটি প্রাকৃতিক ঘটনা কেন ঘটে তা দেখি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3200400" y="1524000"/>
          <a:ext cx="2511808" cy="3139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r:id="rId5" imgW="2324100" imgH="3187700" progId="">
                  <p:embed/>
                </p:oleObj>
              </mc:Choice>
              <mc:Fallback>
                <p:oleObj r:id="rId5" imgW="2324100" imgH="31877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0"/>
                        <a:ext cx="2511808" cy="3139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133600"/>
            <a:ext cx="2438400" cy="243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33400" y="2257425"/>
            <a:ext cx="2514600" cy="239077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219200" y="4572000"/>
            <a:ext cx="773961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প্রাকৃতিক ঘটনাটির ব্যাখ্যা কী মানুষের মনগড়া?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6800" y="4572000"/>
            <a:ext cx="780694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প্রাকৃতিক ঘটনাটির ব্যাখ্যা মানুষের মনগড়া নয়।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4587766"/>
            <a:ext cx="803777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প্রকৃতি সম্পর্কে জ্ঞান অর্জনের জন্য প্রয়োজন বিশেষ প্রক্রিয়া।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4737536"/>
            <a:ext cx="3352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অনেক পরীক্ষা-নিরীক্ষা,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5315" y="4737536"/>
            <a:ext cx="165782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পর্যবেক্ষণ,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6268" y="4737536"/>
            <a:ext cx="337464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যুক্তিযুক্ত চিন্তার মাধ্যমে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6800" y="5347136"/>
            <a:ext cx="555152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প্রাকৃতিক এই ঘটনাটির ব্যাখ্যা দেয়া হয়েছে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321" y="4097922"/>
            <a:ext cx="781335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প্রাকৃতিক ঘটনা ব্যাখ্যা করার কোনো বিশেষ নিয়ম আছে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st-1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091" y="762000"/>
            <a:ext cx="8648901" cy="57150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762000"/>
            <a:ext cx="1917513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326" y="2539425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 বিজ্ঞান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326" y="3149025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 বৈজ্ঞানিক প্রক্রিয়া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1371</TotalTime>
  <Words>569</Words>
  <Application>Microsoft Office PowerPoint</Application>
  <PresentationFormat>On-screen Show (4:3)</PresentationFormat>
  <Paragraphs>141</Paragraphs>
  <Slides>21</Slides>
  <Notes>18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Minhaz kabir promise</cp:lastModifiedBy>
  <cp:revision>323</cp:revision>
  <dcterms:created xsi:type="dcterms:W3CDTF">2014-09-15T13:20:29Z</dcterms:created>
  <dcterms:modified xsi:type="dcterms:W3CDTF">2020-02-02T15:46:43Z</dcterms:modified>
</cp:coreProperties>
</file>