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5" r:id="rId2"/>
    <p:sldId id="264" r:id="rId3"/>
    <p:sldId id="256" r:id="rId4"/>
    <p:sldId id="287" r:id="rId5"/>
    <p:sldId id="277" r:id="rId6"/>
    <p:sldId id="294" r:id="rId7"/>
    <p:sldId id="288" r:id="rId8"/>
    <p:sldId id="291" r:id="rId9"/>
    <p:sldId id="289" r:id="rId10"/>
    <p:sldId id="293" r:id="rId11"/>
    <p:sldId id="292" r:id="rId12"/>
    <p:sldId id="284" r:id="rId13"/>
    <p:sldId id="297" r:id="rId14"/>
    <p:sldId id="275" r:id="rId15"/>
    <p:sldId id="279" r:id="rId16"/>
    <p:sldId id="263" r:id="rId17"/>
    <p:sldId id="298" r:id="rId18"/>
    <p:sldId id="278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78853" autoAdjust="0"/>
  </p:normalViewPr>
  <p:slideViewPr>
    <p:cSldViewPr>
      <p:cViewPr varScale="1">
        <p:scale>
          <a:sx n="69" d="100"/>
          <a:sy n="6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C9FD-3233-4115-804F-55DC7A3FA910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03C2A-452F-419B-98CD-9DDA2D037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5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36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62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9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27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51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31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1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93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43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মূল বিষয়বস্তু শিক্ষার্থীদের পূনরায় মনে করিয়ে দেবার চেষ্টা করা হয়েছে।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স্লাইডে</a:t>
            </a:r>
            <a:r>
              <a:rPr lang="bn-BD" baseline="0" dirty="0" smtClean="0"/>
              <a:t> উল্লেখিত কী</a:t>
            </a:r>
            <a:r>
              <a:rPr lang="en-US" baseline="0" dirty="0" smtClean="0"/>
              <a:t>-</a:t>
            </a:r>
            <a:r>
              <a:rPr lang="bn-BD" baseline="0" dirty="0" smtClean="0"/>
              <a:t>নোটসমূহের আলোকে শিক্ষার্থীদের কোনো জিজ্ঞাসা আছে কি-না তা জানার চেষ্টা করলে ভালো হয়</a:t>
            </a:r>
            <a:r>
              <a:rPr lang="en-US" baseline="0" dirty="0" smtClean="0"/>
              <a:t> </a:t>
            </a:r>
            <a:r>
              <a:rPr lang="bn-BD" baseline="0" dirty="0" smtClean="0"/>
              <a:t>এবং কী-নোটগুলো শিক্ষার্থীদের লিখে নিতে বলতে পারেন।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5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5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37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1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70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96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11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9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D9E5-56EE-48E7-827D-E6661F4927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wmf"/><Relationship Id="rId10" Type="http://schemas.openxmlformats.org/officeDocument/2006/relationships/image" Target="../media/image30.png"/><Relationship Id="rId4" Type="http://schemas.openxmlformats.org/officeDocument/2006/relationships/image" Target="../media/image26.jpeg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wmf"/><Relationship Id="rId10" Type="http://schemas.openxmlformats.org/officeDocument/2006/relationships/image" Target="../media/image30.png"/><Relationship Id="rId4" Type="http://schemas.openxmlformats.org/officeDocument/2006/relationships/image" Target="../media/image26.jpeg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7200"/>
            <a:ext cx="3887506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381000"/>
            <a:ext cx="2678938" cy="70788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New Bo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371599"/>
            <a:ext cx="5105400" cy="26334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9506" y="4444425"/>
            <a:ext cx="7279557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বাক্সটির আয়তনের একক যৌগিক একক - যুক্তি দেখাও।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ga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8915400" cy="685799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Scale-1.png"/>
          <p:cNvPicPr>
            <a:picLocks noChangeAspect="1"/>
          </p:cNvPicPr>
          <p:nvPr/>
        </p:nvPicPr>
        <p:blipFill>
          <a:blip r:embed="rId4" cstate="print">
            <a:lum bright="10000" contrast="30000"/>
          </a:blip>
          <a:stretch>
            <a:fillRect/>
          </a:stretch>
        </p:blipFill>
        <p:spPr>
          <a:xfrm>
            <a:off x="2956527" y="-609600"/>
            <a:ext cx="853473" cy="68580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667000" y="6248400"/>
            <a:ext cx="3505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Bo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2286000"/>
            <a:ext cx="1551440" cy="41910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590800" y="2313467"/>
            <a:ext cx="3657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48200" y="457200"/>
            <a:ext cx="36576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বালকটির উচ্চতা মেপে দেখি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4191000" y="1390650"/>
            <a:ext cx="1600200" cy="838200"/>
          </a:xfrm>
          <a:prstGeom prst="wedgeEllipseCallout">
            <a:avLst>
              <a:gd name="adj1" fmla="val -75833"/>
              <a:gd name="adj2" fmla="val 5480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ফুট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Callout 28"/>
          <p:cNvSpPr/>
          <p:nvPr/>
        </p:nvSpPr>
        <p:spPr>
          <a:xfrm flipH="1">
            <a:off x="381000" y="1246496"/>
            <a:ext cx="2133600" cy="990600"/>
          </a:xfrm>
          <a:prstGeom prst="wedgeEllipseCallout">
            <a:avLst>
              <a:gd name="adj1" fmla="val -75833"/>
              <a:gd name="adj2" fmla="val 5480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12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2971800"/>
            <a:ext cx="2789546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এখানে কয়টি পদ্ধতি</a:t>
            </a:r>
          </a:p>
          <a:p>
            <a:pPr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দেখতে পেলে?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0" y="4343400"/>
            <a:ext cx="147508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38800" y="2971800"/>
            <a:ext cx="278473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পরিমাপের কয়টি পদ্ধতি</a:t>
            </a:r>
          </a:p>
          <a:p>
            <a:pPr>
              <a:defRPr/>
            </a:pP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থাকলে ভালো হয়?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05600" y="4343400"/>
            <a:ext cx="108074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11" grpId="0" animBg="1"/>
      <p:bldP spid="11" grpId="1" animBg="1"/>
      <p:bldP spid="15" grpId="0" animBg="1"/>
      <p:bldP spid="15" grpId="1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Weights_and_Measures_off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76200"/>
            <a:ext cx="8915400" cy="668655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OASCountries1l copy.png"/>
          <p:cNvPicPr>
            <a:picLocks noChangeAspect="1"/>
          </p:cNvPicPr>
          <p:nvPr/>
        </p:nvPicPr>
        <p:blipFill>
          <a:blip r:embed="rId4" cstate="print">
            <a:lum bright="-10000" contrast="30000"/>
          </a:blip>
          <a:stretch>
            <a:fillRect/>
          </a:stretch>
        </p:blipFill>
        <p:spPr>
          <a:xfrm>
            <a:off x="1709304" y="474838"/>
            <a:ext cx="5967846" cy="6078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3048000"/>
            <a:ext cx="2476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১৯৬০ সাল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810000"/>
            <a:ext cx="3581400" cy="58477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এককের আন্তর্জাতিক পদ্ধতি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19300" y="762000"/>
            <a:ext cx="5372100" cy="5372100"/>
            <a:chOff x="8001000" y="2019300"/>
            <a:chExt cx="5372100" cy="5372100"/>
          </a:xfrm>
        </p:grpSpPr>
        <p:sp>
          <p:nvSpPr>
            <p:cNvPr id="13" name="Block Arc 12"/>
            <p:cNvSpPr/>
            <p:nvPr/>
          </p:nvSpPr>
          <p:spPr>
            <a:xfrm>
              <a:off x="8001000" y="2019300"/>
              <a:ext cx="5372100" cy="5372100"/>
            </a:xfrm>
            <a:prstGeom prst="blockArc">
              <a:avLst>
                <a:gd name="adj1" fmla="val 11820753"/>
                <a:gd name="adj2" fmla="val 20527287"/>
                <a:gd name="adj3" fmla="val 9573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507948">
              <a:off x="8307100" y="2339730"/>
              <a:ext cx="4721800" cy="4981467"/>
            </a:xfrm>
            <a:prstGeom prst="rect">
              <a:avLst/>
            </a:prstGeom>
            <a:noFill/>
          </p:spPr>
          <p:txBody>
            <a:bodyPr wrap="none" rtlCol="0">
              <a:prstTxWarp prst="textCircle">
                <a:avLst>
                  <a:gd name="adj" fmla="val 11631085"/>
                </a:avLst>
              </a:prstTxWarp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এস আই বা ইন্টারন্যাশনাল সিস্টেম অব ইউনিট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069524" y="381000"/>
            <a:ext cx="1333500" cy="2209800"/>
            <a:chOff x="4069524" y="381000"/>
            <a:chExt cx="1333500" cy="220980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4724400" y="1295400"/>
              <a:ext cx="0" cy="12954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Clock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9524" y="381000"/>
              <a:ext cx="1333500" cy="13335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7" name="Group 36"/>
          <p:cNvGrpSpPr/>
          <p:nvPr/>
        </p:nvGrpSpPr>
        <p:grpSpPr>
          <a:xfrm>
            <a:off x="1447800" y="2933700"/>
            <a:ext cx="2133600" cy="1295400"/>
            <a:chOff x="1447800" y="2933700"/>
            <a:chExt cx="2133600" cy="1295400"/>
          </a:xfrm>
        </p:grpSpPr>
        <p:cxnSp>
          <p:nvCxnSpPr>
            <p:cNvPr id="21" name="Straight Connector 20"/>
            <p:cNvCxnSpPr>
              <a:stCxn id="15" idx="1"/>
            </p:cNvCxnSpPr>
            <p:nvPr/>
          </p:nvCxnSpPr>
          <p:spPr>
            <a:xfrm flipH="1">
              <a:off x="2286000" y="3333066"/>
              <a:ext cx="1295400" cy="248334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ength-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800" y="2933700"/>
              <a:ext cx="1295400" cy="1295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6" name="Group 35"/>
          <p:cNvGrpSpPr/>
          <p:nvPr/>
        </p:nvGrpSpPr>
        <p:grpSpPr>
          <a:xfrm>
            <a:off x="1981200" y="4038600"/>
            <a:ext cx="1981200" cy="1951758"/>
            <a:chOff x="1981200" y="4038600"/>
            <a:chExt cx="1981200" cy="1951758"/>
          </a:xfrm>
        </p:grpSpPr>
        <p:cxnSp>
          <p:nvCxnSpPr>
            <p:cNvPr id="34" name="Straight Connector 33"/>
            <p:cNvCxnSpPr>
              <a:endCxn id="10" idx="7"/>
            </p:cNvCxnSpPr>
            <p:nvPr/>
          </p:nvCxnSpPr>
          <p:spPr>
            <a:xfrm flipH="1">
              <a:off x="3151934" y="4038600"/>
              <a:ext cx="810466" cy="838675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1981200" y="4686300"/>
              <a:ext cx="1371600" cy="130405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40" name="Group 39"/>
          <p:cNvGrpSpPr/>
          <p:nvPr/>
        </p:nvGrpSpPr>
        <p:grpSpPr>
          <a:xfrm>
            <a:off x="5410200" y="1600200"/>
            <a:ext cx="1943100" cy="1524000"/>
            <a:chOff x="5410200" y="1600200"/>
            <a:chExt cx="1943100" cy="1524000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410200" y="2514600"/>
              <a:ext cx="990600" cy="6096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Temp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9800" y="1600200"/>
              <a:ext cx="1333500" cy="1333500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</p:pic>
      </p:grpSp>
      <p:grpSp>
        <p:nvGrpSpPr>
          <p:cNvPr id="38" name="Group 37"/>
          <p:cNvGrpSpPr/>
          <p:nvPr/>
        </p:nvGrpSpPr>
        <p:grpSpPr>
          <a:xfrm>
            <a:off x="1981200" y="1198832"/>
            <a:ext cx="1828800" cy="1696768"/>
            <a:chOff x="1981200" y="1198832"/>
            <a:chExt cx="1828800" cy="1696768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2743200" y="1981200"/>
              <a:ext cx="1066800" cy="9144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Snapshot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1200" y="1198832"/>
              <a:ext cx="1295400" cy="12776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41" name="Group 40"/>
          <p:cNvGrpSpPr/>
          <p:nvPr/>
        </p:nvGrpSpPr>
        <p:grpSpPr>
          <a:xfrm>
            <a:off x="5334000" y="3733800"/>
            <a:ext cx="2286000" cy="1409700"/>
            <a:chOff x="5334000" y="3733800"/>
            <a:chExt cx="2286000" cy="14097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5334000" y="3733800"/>
              <a:ext cx="1219200" cy="6096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Ampere-jpg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1224" y="3756568"/>
              <a:ext cx="1378776" cy="13869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42" name="Group 41"/>
          <p:cNvGrpSpPr/>
          <p:nvPr/>
        </p:nvGrpSpPr>
        <p:grpSpPr>
          <a:xfrm>
            <a:off x="4183824" y="4267200"/>
            <a:ext cx="1333500" cy="2247900"/>
            <a:chOff x="4183824" y="4267200"/>
            <a:chExt cx="1333500" cy="22479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648200" y="4267200"/>
              <a:ext cx="152400" cy="12192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Candela-jpg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83824" y="5184688"/>
              <a:ext cx="1333500" cy="1330412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3345624" y="2247900"/>
            <a:ext cx="2511998" cy="2456178"/>
            <a:chOff x="3498024" y="2286000"/>
            <a:chExt cx="2511998" cy="2456178"/>
          </a:xfrm>
        </p:grpSpPr>
        <p:pic>
          <p:nvPicPr>
            <p:cNvPr id="7" name="Picture 6" descr="Glob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98024" y="2286000"/>
              <a:ext cx="2511998" cy="245617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733800" y="3048000"/>
              <a:ext cx="18710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এসআই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676400" y="3515380"/>
            <a:ext cx="89159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73224" y="14097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কিলোগ্রাম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67200" y="990600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সেকেণ্ড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9000419">
            <a:off x="6247656" y="4346224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অ্যাম্পিয়ার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63435" y="2076079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কেলভিন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83824" y="5736177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ক্যান্ডেলা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0" y="5105400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মোল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86400" y="569893"/>
            <a:ext cx="34290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আন্তর্জাতিক পদ্ধতিতে পরিমাপের মৌলিক এককসমূহ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work 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04800"/>
            <a:ext cx="1752600" cy="718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304800"/>
            <a:ext cx="251062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36027" y="1219200"/>
            <a:ext cx="6436373" cy="4687263"/>
            <a:chOff x="1336027" y="1219200"/>
            <a:chExt cx="6436373" cy="4687263"/>
          </a:xfrm>
        </p:grpSpPr>
        <p:pic>
          <p:nvPicPr>
            <p:cNvPr id="16" name="Picture 15" descr="student.gif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336027" y="1219200"/>
              <a:ext cx="3312173" cy="4687263"/>
            </a:xfrm>
            <a:prstGeom prst="rect">
              <a:avLst/>
            </a:prstGeom>
          </p:spPr>
        </p:pic>
        <p:pic>
          <p:nvPicPr>
            <p:cNvPr id="17" name="Picture 16" descr="student.gif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60227" y="1219200"/>
              <a:ext cx="3312173" cy="4687263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352550" y="3810000"/>
            <a:ext cx="68162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আন্তর্জাতিক পদ্ধতিতে পরিমাপের এককগুলো লিখ।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87786" y="228600"/>
            <a:ext cx="182614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304800"/>
            <a:ext cx="28194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উত্তর মিলিয়ে দেখ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69524" y="381000"/>
            <a:ext cx="1333500" cy="2209800"/>
            <a:chOff x="4069524" y="381000"/>
            <a:chExt cx="1333500" cy="220980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4724400" y="1295400"/>
              <a:ext cx="0" cy="12954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Clock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9524" y="381000"/>
              <a:ext cx="1333500" cy="13335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1447800" y="2933700"/>
            <a:ext cx="2133600" cy="1295400"/>
            <a:chOff x="1447800" y="2933700"/>
            <a:chExt cx="2133600" cy="1295400"/>
          </a:xfrm>
        </p:grpSpPr>
        <p:cxnSp>
          <p:nvCxnSpPr>
            <p:cNvPr id="17" name="Straight Connector 16"/>
            <p:cNvCxnSpPr>
              <a:stCxn id="36" idx="1"/>
            </p:cNvCxnSpPr>
            <p:nvPr/>
          </p:nvCxnSpPr>
          <p:spPr>
            <a:xfrm flipH="1">
              <a:off x="2286000" y="3333066"/>
              <a:ext cx="1295400" cy="248334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Length-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800" y="2933700"/>
              <a:ext cx="1295400" cy="1295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1981200" y="4038600"/>
            <a:ext cx="1981200" cy="1951758"/>
            <a:chOff x="1981200" y="4038600"/>
            <a:chExt cx="1981200" cy="1951758"/>
          </a:xfrm>
        </p:grpSpPr>
        <p:cxnSp>
          <p:nvCxnSpPr>
            <p:cNvPr id="20" name="Straight Connector 19"/>
            <p:cNvCxnSpPr>
              <a:endCxn id="21" idx="7"/>
            </p:cNvCxnSpPr>
            <p:nvPr/>
          </p:nvCxnSpPr>
          <p:spPr>
            <a:xfrm flipH="1">
              <a:off x="3151934" y="4038600"/>
              <a:ext cx="810466" cy="838675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1981200" y="4686300"/>
              <a:ext cx="1371600" cy="130405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5410200" y="1600200"/>
            <a:ext cx="1943100" cy="1524000"/>
            <a:chOff x="5410200" y="1600200"/>
            <a:chExt cx="1943100" cy="152400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5410200" y="2514600"/>
              <a:ext cx="990600" cy="6096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 descr="Temp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9800" y="1600200"/>
              <a:ext cx="1333500" cy="1333500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1981200" y="1198832"/>
            <a:ext cx="1828800" cy="1696768"/>
            <a:chOff x="1981200" y="1198832"/>
            <a:chExt cx="1828800" cy="1696768"/>
          </a:xfrm>
        </p:grpSpPr>
        <p:cxnSp>
          <p:nvCxnSpPr>
            <p:cNvPr id="26" name="Straight Connector 25"/>
            <p:cNvCxnSpPr/>
            <p:nvPr/>
          </p:nvCxnSpPr>
          <p:spPr>
            <a:xfrm flipH="1" flipV="1">
              <a:off x="2743200" y="1981200"/>
              <a:ext cx="1066800" cy="9144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 descr="Snapshot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1200" y="1198832"/>
              <a:ext cx="1295400" cy="127766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5334000" y="3733800"/>
            <a:ext cx="2286000" cy="1409700"/>
            <a:chOff x="5334000" y="3733800"/>
            <a:chExt cx="2286000" cy="14097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334000" y="3733800"/>
              <a:ext cx="1219200" cy="6096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 descr="Ampere-jpg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1224" y="3756568"/>
              <a:ext cx="1378776" cy="13869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4183824" y="4267200"/>
            <a:ext cx="1333500" cy="2247900"/>
            <a:chOff x="4183824" y="4267200"/>
            <a:chExt cx="1333500" cy="22479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648200" y="4267200"/>
              <a:ext cx="152400" cy="12192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 descr="Candela-jpg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83824" y="5184688"/>
              <a:ext cx="1333500" cy="1330412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</p:pic>
      </p:grpSp>
      <p:grpSp>
        <p:nvGrpSpPr>
          <p:cNvPr id="34" name="Group 33"/>
          <p:cNvGrpSpPr/>
          <p:nvPr/>
        </p:nvGrpSpPr>
        <p:grpSpPr>
          <a:xfrm>
            <a:off x="3345624" y="2247900"/>
            <a:ext cx="2511998" cy="2456178"/>
            <a:chOff x="3498024" y="2286000"/>
            <a:chExt cx="2511998" cy="2456178"/>
          </a:xfrm>
        </p:grpSpPr>
        <p:pic>
          <p:nvPicPr>
            <p:cNvPr id="35" name="Picture 34" descr="Glob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98024" y="2286000"/>
              <a:ext cx="2511998" cy="245617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733800" y="3048000"/>
              <a:ext cx="16962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এসআই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676400" y="3515380"/>
            <a:ext cx="103105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94962" y="1534155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কিলোগ্রাম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74073" y="795635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সেকেণ্ড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9000419">
            <a:off x="6115409" y="4315447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অ্যাম্পিয়ার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0" y="1676400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কেলভিন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67200" y="5344180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ক্যান্ডেলা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0" y="5105400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30834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MC900089048[1]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410200" y="533400"/>
            <a:ext cx="3505200" cy="616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304800"/>
            <a:ext cx="156164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86200"/>
            <a:ext cx="83820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 বস্তাটি ভারি তা পরিমাপ করতে নিচের কোন এককটি ব্যবহার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করা উচিত?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385375"/>
            <a:ext cx="137569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(ক) মোল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5385375"/>
            <a:ext cx="198163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(খ) কিলোগ্রাম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8763" y="5385375"/>
            <a:ext cx="121860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(গ)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8817" y="5385375"/>
            <a:ext cx="119616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(ঘ) সের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476500" y="5505450"/>
            <a:ext cx="628650" cy="323850"/>
          </a:xfrm>
          <a:custGeom>
            <a:avLst/>
            <a:gdLst>
              <a:gd name="connsiteX0" fmla="*/ 0 w 800100"/>
              <a:gd name="connsiteY0" fmla="*/ 95250 h 400050"/>
              <a:gd name="connsiteX1" fmla="*/ 228600 w 800100"/>
              <a:gd name="connsiteY1" fmla="*/ 400050 h 400050"/>
              <a:gd name="connsiteX2" fmla="*/ 800100 w 8001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400050">
                <a:moveTo>
                  <a:pt x="0" y="95250"/>
                </a:moveTo>
                <a:lnTo>
                  <a:pt x="228600" y="400050"/>
                </a:lnTo>
                <a:lnTo>
                  <a:pt x="800100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Mass-1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762000" y="1066800"/>
            <a:ext cx="3352800" cy="2764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MC900089048[1]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410200" y="533400"/>
            <a:ext cx="3505200" cy="616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838200" y="2082225"/>
            <a:ext cx="6708209" cy="1270575"/>
            <a:chOff x="762000" y="2133600"/>
            <a:chExt cx="6708209" cy="1270575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2133600"/>
              <a:ext cx="5161991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পরিমাপের মৌলিক একক কয়টি?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0" y="2819400"/>
              <a:ext cx="1268296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(ক) ১ টি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6678" y="2819400"/>
              <a:ext cx="1279517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(খ) ৩ টি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42577" y="2819400"/>
              <a:ext cx="1239442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(গ) ৫ টি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8400" y="2819400"/>
              <a:ext cx="1221809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(ঘ) ৭ টি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0" y="1981200"/>
            <a:ext cx="8334424" cy="1260395"/>
            <a:chOff x="533400" y="4292025"/>
            <a:chExt cx="8334424" cy="1260395"/>
          </a:xfrm>
        </p:grpSpPr>
        <p:sp>
          <p:nvSpPr>
            <p:cNvPr id="5" name="TextBox 4"/>
            <p:cNvSpPr txBox="1"/>
            <p:nvPr/>
          </p:nvSpPr>
          <p:spPr>
            <a:xfrm>
              <a:off x="533400" y="4292025"/>
              <a:ext cx="7332457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আন্তর্জাতিক পদ্ধতিতে তাপমাত্রার একক কোন কোনটি?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400" y="5029200"/>
              <a:ext cx="2161169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(ক) কেলভিন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93210" y="5029200"/>
              <a:ext cx="2098651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(খ) ক্যান্ডেলা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22563" y="5029200"/>
              <a:ext cx="1516762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(গ) মোল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2617" y="5029200"/>
              <a:ext cx="2395207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(ঘ) অ্যাম্পিয়ার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6324600" y="2920425"/>
            <a:ext cx="628650" cy="323850"/>
          </a:xfrm>
          <a:custGeom>
            <a:avLst/>
            <a:gdLst>
              <a:gd name="connsiteX0" fmla="*/ 0 w 800100"/>
              <a:gd name="connsiteY0" fmla="*/ 95250 h 400050"/>
              <a:gd name="connsiteX1" fmla="*/ 228600 w 800100"/>
              <a:gd name="connsiteY1" fmla="*/ 400050 h 400050"/>
              <a:gd name="connsiteX2" fmla="*/ 800100 w 8001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400050">
                <a:moveTo>
                  <a:pt x="0" y="95250"/>
                </a:moveTo>
                <a:lnTo>
                  <a:pt x="228600" y="400050"/>
                </a:lnTo>
                <a:lnTo>
                  <a:pt x="800100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09600" y="2870775"/>
            <a:ext cx="628650" cy="323850"/>
          </a:xfrm>
          <a:custGeom>
            <a:avLst/>
            <a:gdLst>
              <a:gd name="connsiteX0" fmla="*/ 0 w 800100"/>
              <a:gd name="connsiteY0" fmla="*/ 95250 h 400050"/>
              <a:gd name="connsiteX1" fmla="*/ 228600 w 800100"/>
              <a:gd name="connsiteY1" fmla="*/ 400050 h 400050"/>
              <a:gd name="connsiteX2" fmla="*/ 800100 w 8001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400050">
                <a:moveTo>
                  <a:pt x="0" y="95250"/>
                </a:moveTo>
                <a:lnTo>
                  <a:pt x="228600" y="400050"/>
                </a:lnTo>
                <a:lnTo>
                  <a:pt x="800100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304800"/>
            <a:ext cx="243528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419600"/>
            <a:ext cx="510540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পরিমাপের ক্ষেত্রে ক্ষেত্রফল ও আয়তনের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মধ্যে মিল ও অমিল উল্লেখ কর।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3" name="Picture 32" descr="Home 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990600"/>
            <a:ext cx="4826000" cy="3340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63469"/>
            <a:ext cx="334899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তোমরা,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1" y="2691825"/>
            <a:ext cx="5562599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মৌলিক এককগুলো উল্লেখ করতে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368225"/>
            <a:ext cx="762000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পরিমাপের আন্তর্জাতিক এককগুলো উল্লেখ করতে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530025"/>
            <a:ext cx="5029200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যৌগিক একক কী তা ব্যাখ্যা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221545" y="523073"/>
            <a:ext cx="6705600" cy="201050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3945" y="4495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18963" y="2698973"/>
            <a:ext cx="5420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লিপি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আরা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লিপি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1600200" y="3572470"/>
            <a:ext cx="37178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সহকারি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শিক্ষিকা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পল্লিবালা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বিদ্যালয়,পল্লিবালা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581870"/>
            <a:ext cx="1837531" cy="3810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800" y="4261301"/>
            <a:ext cx="624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 smtClean="0"/>
              <a:t>মোবাইল নম্বর</a:t>
            </a:r>
            <a:r>
              <a:rPr lang="en-US" dirty="0" smtClean="0"/>
              <a:t>:</a:t>
            </a:r>
            <a:r>
              <a:rPr lang="as-IN" dirty="0"/>
              <a:t>	০১৭৩৭১৪১২৭৫</a:t>
            </a:r>
          </a:p>
          <a:p>
            <a:r>
              <a:rPr lang="as-IN" dirty="0" smtClean="0"/>
              <a:t>ই-মেইল</a:t>
            </a:r>
            <a:r>
              <a:rPr lang="en-US" dirty="0"/>
              <a:t>:</a:t>
            </a:r>
            <a:r>
              <a:rPr lang="en-US" dirty="0" smtClean="0"/>
              <a:t>       </a:t>
            </a:r>
            <a:r>
              <a:rPr lang="as-IN" dirty="0"/>
              <a:t>	</a:t>
            </a:r>
            <a:r>
              <a:rPr lang="en-US" dirty="0"/>
              <a:t>lipiara2021@gmail.com</a:t>
            </a:r>
          </a:p>
          <a:p>
            <a:r>
              <a:rPr lang="as-IN" dirty="0" smtClean="0"/>
              <a:t>প্রতিষ্ঠান</a:t>
            </a:r>
            <a:r>
              <a:rPr lang="en-US" dirty="0" smtClean="0"/>
              <a:t>:  </a:t>
            </a:r>
            <a:r>
              <a:rPr lang="as-IN" dirty="0"/>
              <a:t>	</a:t>
            </a:r>
            <a:r>
              <a:rPr lang="en-US" dirty="0"/>
              <a:t>PALLIBALA GIRLS HIGH SCHOOL</a:t>
            </a:r>
          </a:p>
          <a:p>
            <a:r>
              <a:rPr lang="as-IN" dirty="0" smtClean="0"/>
              <a:t>বর্তমান ঠিকানা</a:t>
            </a:r>
            <a:r>
              <a:rPr lang="en-US" dirty="0" smtClean="0"/>
              <a:t>:</a:t>
            </a:r>
            <a:r>
              <a:rPr lang="as-IN" dirty="0"/>
              <a:t>	গ্রামঃ ঈশ্বরপুর,ডাকঘরঃ মল্লিকপুর,উপজেলাঃ জয়পুরহাট,জেলাঃ জয়পুরহাট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05000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8596" y="152400"/>
            <a:ext cx="3546164" cy="58477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ঘটনাটি দেখো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able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6690" y="1447800"/>
            <a:ext cx="4473110" cy="3276600"/>
          </a:xfrm>
          <a:prstGeom prst="rect">
            <a:avLst/>
          </a:prstGeom>
        </p:spPr>
      </p:pic>
      <p:pic>
        <p:nvPicPr>
          <p:cNvPr id="7" name="Picture 6" descr="sca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1956961" y="2440259"/>
            <a:ext cx="3703320" cy="1505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19800" y="1066800"/>
            <a:ext cx="258917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ছেলেটি কী করছে?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37689" y="1066800"/>
            <a:ext cx="2518638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টেবিলের দৈর্ঘ্য মাপছে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962151" y="1581150"/>
            <a:ext cx="3676650" cy="876300"/>
          </a:xfrm>
          <a:custGeom>
            <a:avLst/>
            <a:gdLst>
              <a:gd name="connsiteX0" fmla="*/ 323850 w 3629025"/>
              <a:gd name="connsiteY0" fmla="*/ 9525 h 895350"/>
              <a:gd name="connsiteX1" fmla="*/ 3352800 w 3629025"/>
              <a:gd name="connsiteY1" fmla="*/ 0 h 895350"/>
              <a:gd name="connsiteX2" fmla="*/ 3629025 w 3629025"/>
              <a:gd name="connsiteY2" fmla="*/ 895350 h 895350"/>
              <a:gd name="connsiteX3" fmla="*/ 0 w 3629025"/>
              <a:gd name="connsiteY3" fmla="*/ 876300 h 895350"/>
              <a:gd name="connsiteX4" fmla="*/ 323850 w 3629025"/>
              <a:gd name="connsiteY4" fmla="*/ 9525 h 895350"/>
              <a:gd name="connsiteX0" fmla="*/ 323850 w 3676650"/>
              <a:gd name="connsiteY0" fmla="*/ 9525 h 876300"/>
              <a:gd name="connsiteX1" fmla="*/ 3352800 w 3676650"/>
              <a:gd name="connsiteY1" fmla="*/ 0 h 876300"/>
              <a:gd name="connsiteX2" fmla="*/ 3676650 w 3676650"/>
              <a:gd name="connsiteY2" fmla="*/ 857250 h 876300"/>
              <a:gd name="connsiteX3" fmla="*/ 0 w 3676650"/>
              <a:gd name="connsiteY3" fmla="*/ 876300 h 876300"/>
              <a:gd name="connsiteX4" fmla="*/ 323850 w 3676650"/>
              <a:gd name="connsiteY4" fmla="*/ 9525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650" h="876300">
                <a:moveTo>
                  <a:pt x="323850" y="9525"/>
                </a:moveTo>
                <a:lnTo>
                  <a:pt x="3352800" y="0"/>
                </a:lnTo>
                <a:lnTo>
                  <a:pt x="3676650" y="857250"/>
                </a:lnTo>
                <a:lnTo>
                  <a:pt x="0" y="876300"/>
                </a:lnTo>
                <a:lnTo>
                  <a:pt x="323850" y="9525"/>
                </a:lnTo>
                <a:close/>
              </a:path>
            </a:pathLst>
          </a:custGeom>
          <a:gradFill>
            <a:gsLst>
              <a:gs pos="0">
                <a:srgbClr val="8488C4">
                  <a:alpha val="60000"/>
                </a:srgbClr>
              </a:gs>
              <a:gs pos="53000">
                <a:srgbClr val="D4DEFF"/>
              </a:gs>
              <a:gs pos="83000">
                <a:srgbClr val="D4DEFF">
                  <a:alpha val="63000"/>
                </a:srgbClr>
              </a:gs>
              <a:gs pos="100000">
                <a:srgbClr val="96AB94">
                  <a:alpha val="60000"/>
                </a:srgb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enght-meas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4081" y="1066800"/>
            <a:ext cx="2320919" cy="34729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00750" y="1783140"/>
            <a:ext cx="287655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spc="-150" dirty="0" smtClean="0">
                <a:latin typeface="NikoshBAN" pitchFamily="2" charset="0"/>
                <a:cs typeface="NikoshBAN" pitchFamily="2" charset="0"/>
              </a:rPr>
              <a:t>টেবিলের উপরের তলের </a:t>
            </a:r>
          </a:p>
          <a:p>
            <a:r>
              <a:rPr lang="bn-BD" sz="2000" spc="-150" dirty="0" smtClean="0">
                <a:latin typeface="NikoshBAN" pitchFamily="2" charset="0"/>
                <a:cs typeface="NikoshBAN" pitchFamily="2" charset="0"/>
              </a:rPr>
              <a:t>ক্ষেত্রফল মাপতে হলে </a:t>
            </a:r>
          </a:p>
          <a:p>
            <a:r>
              <a:rPr lang="bn-BD" sz="2000" spc="-150" dirty="0" smtClean="0">
                <a:latin typeface="NikoshBAN" pitchFamily="2" charset="0"/>
                <a:cs typeface="NikoshBAN" pitchFamily="2" charset="0"/>
              </a:rPr>
              <a:t>আর কী মাপতে হবে?</a:t>
            </a:r>
            <a:endParaRPr lang="en-US" sz="20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3657600"/>
            <a:ext cx="223490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টেবিলের প্রস্থ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133600" y="1562100"/>
            <a:ext cx="381000" cy="9144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762000"/>
            <a:ext cx="342900" cy="426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5234" y="914400"/>
            <a:ext cx="5578366" cy="3657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3346" y="4749225"/>
            <a:ext cx="6172199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টেবিলের দৈর্ঘ্য মাপতে কতটি এককের প্রয়োজন?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99045" y="4749225"/>
            <a:ext cx="77938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3346" y="4724400"/>
            <a:ext cx="670560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টেবিলের </a:t>
            </a:r>
            <a:r>
              <a:rPr lang="bn-BD" sz="2000" spc="-150" dirty="0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মাপতে কতটি এককের প্রয়োজন?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46146" y="4724400"/>
            <a:ext cx="74411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 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0200" y="5562600"/>
            <a:ext cx="6477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দৈর্ঘ্য ও </a:t>
            </a:r>
            <a:r>
              <a:rPr lang="bn-BD" sz="2400" spc="-150" dirty="0" smtClean="0">
                <a:latin typeface="NikoshBAN" pitchFamily="2" charset="0"/>
                <a:cs typeface="NikoshBAN" pitchFamily="2" charset="0"/>
              </a:rPr>
              <a:t>ক্ষেত্রফলের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একক দুইটি কি একই ধরনের?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40018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"/>
            <a:ext cx="6096000" cy="6607654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9850" y="1905000"/>
            <a:ext cx="445827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মৌলিক ও যৌগিক একক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1828800"/>
            <a:ext cx="461055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1" y="2691825"/>
            <a:ext cx="5638799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মৌলিক এককগুলো উল্লেখ করতে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4368225"/>
            <a:ext cx="762000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পরিমাপের আন্তর্জাতিক এককগুলো উল্লেখ করতে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530025"/>
            <a:ext cx="5029200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যৌগিক একক কী তা ব্যাখ্যা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2895600" y="381000"/>
            <a:ext cx="3810000" cy="1143000"/>
            <a:chOff x="1295400" y="533400"/>
            <a:chExt cx="3810000" cy="1371600"/>
          </a:xfrm>
        </p:grpSpPr>
        <p:sp>
          <p:nvSpPr>
            <p:cNvPr id="8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adFill flip="none" rotWithShape="1">
              <a:gsLst>
                <a:gs pos="82000">
                  <a:schemeClr val="bg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76397" y="797004"/>
              <a:ext cx="324800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stance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381000" y="914400"/>
            <a:ext cx="8277081" cy="42672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28600"/>
            <a:ext cx="4419600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নিচের ছবিটিতে কী দেখতে পাচ্ছ?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5181600"/>
            <a:ext cx="52578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দূরত্ব পরিমাপকে আমরা কী বলতে পারি?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4800" y="1091625"/>
            <a:ext cx="6934200" cy="2261175"/>
            <a:chOff x="304800" y="1091625"/>
            <a:chExt cx="6934200" cy="2261175"/>
          </a:xfrm>
        </p:grpSpPr>
        <p:cxnSp>
          <p:nvCxnSpPr>
            <p:cNvPr id="20" name="Straight Arrow Connector 19"/>
            <p:cNvCxnSpPr>
              <a:stCxn id="17" idx="2"/>
            </p:cNvCxnSpPr>
            <p:nvPr/>
          </p:nvCxnSpPr>
          <p:spPr>
            <a:xfrm>
              <a:off x="1790700" y="1491735"/>
              <a:ext cx="266700" cy="18610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7" idx="2"/>
            </p:cNvCxnSpPr>
            <p:nvPr/>
          </p:nvCxnSpPr>
          <p:spPr>
            <a:xfrm>
              <a:off x="1790700" y="1491735"/>
              <a:ext cx="5448300" cy="17848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04800" y="1091625"/>
              <a:ext cx="2971800" cy="4001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স্কুল থেকে বাড়ির দূরত্ব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324600" y="5181600"/>
            <a:ext cx="19050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850" y="5181600"/>
            <a:ext cx="642996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বিজ্ঞানের ভাষায় এরূপ পরিমাপকে আমরা কী বলতে পারি?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67650" y="5187375"/>
            <a:ext cx="752129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রাশি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9800" y="685800"/>
            <a:ext cx="48006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দৈর্ঘ্য রাশিটির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কয়টি অংশ ও কী কী?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239000" y="1752600"/>
            <a:ext cx="1066800" cy="609600"/>
            <a:chOff x="11506200" y="762000"/>
            <a:chExt cx="1066800" cy="685800"/>
          </a:xfrm>
        </p:grpSpPr>
        <p:sp>
          <p:nvSpPr>
            <p:cNvPr id="31" name="Oval Callout 30"/>
            <p:cNvSpPr/>
            <p:nvPr/>
          </p:nvSpPr>
          <p:spPr>
            <a:xfrm>
              <a:off x="11506200" y="762000"/>
              <a:ext cx="1066800" cy="685800"/>
            </a:xfrm>
            <a:prstGeom prst="wedgeEllipseCallout">
              <a:avLst>
                <a:gd name="adj1" fmla="val -25297"/>
                <a:gd name="adj2" fmla="val 195833"/>
              </a:avLst>
            </a:prstGeom>
            <a:solidFill>
              <a:schemeClr val="bg2">
                <a:lumMod val="9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582400" y="838200"/>
              <a:ext cx="957313" cy="519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24600" y="1676400"/>
            <a:ext cx="838200" cy="609600"/>
            <a:chOff x="10515600" y="838200"/>
            <a:chExt cx="838200" cy="609600"/>
          </a:xfrm>
        </p:grpSpPr>
        <p:sp>
          <p:nvSpPr>
            <p:cNvPr id="30" name="Oval Callout 29"/>
            <p:cNvSpPr/>
            <p:nvPr/>
          </p:nvSpPr>
          <p:spPr>
            <a:xfrm flipH="1">
              <a:off x="10515600" y="838200"/>
              <a:ext cx="838200" cy="609600"/>
            </a:xfrm>
            <a:prstGeom prst="wedgeEllipseCallout">
              <a:avLst>
                <a:gd name="adj1" fmla="val -30492"/>
                <a:gd name="adj2" fmla="val 215625"/>
              </a:avLst>
            </a:prstGeom>
            <a:solidFill>
              <a:schemeClr val="bg2">
                <a:lumMod val="9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591800" y="933450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মান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8" grpId="1" animBg="1"/>
      <p:bldP spid="24" grpId="0" animBg="1"/>
      <p:bldP spid="24" grpId="1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0156" y="152400"/>
            <a:ext cx="680346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এবার আরো কয়েকটি রাশি পরিমাপের ভিডিটি দেখ।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2209800"/>
            <a:ext cx="420820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ভিডিওটিতে কী কী দেখেছ?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569" y="3212306"/>
            <a:ext cx="1960793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দৈর্ঘ্য পরিমাপ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4320" y="3160931"/>
            <a:ext cx="176522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ভর পরিমাপ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3160931"/>
            <a:ext cx="1978427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পরিমাপ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3160931"/>
            <a:ext cx="2528256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তাপমাত্রা পরিমাপ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4050506"/>
            <a:ext cx="289855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আলোর উজ্জ্বলতা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4050506"/>
            <a:ext cx="2666114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পদার্থের পরিমাণ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050506"/>
            <a:ext cx="2916183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বিদ্যুৎ প্রবাহ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পরিমাপ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29000" y="914400"/>
          <a:ext cx="1752600" cy="147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14400"/>
                        <a:ext cx="1752600" cy="1478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81000" y="4977825"/>
            <a:ext cx="821410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রাশিগুলো কি অন্য কোন রাশির উপর নির্ভর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5791200"/>
            <a:ext cx="344357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কেনো নির্ভর করে না?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8600" y="4977825"/>
            <a:ext cx="52129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5816025"/>
            <a:ext cx="3230372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কারণ এরা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 রাশি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Leng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278" y="1438012"/>
            <a:ext cx="2399424" cy="1959456"/>
          </a:xfrm>
          <a:prstGeom prst="hexagon">
            <a:avLst/>
          </a:prstGeom>
          <a:ln w="38100">
            <a:solidFill>
              <a:srgbClr val="002060"/>
            </a:solidFill>
          </a:ln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Ampere-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8704" y="365412"/>
            <a:ext cx="2362200" cy="1983140"/>
          </a:xfrm>
          <a:prstGeom prst="hexagon">
            <a:avLst/>
          </a:prstGeom>
          <a:ln w="38100">
            <a:solidFill>
              <a:srgbClr val="002060"/>
            </a:solidFill>
          </a:ln>
        </p:spPr>
      </p:pic>
      <p:pic>
        <p:nvPicPr>
          <p:cNvPr id="12" name="Picture 11" descr="Mass-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9654" y="2495550"/>
            <a:ext cx="2353076" cy="1953400"/>
          </a:xfrm>
          <a:prstGeom prst="hexagon">
            <a:avLst/>
          </a:prstGeom>
          <a:ln w="38100">
            <a:solidFill>
              <a:srgbClr val="002060"/>
            </a:solidFill>
          </a:ln>
        </p:spPr>
      </p:pic>
      <p:pic>
        <p:nvPicPr>
          <p:cNvPr id="13" name="Picture 12" descr="Candela-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834" y="3505200"/>
            <a:ext cx="2383808" cy="1963661"/>
          </a:xfrm>
          <a:prstGeom prst="hexagon">
            <a:avLst/>
          </a:prstGeom>
          <a:ln w="38100">
            <a:solidFill>
              <a:srgbClr val="002060"/>
            </a:solidFill>
          </a:ln>
        </p:spPr>
      </p:pic>
      <p:pic>
        <p:nvPicPr>
          <p:cNvPr id="14" name="Picture 13" descr="Hand-watc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0050" y="3534182"/>
            <a:ext cx="2263367" cy="2080450"/>
          </a:xfrm>
          <a:prstGeom prst="hexagon">
            <a:avLst/>
          </a:prstGeom>
          <a:ln w="38100">
            <a:solidFill>
              <a:srgbClr val="002060"/>
            </a:solidFill>
          </a:ln>
        </p:spPr>
      </p:pic>
      <p:pic>
        <p:nvPicPr>
          <p:cNvPr id="15" name="Picture 14" descr="Thermometer-jp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47864" y="1475096"/>
            <a:ext cx="2243920" cy="1927714"/>
          </a:xfrm>
          <a:prstGeom prst="hexagon">
            <a:avLst/>
          </a:prstGeom>
          <a:ln w="38100">
            <a:solidFill>
              <a:srgbClr val="002060"/>
            </a:solidFill>
          </a:ln>
        </p:spPr>
      </p:pic>
      <p:pic>
        <p:nvPicPr>
          <p:cNvPr id="16" name="Picture 15" descr="Mole-4-jp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71870" y="4572000"/>
            <a:ext cx="2259186" cy="1798122"/>
          </a:xfrm>
          <a:prstGeom prst="hexagon">
            <a:avLst/>
          </a:prstGeom>
          <a:ln w="38100"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85800" y="231230"/>
            <a:ext cx="701345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এবার দেখো রাশিগুলো পরিমাপ করতে কী কী এককের প্রয়োজন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9200" y="2133600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0" y="2895600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400" y="4114800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0400" y="4953000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2286000"/>
            <a:ext cx="168507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দৈর্ঘ্যের একক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9200" y="4016514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2895600"/>
            <a:ext cx="151996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ভরের একক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4209396"/>
            <a:ext cx="169790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সময়ের একক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1828800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1905000"/>
            <a:ext cx="18614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তাপমাত্রার একক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0" y="990600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7000" y="914400"/>
            <a:ext cx="15760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বিদ্যুৎ প্রবাহের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একক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9509" y="4155059"/>
            <a:ext cx="206498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আলোক উজ্জ্বল্যের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একক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65950" y="5192600"/>
            <a:ext cx="187102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পদার্থের পরিমাণের 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    একক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314980"/>
            <a:ext cx="790793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এককগুলো কী অন্য কোনো এককের উপর নির্ভর করে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48400" y="1143000"/>
            <a:ext cx="263886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এককগুলো স্বয়ংসম্পূর্ণ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48400" y="3276600"/>
            <a:ext cx="251383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000" spc="-150" dirty="0" smtClean="0">
                <a:latin typeface="NikoshBAN" pitchFamily="2" charset="0"/>
                <a:cs typeface="NikoshBAN" pitchFamily="2" charset="0"/>
              </a:rPr>
              <a:t>এককগুলো কী ধরনের ?</a:t>
            </a:r>
            <a:endParaRPr lang="en-US" sz="20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05600" y="4114800"/>
            <a:ext cx="2039341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 একক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17" grpId="0" animBg="1"/>
      <p:bldP spid="29" grpId="0"/>
      <p:bldP spid="29" grpId="1"/>
      <p:bldP spid="19" grpId="0" animBg="1"/>
      <p:bldP spid="20" grpId="0" animBg="1"/>
      <p:bldP spid="30" grpId="0"/>
      <p:bldP spid="30" grpId="1"/>
      <p:bldP spid="21" grpId="0" animBg="1"/>
      <p:bldP spid="31" grpId="0"/>
      <p:bldP spid="31" grpId="1"/>
      <p:bldP spid="24" grpId="0" animBg="1"/>
      <p:bldP spid="22" grpId="0" animBg="1"/>
      <p:bldP spid="23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04800"/>
            <a:ext cx="5867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মৌলিক একক দিয়ে যে একক উৎপন্ন হয়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Length-breath.png"/>
          <p:cNvPicPr>
            <a:picLocks noChangeAspect="1"/>
          </p:cNvPicPr>
          <p:nvPr/>
        </p:nvPicPr>
        <p:blipFill>
          <a:blip r:embed="rId3" cstate="print"/>
          <a:srcRect l="3201" t="24741" r="10375" b="11344"/>
          <a:stretch>
            <a:fillRect/>
          </a:stretch>
        </p:blipFill>
        <p:spPr>
          <a:xfrm>
            <a:off x="2057400" y="1143000"/>
            <a:ext cx="4554200" cy="26144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0635" y="3834825"/>
            <a:ext cx="795923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দরজাটির তলের ক্ষেত্রফল কীভাবে নির্ণয় করবে?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217683" y="1308538"/>
            <a:ext cx="4335517" cy="2128345"/>
          </a:xfrm>
          <a:custGeom>
            <a:avLst/>
            <a:gdLst>
              <a:gd name="connsiteX0" fmla="*/ 0 w 4335517"/>
              <a:gd name="connsiteY0" fmla="*/ 0 h 2128345"/>
              <a:gd name="connsiteX1" fmla="*/ 599090 w 4335517"/>
              <a:gd name="connsiteY1" fmla="*/ 2112579 h 2128345"/>
              <a:gd name="connsiteX2" fmla="*/ 4335517 w 4335517"/>
              <a:gd name="connsiteY2" fmla="*/ 2128345 h 2128345"/>
              <a:gd name="connsiteX3" fmla="*/ 2459421 w 4335517"/>
              <a:gd name="connsiteY3" fmla="*/ 0 h 2128345"/>
              <a:gd name="connsiteX4" fmla="*/ 0 w 4335517"/>
              <a:gd name="connsiteY4" fmla="*/ 0 h 212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5517" h="2128345">
                <a:moveTo>
                  <a:pt x="0" y="0"/>
                </a:moveTo>
                <a:lnTo>
                  <a:pt x="599090" y="2112579"/>
                </a:lnTo>
                <a:lnTo>
                  <a:pt x="4335517" y="2128345"/>
                </a:lnTo>
                <a:lnTo>
                  <a:pt x="24594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0" y="4419600"/>
            <a:ext cx="335540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দৈর্ঘ্য ও প্রস্থ গুণ করে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810000"/>
            <a:ext cx="825258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ক্ষেত্রফল কতটি মৌলিক এককের গুণফলের উপর নির্ভর করে?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200" y="4419600"/>
            <a:ext cx="415209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দুইটি এককের গুণফলের উপর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5181600"/>
            <a:ext cx="3785011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ক্ষেত্রফল কী ধরনের একক?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5181600"/>
            <a:ext cx="3377848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যৌগিক বা লব্ধ একক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5" grpId="1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541</Words>
  <Application>Microsoft Office PowerPoint</Application>
  <PresentationFormat>On-screen Show (4:3)</PresentationFormat>
  <Paragraphs>154</Paragraphs>
  <Slides>20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Minhaz kabir promise</cp:lastModifiedBy>
  <cp:revision>531</cp:revision>
  <dcterms:created xsi:type="dcterms:W3CDTF">2014-09-15T13:20:29Z</dcterms:created>
  <dcterms:modified xsi:type="dcterms:W3CDTF">2020-02-02T16:55:47Z</dcterms:modified>
</cp:coreProperties>
</file>