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2" r:id="rId2"/>
    <p:sldId id="298" r:id="rId3"/>
    <p:sldId id="259" r:id="rId4"/>
    <p:sldId id="293" r:id="rId5"/>
    <p:sldId id="260" r:id="rId6"/>
    <p:sldId id="261" r:id="rId7"/>
    <p:sldId id="285" r:id="rId8"/>
    <p:sldId id="294" r:id="rId9"/>
    <p:sldId id="286" r:id="rId10"/>
    <p:sldId id="288" r:id="rId11"/>
    <p:sldId id="295" r:id="rId12"/>
    <p:sldId id="296" r:id="rId13"/>
    <p:sldId id="265" r:id="rId14"/>
    <p:sldId id="289" r:id="rId15"/>
    <p:sldId id="276" r:id="rId16"/>
    <p:sldId id="279" r:id="rId17"/>
    <p:sldId id="278" r:id="rId18"/>
    <p:sldId id="300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F3F8"/>
    <a:srgbClr val="F8C8EB"/>
    <a:srgbClr val="F4AEE2"/>
    <a:srgbClr val="79E4EF"/>
    <a:srgbClr val="EE78CF"/>
    <a:srgbClr val="F29CDB"/>
    <a:srgbClr val="FCAAEC"/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 snapToGrid="0">
      <p:cViewPr>
        <p:scale>
          <a:sx n="60" d="100"/>
          <a:sy n="60" d="100"/>
        </p:scale>
        <p:origin x="-109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20EF3-AA80-4A48-8AF5-B441C873A762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06217-A6F6-474C-B077-ADEA1958A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6217-A6F6-474C-B077-ADEA1958AB4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6217-A6F6-474C-B077-ADEA1958AB4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0C3B-DE15-4B5B-AEFB-0A4AD4C9ED7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4721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02/02/2020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0051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02/02/2020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1346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02/02/2020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5796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02/02/2020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012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02/02/2020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7739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02/02/2020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4759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02/02/2020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3610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02/02/2020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7180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02/02/2020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1109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02/02/2020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6552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02/02/2020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7975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2971-BDCA-40AA-ABAB-E97050172D37}" type="datetimeFigureOut">
              <a:rPr lang="en-GB" smtClean="0"/>
              <a:pPr/>
              <a:t>02/02/2020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8955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7.png"/><Relationship Id="rId10" Type="http://schemas.openxmlformats.org/officeDocument/2006/relationships/image" Target="../media/image9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7.jpeg"/><Relationship Id="rId7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AAEC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2758966" y="977462"/>
            <a:ext cx="7015655" cy="48873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nimated-1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5288018" y="3645774"/>
            <a:ext cx="1143000" cy="1143000"/>
          </a:xfrm>
          <a:prstGeom prst="ellips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547242" y="1907629"/>
            <a:ext cx="5565228" cy="273097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ভে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চ্ছা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     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মাদের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dfw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434" y="2079747"/>
            <a:ext cx="2377440" cy="2334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186" y="2286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797160" y="1876096"/>
            <a:ext cx="2317531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আকার, আকৃতি ও আয়তন ভেদে বিভিন্ন ধরনের পদার্থ রয়েছে। কোনোটা ভারী, কোনোটা হালকা।        </a:t>
            </a:r>
            <a:endParaRPr lang="en-US" sz="28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7903" y="1308538"/>
            <a:ext cx="7378277" cy="452470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2608" y="504498"/>
            <a:ext cx="168691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file (4).jpeg"/>
          <p:cNvPicPr>
            <a:picLocks noChangeAspect="1"/>
          </p:cNvPicPr>
          <p:nvPr/>
        </p:nvPicPr>
        <p:blipFill>
          <a:blip r:embed="rId3">
            <a:lum contrast="40000"/>
          </a:blip>
          <a:srcRect l="21616" r="15608"/>
          <a:stretch>
            <a:fillRect/>
          </a:stretch>
        </p:blipFill>
        <p:spPr>
          <a:xfrm>
            <a:off x="1529254" y="1471286"/>
            <a:ext cx="2238704" cy="2001812"/>
          </a:xfrm>
          <a:prstGeom prst="rect">
            <a:avLst/>
          </a:prstGeom>
        </p:spPr>
      </p:pic>
      <p:pic>
        <p:nvPicPr>
          <p:cNvPr id="22" name="Picture 21" descr="Picture1b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664" y="1110754"/>
            <a:ext cx="1737360" cy="262697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96966" y="3715408"/>
            <a:ext cx="168691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ইট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9504" y="3725913"/>
            <a:ext cx="168691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বেলুন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24250" y="4918837"/>
            <a:ext cx="168691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হালকা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96970" y="4945118"/>
            <a:ext cx="168691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ভারী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>
            <a:stCxn id="26" idx="2"/>
          </p:cNvCxnSpPr>
          <p:nvPr/>
        </p:nvCxnSpPr>
        <p:spPr>
          <a:xfrm rot="16200000" flipH="1">
            <a:off x="5400977" y="4644226"/>
            <a:ext cx="546595" cy="263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2546133" y="4658710"/>
            <a:ext cx="520261" cy="315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840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186" y="2286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017877" y="2081048"/>
            <a:ext cx="263284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আকার, আকৃতি ও আয়তন ভেদে বিভিন্ন ধরনের পদার্থ রয়েছে। কোনোটা গোল, কোনোটা চৌকো।       </a:t>
            </a:r>
            <a:endParaRPr lang="en-US" sz="28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7903" y="1261241"/>
            <a:ext cx="7378277" cy="452470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2608" y="504498"/>
            <a:ext cx="168691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76248" y="3557752"/>
            <a:ext cx="2149365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পাজল বোর্ড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82207" y="3552491"/>
            <a:ext cx="168691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24250" y="4918837"/>
            <a:ext cx="168691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গোলাকার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96970" y="4945118"/>
            <a:ext cx="168691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ঘনক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>
            <a:endCxn id="27" idx="0"/>
          </p:cNvCxnSpPr>
          <p:nvPr/>
        </p:nvCxnSpPr>
        <p:spPr>
          <a:xfrm rot="5400000">
            <a:off x="5326091" y="4556202"/>
            <a:ext cx="704250" cy="2102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2"/>
            <a:endCxn id="28" idx="0"/>
          </p:cNvCxnSpPr>
          <p:nvPr/>
        </p:nvCxnSpPr>
        <p:spPr>
          <a:xfrm rot="5400000">
            <a:off x="2475161" y="4569347"/>
            <a:ext cx="741035" cy="1050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11.jpg"/>
          <p:cNvPicPr>
            <a:picLocks noChangeAspect="1"/>
          </p:cNvPicPr>
          <p:nvPr/>
        </p:nvPicPr>
        <p:blipFill>
          <a:blip r:embed="rId3">
            <a:lum contrast="40000"/>
          </a:blip>
          <a:srcRect b="15565"/>
          <a:stretch>
            <a:fillRect/>
          </a:stretch>
        </p:blipFill>
        <p:spPr>
          <a:xfrm>
            <a:off x="1810407" y="1429078"/>
            <a:ext cx="1920240" cy="1661894"/>
          </a:xfrm>
          <a:prstGeom prst="rect">
            <a:avLst/>
          </a:prstGeom>
        </p:spPr>
      </p:pic>
      <p:pic>
        <p:nvPicPr>
          <p:cNvPr id="17" name="Picture 16" descr="df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083" y="1332448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40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186" y="2286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017877" y="2081048"/>
            <a:ext cx="263284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আকার, আকৃতি ও আয়তন ভেদে বিভিন্ন ধরনের পদার্থ রয়েছে। কোনোটা নরম, কোনোটা তরল।       </a:t>
            </a:r>
            <a:endParaRPr lang="en-US" sz="28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7903" y="1261241"/>
            <a:ext cx="7378277" cy="452470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2608" y="504498"/>
            <a:ext cx="168691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76248" y="3557752"/>
            <a:ext cx="2149365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ফলের রস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82207" y="3552491"/>
            <a:ext cx="19812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ফলের রস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24250" y="4918837"/>
            <a:ext cx="168691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96970" y="4945118"/>
            <a:ext cx="168691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বেশি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>
            <a:endCxn id="27" idx="0"/>
          </p:cNvCxnSpPr>
          <p:nvPr/>
        </p:nvCxnSpPr>
        <p:spPr>
          <a:xfrm rot="5400000">
            <a:off x="5326091" y="4556202"/>
            <a:ext cx="704250" cy="2102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2"/>
            <a:endCxn id="28" idx="0"/>
          </p:cNvCxnSpPr>
          <p:nvPr/>
        </p:nvCxnSpPr>
        <p:spPr>
          <a:xfrm rot="5400000">
            <a:off x="2475161" y="4569347"/>
            <a:ext cx="741035" cy="1050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getty_rm_photo_of_two_glasses_of_orange_juice-yr2uuv.jpg"/>
          <p:cNvPicPr>
            <a:picLocks noChangeAspect="1"/>
          </p:cNvPicPr>
          <p:nvPr/>
        </p:nvPicPr>
        <p:blipFill>
          <a:blip r:embed="rId3">
            <a:lum contrast="30000"/>
          </a:blip>
          <a:srcRect l="48244"/>
          <a:stretch>
            <a:fillRect/>
          </a:stretch>
        </p:blipFill>
        <p:spPr>
          <a:xfrm flipH="1">
            <a:off x="2112580" y="1407899"/>
            <a:ext cx="1554480" cy="2003989"/>
          </a:xfrm>
          <a:prstGeom prst="rect">
            <a:avLst/>
          </a:prstGeom>
          <a:ln w="38100">
            <a:solidFill>
              <a:srgbClr val="EE78CF"/>
            </a:solidFill>
          </a:ln>
        </p:spPr>
      </p:pic>
      <p:pic>
        <p:nvPicPr>
          <p:cNvPr id="24" name="Picture 23" descr="getty_rm_photo_of_two_glasses_of_orange_juice-yr2uuv.jpg"/>
          <p:cNvPicPr>
            <a:picLocks noChangeAspect="1"/>
          </p:cNvPicPr>
          <p:nvPr/>
        </p:nvPicPr>
        <p:blipFill>
          <a:blip r:embed="rId3">
            <a:lum contrast="30000"/>
          </a:blip>
          <a:srcRect r="49982"/>
          <a:stretch>
            <a:fillRect/>
          </a:stretch>
        </p:blipFill>
        <p:spPr>
          <a:xfrm flipH="1">
            <a:off x="4981904" y="1434174"/>
            <a:ext cx="1463040" cy="1951656"/>
          </a:xfrm>
          <a:prstGeom prst="rect">
            <a:avLst/>
          </a:prstGeom>
          <a:ln w="38100">
            <a:solidFill>
              <a:srgbClr val="EE78C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4840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207172" y="3799551"/>
            <a:ext cx="7299435" cy="20968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954813" y="499247"/>
            <a:ext cx="201798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bn-BD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সময়-৫ মিনিট     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" descr="C:\Users\Hatiya\Pictures\Pictur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7008" y="0"/>
            <a:ext cx="1463040" cy="151251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2659121" y="3967716"/>
            <a:ext cx="6469118" cy="175432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উপরের ছবিগুলো দেখে ভারী ও হালকা  পদার্থগুলো পৃথক কর এবং এদের অন্যান্য  বৈশিষ্ট্যগুলো লেখ।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6274676"/>
            <a:ext cx="12192000" cy="15765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s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90" y="405181"/>
            <a:ext cx="6747715" cy="27368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40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206364" y="2653866"/>
            <a:ext cx="230701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‘বিষয়বস্তু ও পাঠসংক্ষেপ’      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G_20140911_160555.jpg"/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rcRect l="42718" t="9026" r="23590" b="40308"/>
          <a:stretch>
            <a:fillRect/>
          </a:stretch>
        </p:blipFill>
        <p:spPr>
          <a:xfrm>
            <a:off x="949327" y="2092206"/>
            <a:ext cx="3080825" cy="347472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5108029" y="1040524"/>
            <a:ext cx="4398578" cy="44616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file (2).jpe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13534" t="21609" r="10352" b="12051"/>
          <a:stretch>
            <a:fillRect/>
          </a:stretch>
        </p:blipFill>
        <p:spPr>
          <a:xfrm rot="1772390">
            <a:off x="5276175" y="2430707"/>
            <a:ext cx="1097280" cy="731995"/>
          </a:xfrm>
          <a:prstGeom prst="ellipse">
            <a:avLst/>
          </a:prstGeom>
        </p:spPr>
      </p:pic>
      <p:pic>
        <p:nvPicPr>
          <p:cNvPr id="13" name="Picture 12" descr="sdfw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842" y="1212646"/>
            <a:ext cx="1688453" cy="1657975"/>
          </a:xfrm>
          <a:prstGeom prst="rect">
            <a:avLst/>
          </a:prstGeom>
        </p:spPr>
      </p:pic>
      <p:pic>
        <p:nvPicPr>
          <p:cNvPr id="14" name="Picture 13" descr="11.jpg"/>
          <p:cNvPicPr>
            <a:picLocks noChangeAspect="1"/>
          </p:cNvPicPr>
          <p:nvPr/>
        </p:nvPicPr>
        <p:blipFill>
          <a:blip r:embed="rId6">
            <a:lum contrast="40000"/>
          </a:blip>
          <a:srcRect b="15484"/>
          <a:stretch>
            <a:fillRect/>
          </a:stretch>
        </p:blipFill>
        <p:spPr>
          <a:xfrm>
            <a:off x="8400393" y="2721852"/>
            <a:ext cx="1005840" cy="871349"/>
          </a:xfrm>
          <a:prstGeom prst="rect">
            <a:avLst/>
          </a:prstGeom>
        </p:spPr>
      </p:pic>
      <p:pic>
        <p:nvPicPr>
          <p:cNvPr id="15" name="Picture 14" descr="file (4).jpeg"/>
          <p:cNvPicPr>
            <a:picLocks noChangeAspect="1"/>
          </p:cNvPicPr>
          <p:nvPr/>
        </p:nvPicPr>
        <p:blipFill>
          <a:blip r:embed="rId7">
            <a:lum contrast="30000"/>
          </a:blip>
          <a:srcRect l="21163" t="1839" r="16602" b="1839"/>
          <a:stretch>
            <a:fillRect/>
          </a:stretch>
        </p:blipFill>
        <p:spPr>
          <a:xfrm>
            <a:off x="6731876" y="3925626"/>
            <a:ext cx="1280160" cy="11121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40125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inus 28"/>
          <p:cNvSpPr/>
          <p:nvPr/>
        </p:nvSpPr>
        <p:spPr>
          <a:xfrm>
            <a:off x="-2235200" y="1200209"/>
            <a:ext cx="16662400" cy="381000"/>
          </a:xfrm>
          <a:prstGeom prst="mathMinus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4419" y="424992"/>
            <a:ext cx="23368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338040" y="1374944"/>
            <a:ext cx="48997" cy="52959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inus 7"/>
          <p:cNvSpPr/>
          <p:nvPr/>
        </p:nvSpPr>
        <p:spPr>
          <a:xfrm>
            <a:off x="-2235200" y="6553200"/>
            <a:ext cx="16662400" cy="381000"/>
          </a:xfrm>
          <a:prstGeom prst="mathMinus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াপশন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258207" y="1505009"/>
            <a:ext cx="0" cy="535299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266272" y="361200"/>
            <a:ext cx="3431741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মুখে মুখে উত্তর দাও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86995" y="4691519"/>
            <a:ext cx="2911474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উঃ তরল পদার্থের।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97621" y="3397253"/>
            <a:ext cx="3626068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উঃ যার ওজন আছে এবং জায়গা দখল করে তা-ই পদার্থ।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68413" y="2128346"/>
            <a:ext cx="3988677" cy="3539430"/>
          </a:xfrm>
          <a:prstGeom prst="rect">
            <a:avLst/>
          </a:prstGeom>
          <a:noFill/>
          <a:ln w="57150">
            <a:noFill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তোমার পড়ার টেবিলটি কী দিয়ে তৈরি?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পদার্থ কী?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পদার্থের নির্দিষ্ট আকৃতি নেই?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89586" y="2159876"/>
            <a:ext cx="4303986" cy="10562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68566" y="3484179"/>
            <a:ext cx="4261944" cy="70944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63312" y="4545724"/>
            <a:ext cx="4303986" cy="10562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513272" y="2295104"/>
            <a:ext cx="1545128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উঃ কাঠ।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size_coffee_table.pn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rcRect l="4851" r="5218" b="3448"/>
          <a:stretch>
            <a:fillRect/>
          </a:stretch>
        </p:blipFill>
        <p:spPr>
          <a:xfrm>
            <a:off x="740979" y="3116317"/>
            <a:ext cx="2011680" cy="1439849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7725102" y="2664370"/>
            <a:ext cx="599090" cy="1576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656786" y="3841531"/>
            <a:ext cx="599090" cy="1576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714593" y="5065987"/>
            <a:ext cx="599090" cy="1576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3468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0" y="152400"/>
            <a:ext cx="12192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228600"/>
            <a:ext cx="12192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0" y="2590800"/>
            <a:ext cx="1219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0" y="2667000"/>
            <a:ext cx="12192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60098" y="3029609"/>
            <a:ext cx="8551917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মা তাঁতের শাড়ি পরতে ভালোবাসেন। শাড়িটি কী    দিয়ে তৈরি?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4" y="1449721"/>
            <a:ext cx="252000" cy="53144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702" y="230523"/>
            <a:ext cx="252000" cy="53144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8773" y="444062"/>
            <a:ext cx="2021461" cy="584775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4400" y="4464269"/>
            <a:ext cx="493842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চামড়া       </a:t>
            </a:r>
            <a:r>
              <a:rPr lang="bn-BD" sz="32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02400" y="4464269"/>
            <a:ext cx="493842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সুতা 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4400" y="5454869"/>
            <a:ext cx="495841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রেশম        </a:t>
            </a:r>
            <a:r>
              <a:rPr lang="bn-BD" sz="32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02400" y="5454869"/>
            <a:ext cx="493842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পাট     </a:t>
            </a:r>
            <a:r>
              <a:rPr lang="bn-BD" sz="32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46400" y="6089294"/>
            <a:ext cx="680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02400" y="4159469"/>
            <a:ext cx="101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2" name="Picture 41" descr="khnivhuta_1342001477_2-tangail-saree-1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10055773" y="2822528"/>
            <a:ext cx="1463040" cy="1349658"/>
          </a:xfrm>
          <a:prstGeom prst="ellipse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947601" y="654269"/>
            <a:ext cx="3419366" cy="1077218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bn-BD" sz="3200" dirty="0" smtClean="0">
                <a:latin typeface="NikoshBAN"/>
                <a:cs typeface="NikoshBAN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উত্তরটি বোর্ডে এসে লেখঃ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4580" y="1437289"/>
            <a:ext cx="3419366" cy="584775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উত্তর ভুল হয়েছে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6772" y="1119352"/>
            <a:ext cx="44704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B0F0"/>
            </a:solidFill>
            <a:prstDash val="sys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সুতা   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1" grpId="0"/>
      <p:bldP spid="19" grpId="0" animBg="1"/>
      <p:bldP spid="19" grpId="1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14399" y="2895600"/>
            <a:ext cx="1002686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পদার্থটির নির্দিষ্ট ওজন, আয়তন ও আকৃতি রয়েছে?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2800" y="1676401"/>
            <a:ext cx="378897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B050"/>
            </a:solidFill>
            <a:prstDash val="sys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বই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4124" y="4585139"/>
            <a:ext cx="101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152400"/>
            <a:ext cx="12192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228600"/>
            <a:ext cx="12192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2743200"/>
            <a:ext cx="12192000" cy="1588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0428" y="399394"/>
            <a:ext cx="2215931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" y="1528551"/>
            <a:ext cx="252000" cy="53144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468" y="293586"/>
            <a:ext cx="252000" cy="531449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947601" y="654269"/>
            <a:ext cx="3419366" cy="1077218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bn-BD" sz="3200" dirty="0" smtClean="0">
                <a:latin typeface="NikoshBAN"/>
                <a:cs typeface="NikoshBAN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উত্তরটি বোর্ডে এসে লেখঃ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44" y="4966316"/>
            <a:ext cx="1645920" cy="123532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4" name="Picture 33" descr="getty_rm_photo_of_two_glasses_of_orange_juice-yr2uuv.jpg"/>
          <p:cNvPicPr>
            <a:picLocks noChangeAspect="1"/>
          </p:cNvPicPr>
          <p:nvPr/>
        </p:nvPicPr>
        <p:blipFill>
          <a:blip r:embed="rId4">
            <a:lum contrast="30000"/>
          </a:blip>
          <a:srcRect l="48244"/>
          <a:stretch>
            <a:fillRect/>
          </a:stretch>
        </p:blipFill>
        <p:spPr>
          <a:xfrm flipH="1">
            <a:off x="1939158" y="4939375"/>
            <a:ext cx="1280160" cy="1305272"/>
          </a:xfrm>
          <a:prstGeom prst="rect">
            <a:avLst/>
          </a:prstGeom>
          <a:ln w="38100">
            <a:solidFill>
              <a:srgbClr val="EE78CF"/>
            </a:solidFill>
          </a:ln>
        </p:spPr>
      </p:pic>
      <p:pic>
        <p:nvPicPr>
          <p:cNvPr id="35" name="Picture 34" descr="file (1).jpeg"/>
          <p:cNvPicPr>
            <a:picLocks noChangeAspect="1"/>
          </p:cNvPicPr>
          <p:nvPr/>
        </p:nvPicPr>
        <p:blipFill>
          <a:blip r:embed="rId5">
            <a:lum contrast="40000"/>
          </a:blip>
          <a:srcRect l="26539" r="26937" b="3259"/>
          <a:stretch>
            <a:fillRect/>
          </a:stretch>
        </p:blipFill>
        <p:spPr>
          <a:xfrm>
            <a:off x="4209393" y="4540805"/>
            <a:ext cx="640080" cy="1702691"/>
          </a:xfrm>
          <a:prstGeom prst="rect">
            <a:avLst/>
          </a:prstGeom>
        </p:spPr>
      </p:pic>
      <p:pic>
        <p:nvPicPr>
          <p:cNvPr id="36" name="Picture 35" descr="Water-527x323.jpg"/>
          <p:cNvPicPr>
            <a:picLocks noChangeAspect="1"/>
          </p:cNvPicPr>
          <p:nvPr/>
        </p:nvPicPr>
        <p:blipFill>
          <a:blip r:embed="rId6">
            <a:lum bright="-10000" contrast="40000"/>
          </a:blip>
          <a:srcRect l="12416" r="11264"/>
          <a:stretch>
            <a:fillRect/>
          </a:stretch>
        </p:blipFill>
        <p:spPr>
          <a:xfrm>
            <a:off x="8686800" y="4980764"/>
            <a:ext cx="1463040" cy="117492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7" name="Rectangle 36"/>
          <p:cNvSpPr/>
          <p:nvPr/>
        </p:nvSpPr>
        <p:spPr>
          <a:xfrm>
            <a:off x="1008993" y="4303986"/>
            <a:ext cx="10184524" cy="22387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0" y="152400"/>
            <a:ext cx="12192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228600"/>
            <a:ext cx="12192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5455" y="538031"/>
            <a:ext cx="2657289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কাজ: 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 descr="hemayetpur-talibari-bangladesh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840050" y="4121891"/>
            <a:ext cx="3931920" cy="2213103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rgbClr val="00B050">
                <a:alpha val="40000"/>
              </a:srgbClr>
            </a:glow>
          </a:effectLst>
        </p:spPr>
      </p:pic>
      <p:sp>
        <p:nvSpPr>
          <p:cNvPr id="36" name="Flowchart: Sort 35"/>
          <p:cNvSpPr/>
          <p:nvPr/>
        </p:nvSpPr>
        <p:spPr>
          <a:xfrm rot="14546684">
            <a:off x="7293889" y="586830"/>
            <a:ext cx="0" cy="274320"/>
          </a:xfrm>
          <a:prstGeom prst="flowChartSor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4979786" y="2074460"/>
            <a:ext cx="21578" cy="4421874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033713" y="2226860"/>
            <a:ext cx="21578" cy="4421874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3009252" y="4542648"/>
            <a:ext cx="4231960" cy="18916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hcg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00" y="1109963"/>
            <a:ext cx="6381985" cy="42912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089931" y="3767959"/>
            <a:ext cx="551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" y="1528551"/>
            <a:ext cx="252000" cy="53144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625" y="0"/>
            <a:ext cx="252000" cy="531449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896303" y="2380592"/>
            <a:ext cx="5486400" cy="29954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337738" y="2932386"/>
            <a:ext cx="4099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তোমাদের বাড়িতে রয়েছে  এমন দশটি জিনিসের নাম লিখে আনবে, যা বিভিন্ন পদার্থ দিয়ে তৈরি।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0" y="152400"/>
            <a:ext cx="12192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228600"/>
            <a:ext cx="12192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468" y="72862"/>
            <a:ext cx="252000" cy="53144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977"/>
            <a:ext cx="252000" cy="531449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88276" y="677917"/>
            <a:ext cx="4303986" cy="102475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bn-BD" sz="4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‘সবাই ভালো থেকো’  </a:t>
            </a:r>
            <a:endParaRPr lang="en-US" sz="4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63256" y="4866288"/>
            <a:ext cx="4303986" cy="10247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BD" sz="48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   </a:t>
            </a:r>
            <a:endParaRPr lang="en-US" sz="4800" b="1" dirty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Picture 39" descr="006_05455f8.gif"/>
          <p:cNvPicPr>
            <a:picLocks noChangeAspect="1"/>
          </p:cNvPicPr>
          <p:nvPr/>
        </p:nvPicPr>
        <p:blipFill>
          <a:blip r:embed="rId3">
            <a:lum bright="-10000" contrast="40000"/>
          </a:blip>
          <a:stretch>
            <a:fillRect/>
          </a:stretch>
        </p:blipFill>
        <p:spPr>
          <a:xfrm>
            <a:off x="3717706" y="3736857"/>
            <a:ext cx="3905250" cy="771525"/>
          </a:xfrm>
          <a:prstGeom prst="rect">
            <a:avLst/>
          </a:prstGeom>
        </p:spPr>
      </p:pic>
      <p:pic>
        <p:nvPicPr>
          <p:cNvPr id="12" name="Picture 11" descr="df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277" y="3113889"/>
            <a:ext cx="1097280" cy="1097280"/>
          </a:xfrm>
          <a:prstGeom prst="rect">
            <a:avLst/>
          </a:prstGeom>
        </p:spPr>
      </p:pic>
      <p:pic>
        <p:nvPicPr>
          <p:cNvPr id="13" name="Picture 12" descr="Picture1b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9553" y="2088156"/>
            <a:ext cx="1188720" cy="1797403"/>
          </a:xfrm>
          <a:prstGeom prst="rect">
            <a:avLst/>
          </a:prstGeom>
        </p:spPr>
      </p:pic>
      <p:pic>
        <p:nvPicPr>
          <p:cNvPr id="14" name="Picture 13" descr="df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898" y="3077103"/>
            <a:ext cx="1097280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2123" y="1002325"/>
            <a:ext cx="2641244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পস্থাপনায়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31991" y="1738563"/>
            <a:ext cx="928467" cy="900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33517" y="1696361"/>
            <a:ext cx="906158" cy="8757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22509" y="2095134"/>
            <a:ext cx="319016" cy="27522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78065" y="2492019"/>
            <a:ext cx="6096000" cy="286232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মাছুমা আকতার 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সহকারী শিক্ষক  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ওছখালী আলীয়া মডেল সরকারি প্রাথমিক বিদ্যালয়। । 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হাতিয়া, নোয়াখালী।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33253" y="923183"/>
            <a:ext cx="2836033" cy="76944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bn-BD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60125" y="2383307"/>
            <a:ext cx="5373862" cy="30608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31883" y="2750361"/>
            <a:ext cx="55626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</a:t>
            </a:r>
          </a:p>
          <a:p>
            <a:pPr algn="ctr"/>
            <a:r>
              <a:rPr lang="bn-BD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</a:p>
          <a:p>
            <a:pPr algn="ctr"/>
            <a:r>
              <a:rPr lang="bn-BD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পাঠঃ ‘বিভিন্ন ধরনের পদার্থ ’</a:t>
            </a:r>
          </a:p>
          <a:p>
            <a:pPr algn="ctr"/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৩৫ মিনিট  </a:t>
            </a:r>
            <a:endParaRPr lang="en-US" sz="3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032685" y="1618971"/>
            <a:ext cx="82296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920111" y="1617787"/>
            <a:ext cx="872197" cy="66118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236488" y="1831345"/>
            <a:ext cx="365760" cy="27522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40000" y="0"/>
            <a:ext cx="252000" cy="5314497"/>
          </a:xfrm>
          <a:prstGeom prst="rect">
            <a:avLst/>
          </a:prstGeom>
        </p:spPr>
      </p:pic>
      <p:pic>
        <p:nvPicPr>
          <p:cNvPr id="26" name="Picture 25" descr="Picture1b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5706" y="4768354"/>
            <a:ext cx="822960" cy="1244354"/>
          </a:xfrm>
          <a:prstGeom prst="rect">
            <a:avLst/>
          </a:prstGeom>
        </p:spPr>
      </p:pic>
      <p:pic>
        <p:nvPicPr>
          <p:cNvPr id="27" name="Picture 26" descr="file (8).jpe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8225243" y="51168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3581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860356" y="1623830"/>
            <a:ext cx="8907491" cy="45089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304046" y="252222"/>
            <a:ext cx="244365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এগুলো কি জায়গা দখল করে?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2346" y="231204"/>
            <a:ext cx="377321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ছবির জিনিসগুলোর কি ওজন আছে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04594" y="231203"/>
            <a:ext cx="333177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তাহলে এগুলোকে আমরা কী বলতে পারি?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33695" y="1718443"/>
            <a:ext cx="151348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‘পদার্থ’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file (4).jpeg"/>
          <p:cNvPicPr>
            <a:picLocks noChangeAspect="1"/>
          </p:cNvPicPr>
          <p:nvPr/>
        </p:nvPicPr>
        <p:blipFill>
          <a:blip r:embed="rId4">
            <a:lum bright="-10000" contrast="40000"/>
          </a:blip>
          <a:srcRect l="20630" r="17301"/>
          <a:stretch>
            <a:fillRect/>
          </a:stretch>
        </p:blipFill>
        <p:spPr>
          <a:xfrm>
            <a:off x="1986455" y="1707772"/>
            <a:ext cx="1702675" cy="1539855"/>
          </a:xfrm>
          <a:prstGeom prst="rect">
            <a:avLst/>
          </a:prstGeom>
        </p:spPr>
      </p:pic>
      <p:pic>
        <p:nvPicPr>
          <p:cNvPr id="10" name="Picture 9" descr="dfe.png"/>
          <p:cNvPicPr>
            <a:picLocks noChangeAspect="1"/>
          </p:cNvPicPr>
          <p:nvPr/>
        </p:nvPicPr>
        <p:blipFill>
          <a:blip r:embed="rId5">
            <a:lum bright="-10000"/>
          </a:blip>
          <a:stretch>
            <a:fillRect/>
          </a:stretch>
        </p:blipFill>
        <p:spPr>
          <a:xfrm>
            <a:off x="5355283" y="3981056"/>
            <a:ext cx="2103120" cy="2103120"/>
          </a:xfrm>
          <a:prstGeom prst="rect">
            <a:avLst/>
          </a:prstGeom>
        </p:spPr>
      </p:pic>
      <p:pic>
        <p:nvPicPr>
          <p:cNvPr id="12" name="Picture 11" descr="file (3).jpeg"/>
          <p:cNvPicPr>
            <a:picLocks noChangeAspect="1"/>
          </p:cNvPicPr>
          <p:nvPr/>
        </p:nvPicPr>
        <p:blipFill>
          <a:blip r:embed="rId6">
            <a:lum contrast="40000"/>
          </a:blip>
          <a:srcRect l="11461" t="11719" r="8347" b="5307"/>
          <a:stretch>
            <a:fillRect/>
          </a:stretch>
        </p:blipFill>
        <p:spPr>
          <a:xfrm>
            <a:off x="5605120" y="2159877"/>
            <a:ext cx="1899267" cy="1699842"/>
          </a:xfrm>
          <a:prstGeom prst="rect">
            <a:avLst/>
          </a:prstGeom>
        </p:spPr>
      </p:pic>
      <p:pic>
        <p:nvPicPr>
          <p:cNvPr id="13" name="Picture 12" descr="sdfwe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7579" y="1654077"/>
            <a:ext cx="2377440" cy="2334522"/>
          </a:xfrm>
          <a:prstGeom prst="rect">
            <a:avLst/>
          </a:prstGeom>
        </p:spPr>
      </p:pic>
      <p:pic>
        <p:nvPicPr>
          <p:cNvPr id="14" name="Picture 13" descr="size_coffee_table.png"/>
          <p:cNvPicPr>
            <a:picLocks noChangeAspect="1"/>
          </p:cNvPicPr>
          <p:nvPr/>
        </p:nvPicPr>
        <p:blipFill>
          <a:blip r:embed="rId8" cstate="print">
            <a:lum contrast="40000"/>
          </a:blip>
          <a:stretch>
            <a:fillRect/>
          </a:stretch>
        </p:blipFill>
        <p:spPr>
          <a:xfrm>
            <a:off x="1929962" y="3999186"/>
            <a:ext cx="2468880" cy="16459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61642" y="725193"/>
            <a:ext cx="1103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হ্যাঁ।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75646" y="740953"/>
            <a:ext cx="9301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হ্যাঁ।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075" y="3941552"/>
            <a:ext cx="2468880" cy="18529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40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35" grpId="0"/>
      <p:bldP spid="15" grpId="0"/>
      <p:bldP spid="15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860357" y="1623830"/>
            <a:ext cx="8844454" cy="42409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07781" y="278498"/>
            <a:ext cx="333177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>
                  <a:solidFill>
                    <a:schemeClr val="tx1"/>
                  </a:solidFill>
                  <a:prstDash val="sysDot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3600" dirty="0" smtClean="0">
                <a:ln>
                  <a:solidFill>
                    <a:schemeClr val="tx1"/>
                  </a:solidFill>
                  <a:prstDash val="sysDot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জকের পাঠ</a:t>
            </a:r>
            <a:r>
              <a:rPr lang="en-US" sz="3600" dirty="0" smtClean="0">
                <a:ln>
                  <a:solidFill>
                    <a:schemeClr val="tx1"/>
                  </a:solidFill>
                  <a:prstDash val="sysDot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ln>
                  <a:solidFill>
                    <a:schemeClr val="tx1"/>
                  </a:solidFill>
                  <a:prstDash val="sysDot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>
                <a:solidFill>
                  <a:schemeClr val="tx1"/>
                </a:solidFill>
                <a:prstDash val="sysDot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62097" y="1907629"/>
            <a:ext cx="403597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‘বিভিন্ন ধরনের পদার্থ’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file (4).jpeg"/>
          <p:cNvPicPr>
            <a:picLocks noChangeAspect="1"/>
          </p:cNvPicPr>
          <p:nvPr/>
        </p:nvPicPr>
        <p:blipFill>
          <a:blip r:embed="rId4">
            <a:lum bright="-10000" contrast="40000"/>
          </a:blip>
          <a:srcRect l="20630" r="17301"/>
          <a:stretch>
            <a:fillRect/>
          </a:stretch>
        </p:blipFill>
        <p:spPr>
          <a:xfrm>
            <a:off x="2238711" y="1707772"/>
            <a:ext cx="1702675" cy="1539855"/>
          </a:xfrm>
          <a:prstGeom prst="rect">
            <a:avLst/>
          </a:prstGeom>
        </p:spPr>
      </p:pic>
      <p:pic>
        <p:nvPicPr>
          <p:cNvPr id="10" name="Picture 9" descr="dfe.png"/>
          <p:cNvPicPr>
            <a:picLocks noChangeAspect="1"/>
          </p:cNvPicPr>
          <p:nvPr/>
        </p:nvPicPr>
        <p:blipFill>
          <a:blip r:embed="rId5">
            <a:lum bright="-10000"/>
          </a:blip>
          <a:stretch>
            <a:fillRect/>
          </a:stretch>
        </p:blipFill>
        <p:spPr>
          <a:xfrm>
            <a:off x="8997125" y="4075657"/>
            <a:ext cx="2011680" cy="2011680"/>
          </a:xfrm>
          <a:prstGeom prst="rect">
            <a:avLst/>
          </a:prstGeom>
        </p:spPr>
      </p:pic>
      <p:pic>
        <p:nvPicPr>
          <p:cNvPr id="12" name="Picture 11" descr="file (3).jpeg"/>
          <p:cNvPicPr>
            <a:picLocks noChangeAspect="1"/>
          </p:cNvPicPr>
          <p:nvPr/>
        </p:nvPicPr>
        <p:blipFill>
          <a:blip r:embed="rId6">
            <a:lum contrast="40000"/>
          </a:blip>
          <a:srcRect l="11461" t="11719" r="8347" b="5307"/>
          <a:stretch>
            <a:fillRect/>
          </a:stretch>
        </p:blipFill>
        <p:spPr>
          <a:xfrm>
            <a:off x="5762775" y="3011215"/>
            <a:ext cx="1899267" cy="1699842"/>
          </a:xfrm>
          <a:prstGeom prst="rect">
            <a:avLst/>
          </a:prstGeom>
        </p:spPr>
      </p:pic>
      <p:pic>
        <p:nvPicPr>
          <p:cNvPr id="13" name="Picture 12" descr="sdfwe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7579" y="1654078"/>
            <a:ext cx="2286000" cy="2244733"/>
          </a:xfrm>
          <a:prstGeom prst="rect">
            <a:avLst/>
          </a:prstGeom>
        </p:spPr>
      </p:pic>
      <p:pic>
        <p:nvPicPr>
          <p:cNvPr id="14" name="Picture 13" descr="size_coffee_table.png"/>
          <p:cNvPicPr>
            <a:picLocks noChangeAspect="1"/>
          </p:cNvPicPr>
          <p:nvPr/>
        </p:nvPicPr>
        <p:blipFill>
          <a:blip r:embed="rId8" cstate="print">
            <a:lum contrast="40000"/>
          </a:blip>
          <a:stretch>
            <a:fillRect/>
          </a:stretch>
        </p:blipFill>
        <p:spPr>
          <a:xfrm>
            <a:off x="2418694" y="4172607"/>
            <a:ext cx="2468880" cy="1645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40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2286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07629" y="3037492"/>
            <a:ext cx="870256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পাঠশেষে শিক্ষার্থীরা------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পদার্থ কী তা বলতে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পদার্থের বৈশিষ্ট্য বর্ণনা করতে পারবে।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4037" y="851337"/>
            <a:ext cx="28062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আচরণিক উদ্দেশ্যঃ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83779" y="5566816"/>
            <a:ext cx="11908221" cy="29943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weas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494" y="5816142"/>
            <a:ext cx="1280160" cy="505435"/>
          </a:xfrm>
          <a:prstGeom prst="rect">
            <a:avLst/>
          </a:prstGeom>
        </p:spPr>
      </p:pic>
      <p:pic>
        <p:nvPicPr>
          <p:cNvPr id="14" name="Picture 13" descr="2012.3.31_13.57.27_2246.jpg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 flipH="1">
            <a:off x="4099034" y="5665734"/>
            <a:ext cx="1324304" cy="998935"/>
          </a:xfrm>
          <a:prstGeom prst="rect">
            <a:avLst/>
          </a:prstGeom>
        </p:spPr>
      </p:pic>
      <p:pic>
        <p:nvPicPr>
          <p:cNvPr id="15" name="Picture 14" descr="2012.3.31_13.57.27_2246.jpg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6660109" y="5644713"/>
            <a:ext cx="1222650" cy="998935"/>
          </a:xfrm>
          <a:prstGeom prst="rect">
            <a:avLst/>
          </a:prstGeom>
        </p:spPr>
      </p:pic>
      <p:pic>
        <p:nvPicPr>
          <p:cNvPr id="16" name="Picture 15" descr="@my_250.jpg"/>
          <p:cNvPicPr>
            <a:picLocks noChangeAspect="1"/>
          </p:cNvPicPr>
          <p:nvPr/>
        </p:nvPicPr>
        <p:blipFill>
          <a:blip r:embed="rId5">
            <a:lum bright="20000" contrast="40000"/>
          </a:blip>
          <a:stretch>
            <a:fillRect/>
          </a:stretch>
        </p:blipFill>
        <p:spPr>
          <a:xfrm>
            <a:off x="6219661" y="393809"/>
            <a:ext cx="3914775" cy="238125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24840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le (3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957262"/>
            <a:ext cx="5715000" cy="4943475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953171" y="1497723"/>
          <a:ext cx="8373242" cy="509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621"/>
                <a:gridCol w="4186621"/>
              </a:tblGrid>
              <a:tr h="84871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         </a:t>
                      </a:r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জিনিসের নাম</a:t>
                      </a:r>
                      <a:r>
                        <a:rPr lang="bn-BD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8C8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কী</a:t>
                      </a:r>
                      <a:r>
                        <a:rPr lang="bn-BD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দিয়ে তৈরি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8C8EB"/>
                    </a:solidFill>
                  </a:tcPr>
                </a:tc>
              </a:tr>
              <a:tr h="84871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বেঞ্চ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0F3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</a:t>
                      </a: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কাঠ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, তারকাটা/পেরেক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0F3F8"/>
                    </a:solidFill>
                  </a:tcPr>
                </a:tc>
              </a:tr>
              <a:tr h="8487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8C8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8C8EB"/>
                    </a:solidFill>
                  </a:tcPr>
                </a:tc>
              </a:tr>
              <a:tr h="8487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F3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F3F8"/>
                    </a:solidFill>
                  </a:tcPr>
                </a:tc>
              </a:tr>
              <a:tr h="8487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8C8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8C8EB"/>
                    </a:solidFill>
                  </a:tcPr>
                </a:tc>
              </a:tr>
              <a:tr h="8487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F3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F3F8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186" y="2286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70689" y="362607"/>
            <a:ext cx="8308427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তোমাদের শ্রেণিকক্ষের ভেতরের ও বাইরের বিভিন্ন জিনিসের তালিকা তৈরি কর। জিনিসগুলি কী দিয়ে তৈরি তা ছকে লেখ। একটি করে দেখানো হলো---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40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0" y="1024039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839988" y="2538266"/>
            <a:ext cx="1844566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কাঠ দিয়ে।      </a:t>
            </a:r>
            <a:endParaRPr lang="en-US" sz="28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file (2).jpe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13534" t="21609" r="10352" b="12051"/>
          <a:stretch>
            <a:fillRect/>
          </a:stretch>
        </p:blipFill>
        <p:spPr>
          <a:xfrm>
            <a:off x="1954838" y="2806269"/>
            <a:ext cx="822960" cy="548996"/>
          </a:xfrm>
          <a:prstGeom prst="ellipse">
            <a:avLst/>
          </a:prstGeom>
        </p:spPr>
      </p:pic>
      <p:pic>
        <p:nvPicPr>
          <p:cNvPr id="6" name="Picture 5" descr="size_coffee_table.pn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715991" y="2107342"/>
            <a:ext cx="1097280" cy="731520"/>
          </a:xfrm>
          <a:prstGeom prst="rect">
            <a:avLst/>
          </a:prstGeom>
        </p:spPr>
      </p:pic>
      <p:pic>
        <p:nvPicPr>
          <p:cNvPr id="7" name="Picture 6" descr="file.pn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tretch>
            <a:fillRect/>
          </a:stretch>
        </p:blipFill>
        <p:spPr>
          <a:xfrm>
            <a:off x="1855051" y="1121997"/>
            <a:ext cx="914400" cy="1219200"/>
          </a:xfrm>
          <a:prstGeom prst="rect">
            <a:avLst/>
          </a:prstGeom>
        </p:spPr>
      </p:pic>
      <p:pic>
        <p:nvPicPr>
          <p:cNvPr id="8" name="Picture 7" descr="file (8).jpeg"/>
          <p:cNvPicPr>
            <a:picLocks noChangeAspect="1"/>
          </p:cNvPicPr>
          <p:nvPr/>
        </p:nvPicPr>
        <p:blipFill>
          <a:blip r:embed="rId6" cstate="print">
            <a:lum contrast="40000"/>
          </a:blip>
          <a:stretch>
            <a:fillRect/>
          </a:stretch>
        </p:blipFill>
        <p:spPr>
          <a:xfrm>
            <a:off x="3069919" y="1869217"/>
            <a:ext cx="914400" cy="9144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60305" y="2680156"/>
            <a:ext cx="1024760" cy="83557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40" idx="1"/>
          </p:cNvCxnSpPr>
          <p:nvPr/>
        </p:nvCxnSpPr>
        <p:spPr>
          <a:xfrm flipV="1">
            <a:off x="2443655" y="2830654"/>
            <a:ext cx="2396333" cy="2278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1671120" y="2522503"/>
            <a:ext cx="693683" cy="441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285974" y="2569797"/>
            <a:ext cx="898638" cy="3468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1954897" y="2554032"/>
            <a:ext cx="709452" cy="157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033641" y="1891862"/>
            <a:ext cx="2580289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পৃথিবীর সকল কিছুই কোন না কোন পদার্থ দিয়ে তৈরি। পদার্থের ওজন আছে এবং তা জায়গা দখল করে।     </a:t>
            </a:r>
            <a:endParaRPr lang="en-US" sz="28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60937" y="5118558"/>
            <a:ext cx="1844566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কাঁচ দিয়ে     </a:t>
            </a:r>
            <a:endParaRPr lang="en-US" sz="28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 descr="2012.3.31_13.57.27_2246.jpg"/>
          <p:cNvPicPr>
            <a:picLocks noChangeAspect="1"/>
          </p:cNvPicPr>
          <p:nvPr/>
        </p:nvPicPr>
        <p:blipFill>
          <a:blip r:embed="rId7" cstate="print">
            <a:lum contrast="40000"/>
          </a:blip>
          <a:stretch>
            <a:fillRect/>
          </a:stretch>
        </p:blipFill>
        <p:spPr>
          <a:xfrm>
            <a:off x="5025751" y="4104969"/>
            <a:ext cx="822960" cy="642173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4934580" y="3957162"/>
            <a:ext cx="1024760" cy="83557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33" idx="4"/>
            <a:endCxn id="31" idx="3"/>
          </p:cNvCxnSpPr>
          <p:nvPr/>
        </p:nvCxnSpPr>
        <p:spPr>
          <a:xfrm rot="5400000">
            <a:off x="4067126" y="4031112"/>
            <a:ext cx="618212" cy="21414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4524708" y="4792736"/>
            <a:ext cx="898637" cy="6936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H="1">
            <a:off x="5013438" y="5249937"/>
            <a:ext cx="898634" cy="472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321972" y="3105807"/>
            <a:ext cx="2695904" cy="11666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423346" y="4792739"/>
            <a:ext cx="977458" cy="5675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3" idx="4"/>
          </p:cNvCxnSpPr>
          <p:nvPr/>
        </p:nvCxnSpPr>
        <p:spPr>
          <a:xfrm rot="5400000" flipH="1" flipV="1">
            <a:off x="6972288" y="2762912"/>
            <a:ext cx="504494" cy="3555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milk_jug.gif"/>
          <p:cNvPicPr>
            <a:picLocks noChangeAspect="1"/>
          </p:cNvPicPr>
          <p:nvPr/>
        </p:nvPicPr>
        <p:blipFill>
          <a:blip r:embed="rId8">
            <a:lum contrast="40000"/>
          </a:blip>
          <a:stretch>
            <a:fillRect/>
          </a:stretch>
        </p:blipFill>
        <p:spPr>
          <a:xfrm>
            <a:off x="6339215" y="5140251"/>
            <a:ext cx="731520" cy="1054509"/>
          </a:xfrm>
          <a:prstGeom prst="rect">
            <a:avLst/>
          </a:prstGeom>
        </p:spPr>
      </p:pic>
      <p:pic>
        <p:nvPicPr>
          <p:cNvPr id="50" name="Picture 49" descr="diod-glass-turquoise__0094769_pe232682_s4.jpg"/>
          <p:cNvPicPr>
            <a:picLocks noChangeAspect="1"/>
          </p:cNvPicPr>
          <p:nvPr/>
        </p:nvPicPr>
        <p:blipFill>
          <a:blip r:embed="rId9" cstate="print">
            <a:lum contrast="20000"/>
          </a:blip>
          <a:stretch>
            <a:fillRect/>
          </a:stretch>
        </p:blipFill>
        <p:spPr>
          <a:xfrm>
            <a:off x="5007523" y="5730128"/>
            <a:ext cx="1005840" cy="1005840"/>
          </a:xfrm>
          <a:prstGeom prst="rect">
            <a:avLst/>
          </a:prstGeom>
        </p:spPr>
      </p:pic>
      <p:pic>
        <p:nvPicPr>
          <p:cNvPr id="52" name="Picture 51" descr="file (3).jpeg"/>
          <p:cNvPicPr>
            <a:picLocks noChangeAspect="1"/>
          </p:cNvPicPr>
          <p:nvPr/>
        </p:nvPicPr>
        <p:blipFill>
          <a:blip r:embed="rId10">
            <a:lum contrast="40000"/>
          </a:blip>
          <a:srcRect t="14230"/>
          <a:stretch>
            <a:fillRect/>
          </a:stretch>
        </p:blipFill>
        <p:spPr>
          <a:xfrm flipH="1">
            <a:off x="3433993" y="5533717"/>
            <a:ext cx="1358724" cy="88192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36028" y="331095"/>
            <a:ext cx="370489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এগুলো কী দিয়ে তৈরি?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29851" y="3794253"/>
            <a:ext cx="370489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এগুলো কী দিয়ে তৈরি?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2222940" y="4745423"/>
            <a:ext cx="709447" cy="1576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3515710" y="3767958"/>
            <a:ext cx="3673366" cy="28850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40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0" grpId="0" animBg="1"/>
      <p:bldP spid="31" grpId="0" animBg="1"/>
      <p:bldP spid="27" grpId="0" animBg="1"/>
      <p:bldP spid="28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959340" y="1970693"/>
            <a:ext cx="1844566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ইটের তৈরি পদার্থ     </a:t>
            </a:r>
            <a:endParaRPr lang="en-US" sz="28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86466" y="2506723"/>
            <a:ext cx="1387355" cy="122970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40" idx="1"/>
          </p:cNvCxnSpPr>
          <p:nvPr/>
        </p:nvCxnSpPr>
        <p:spPr>
          <a:xfrm>
            <a:off x="2743203" y="2412132"/>
            <a:ext cx="3216137" cy="971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35" idx="3"/>
          </p:cNvCxnSpPr>
          <p:nvPr/>
        </p:nvCxnSpPr>
        <p:spPr>
          <a:xfrm rot="10800000">
            <a:off x="1781504" y="1904414"/>
            <a:ext cx="1040524" cy="5392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743201" y="2112585"/>
            <a:ext cx="1087820" cy="3310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2396333" y="2128348"/>
            <a:ext cx="709452" cy="157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56058" y="4424856"/>
            <a:ext cx="1844566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সুতার তৈরি পদার্থ     </a:t>
            </a:r>
            <a:endParaRPr lang="en-US" sz="28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907644" y="2963919"/>
            <a:ext cx="1450402" cy="119817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33" idx="4"/>
            <a:endCxn id="31" idx="3"/>
          </p:cNvCxnSpPr>
          <p:nvPr/>
        </p:nvCxnSpPr>
        <p:spPr>
          <a:xfrm rot="5400000">
            <a:off x="7716050" y="3046670"/>
            <a:ext cx="801370" cy="30322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8781524" y="4162092"/>
            <a:ext cx="819808" cy="7882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H="1">
            <a:off x="9175662" y="4603531"/>
            <a:ext cx="898634" cy="472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585570" y="4146333"/>
            <a:ext cx="867095" cy="662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file (4).jpeg"/>
          <p:cNvPicPr>
            <a:picLocks noChangeAspect="1"/>
          </p:cNvPicPr>
          <p:nvPr/>
        </p:nvPicPr>
        <p:blipFill>
          <a:blip r:embed="rId3">
            <a:lum contrast="40000"/>
          </a:blip>
          <a:srcRect l="21766" t="3702" r="17649" b="2873"/>
          <a:stretch>
            <a:fillRect/>
          </a:stretch>
        </p:blipFill>
        <p:spPr>
          <a:xfrm>
            <a:off x="2191419" y="2695930"/>
            <a:ext cx="1005840" cy="870669"/>
          </a:xfrm>
          <a:prstGeom prst="rect">
            <a:avLst/>
          </a:prstGeom>
        </p:spPr>
      </p:pic>
      <p:pic>
        <p:nvPicPr>
          <p:cNvPr id="28" name="Picture 27" descr="brick-path-01.jpg"/>
          <p:cNvPicPr>
            <a:picLocks noChangeAspect="1"/>
          </p:cNvPicPr>
          <p:nvPr/>
        </p:nvPicPr>
        <p:blipFill>
          <a:blip r:embed="rId4" cstate="print">
            <a:lum bright="10000" contrast="40000"/>
          </a:blip>
          <a:stretch>
            <a:fillRect/>
          </a:stretch>
        </p:blipFill>
        <p:spPr>
          <a:xfrm>
            <a:off x="2207172" y="885502"/>
            <a:ext cx="1093076" cy="914400"/>
          </a:xfrm>
          <a:prstGeom prst="rect">
            <a:avLst/>
          </a:prstGeom>
        </p:spPr>
      </p:pic>
      <p:pic>
        <p:nvPicPr>
          <p:cNvPr id="29" name="Picture 28" descr="file (5).jpeg"/>
          <p:cNvPicPr>
            <a:picLocks noChangeAspect="1"/>
          </p:cNvPicPr>
          <p:nvPr/>
        </p:nvPicPr>
        <p:blipFill>
          <a:blip r:embed="rId5">
            <a:lum contrast="40000"/>
          </a:blip>
          <a:srcRect t="22962" b="40831"/>
          <a:stretch>
            <a:fillRect/>
          </a:stretch>
        </p:blipFill>
        <p:spPr>
          <a:xfrm>
            <a:off x="3889156" y="1403135"/>
            <a:ext cx="1737360" cy="750703"/>
          </a:xfrm>
          <a:prstGeom prst="rect">
            <a:avLst/>
          </a:prstGeom>
        </p:spPr>
      </p:pic>
      <p:pic>
        <p:nvPicPr>
          <p:cNvPr id="35" name="Picture 34" descr="551793_456011044426422_1906295804_n.jpg"/>
          <p:cNvPicPr>
            <a:picLocks noChangeAspect="1"/>
          </p:cNvPicPr>
          <p:nvPr/>
        </p:nvPicPr>
        <p:blipFill>
          <a:blip r:embed="rId6" cstate="print">
            <a:lum contrast="30000"/>
          </a:blip>
          <a:srcRect l="12989" t="19837"/>
          <a:stretch>
            <a:fillRect/>
          </a:stretch>
        </p:blipFill>
        <p:spPr>
          <a:xfrm>
            <a:off x="409904" y="1545061"/>
            <a:ext cx="1371600" cy="718703"/>
          </a:xfrm>
          <a:prstGeom prst="rect">
            <a:avLst/>
          </a:prstGeom>
        </p:spPr>
      </p:pic>
      <p:pic>
        <p:nvPicPr>
          <p:cNvPr id="70" name="Picture 69" descr="file.jpeg"/>
          <p:cNvPicPr>
            <a:picLocks noChangeAspect="1"/>
          </p:cNvPicPr>
          <p:nvPr/>
        </p:nvPicPr>
        <p:blipFill>
          <a:blip r:embed="rId7" cstate="print">
            <a:lum bright="20000" contrast="40000"/>
          </a:blip>
          <a:stretch>
            <a:fillRect/>
          </a:stretch>
        </p:blipFill>
        <p:spPr>
          <a:xfrm>
            <a:off x="9047399" y="3102529"/>
            <a:ext cx="1097280" cy="934003"/>
          </a:xfrm>
          <a:prstGeom prst="ellipse">
            <a:avLst/>
          </a:prstGeom>
        </p:spPr>
      </p:pic>
      <p:pic>
        <p:nvPicPr>
          <p:cNvPr id="72" name="Picture 71" descr="a7cb528742655920b53203aec2644315.jpg"/>
          <p:cNvPicPr>
            <a:picLocks noChangeAspect="1"/>
          </p:cNvPicPr>
          <p:nvPr/>
        </p:nvPicPr>
        <p:blipFill>
          <a:blip r:embed="rId8">
            <a:lum bright="-10000" contrast="40000"/>
          </a:blip>
          <a:srcRect r="9267"/>
          <a:stretch>
            <a:fillRect/>
          </a:stretch>
        </p:blipFill>
        <p:spPr>
          <a:xfrm>
            <a:off x="7794204" y="4717174"/>
            <a:ext cx="1005840" cy="1108572"/>
          </a:xfrm>
          <a:prstGeom prst="rect">
            <a:avLst/>
          </a:prstGeom>
        </p:spPr>
      </p:pic>
      <p:pic>
        <p:nvPicPr>
          <p:cNvPr id="73" name="Picture 72" descr="khnivhuta_1342001477_2-tangail-saree-1.jpg"/>
          <p:cNvPicPr>
            <a:picLocks noChangeAspect="1"/>
          </p:cNvPicPr>
          <p:nvPr/>
        </p:nvPicPr>
        <p:blipFill>
          <a:blip r:embed="rId9">
            <a:lum bright="-10000" contrast="40000"/>
          </a:blip>
          <a:stretch>
            <a:fillRect/>
          </a:stretch>
        </p:blipFill>
        <p:spPr>
          <a:xfrm>
            <a:off x="10323913" y="4840515"/>
            <a:ext cx="1280160" cy="1180950"/>
          </a:xfrm>
          <a:prstGeom prst="rect">
            <a:avLst/>
          </a:prstGeom>
        </p:spPr>
      </p:pic>
      <p:pic>
        <p:nvPicPr>
          <p:cNvPr id="74" name="Picture 73" descr="P00037298-SHIRT-DRESS-WITH-STAR-BUTTONS-STANDARD.jpg"/>
          <p:cNvPicPr>
            <a:picLocks noChangeAspect="1"/>
          </p:cNvPicPr>
          <p:nvPr/>
        </p:nvPicPr>
        <p:blipFill>
          <a:blip r:embed="rId10">
            <a:lum contrast="40000"/>
          </a:blip>
          <a:srcRect l="16416" r="13058"/>
          <a:stretch>
            <a:fillRect/>
          </a:stretch>
        </p:blipFill>
        <p:spPr>
          <a:xfrm>
            <a:off x="9301784" y="5123137"/>
            <a:ext cx="822960" cy="1319118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189187" y="220718"/>
            <a:ext cx="3626068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আরও কিছু ছবি দেখি</a:t>
            </a:r>
            <a:r>
              <a:rPr lang="en-US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ln>
                <a:solidFill>
                  <a:schemeClr val="accent4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77461" y="4185674"/>
            <a:ext cx="2580289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পৃথিবীর সকল কিছুই কোন না কোন পদার্থ দিয়ে তৈরি। পদার্থের ওজন আছে এবং তা জায়গা দখল করে।     </a:t>
            </a:r>
            <a:endParaRPr lang="en-US" sz="24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10800000" flipV="1">
            <a:off x="3594539" y="2722179"/>
            <a:ext cx="2391239" cy="19444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3610303" y="4650828"/>
            <a:ext cx="1182418" cy="5833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7835462" y="2695903"/>
            <a:ext cx="4041227" cy="37994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40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1" grpId="0" animBg="1"/>
      <p:bldP spid="81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0" y="1449760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66102" y="27004"/>
            <a:ext cx="216000" cy="5119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186" y="2286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55400" y="1497749"/>
            <a:ext cx="8339973" cy="45089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10800000" flipH="1">
            <a:off x="1639635" y="3555150"/>
            <a:ext cx="8339973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0152" y="409903"/>
            <a:ext cx="4051738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অনুশীলন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সময়-৫ মিনিট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5676" y="4109545"/>
            <a:ext cx="720484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তোমাদের শ্রেণিকক্ষে ব্যবহৃত ব্ল্যাকবোর্ডটি কীসের তৈরি? এটি কি পদার্থ? কেন পদার্থ? দু’টি বাক্যে তোমাদের  মতামত বল।        </a:t>
            </a:r>
            <a:endParaRPr lang="en-US" sz="28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imgpr428.jpg"/>
          <p:cNvPicPr>
            <a:picLocks noChangeAspect="1"/>
          </p:cNvPicPr>
          <p:nvPr/>
        </p:nvPicPr>
        <p:blipFill>
          <a:blip r:embed="rId3">
            <a:lum contrast="40000"/>
          </a:blip>
          <a:srcRect l="17338" t="8455" r="13145" b="4814"/>
          <a:stretch>
            <a:fillRect/>
          </a:stretch>
        </p:blipFill>
        <p:spPr>
          <a:xfrm>
            <a:off x="2806262" y="1576552"/>
            <a:ext cx="1917087" cy="1939403"/>
          </a:xfrm>
          <a:prstGeom prst="rect">
            <a:avLst/>
          </a:prstGeom>
        </p:spPr>
      </p:pic>
      <p:pic>
        <p:nvPicPr>
          <p:cNvPr id="10" name="Picture 9" descr="DSC00638.JPG"/>
          <p:cNvPicPr>
            <a:picLocks noChangeAspect="1"/>
          </p:cNvPicPr>
          <p:nvPr/>
        </p:nvPicPr>
        <p:blipFill>
          <a:blip r:embed="rId4">
            <a:lum bright="10000" contrast="40000"/>
          </a:blip>
          <a:stretch>
            <a:fillRect/>
          </a:stretch>
        </p:blipFill>
        <p:spPr>
          <a:xfrm>
            <a:off x="6768663" y="1623848"/>
            <a:ext cx="2468880" cy="1851660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24840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473</Words>
  <Application>Microsoft Office PowerPoint</Application>
  <PresentationFormat>Custom</PresentationFormat>
  <Paragraphs>109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Zillur</cp:lastModifiedBy>
  <cp:revision>213</cp:revision>
  <dcterms:created xsi:type="dcterms:W3CDTF">2015-10-20T00:54:38Z</dcterms:created>
  <dcterms:modified xsi:type="dcterms:W3CDTF">2020-02-02T16:13:55Z</dcterms:modified>
</cp:coreProperties>
</file>