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95" r:id="rId8"/>
    <p:sldId id="296" r:id="rId9"/>
    <p:sldId id="300" r:id="rId10"/>
    <p:sldId id="301" r:id="rId11"/>
    <p:sldId id="283" r:id="rId12"/>
    <p:sldId id="291" r:id="rId13"/>
    <p:sldId id="293" r:id="rId14"/>
    <p:sldId id="299" r:id="rId15"/>
    <p:sldId id="302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8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4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77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65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4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291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6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06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2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1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48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9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5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14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8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57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7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615FAF-CE5E-4A1B-B19B-972383F2B7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CCD230-97C9-4B43-A0AB-202D09A72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1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8508" y="2190094"/>
            <a:ext cx="5399252" cy="24006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15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1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5"/>
          <a:stretch/>
        </p:blipFill>
        <p:spPr>
          <a:xfrm>
            <a:off x="1064895" y="1911771"/>
            <a:ext cx="9916208" cy="3501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3842" y="893618"/>
            <a:ext cx="6912049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এসো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সমাধানের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চেষ্টা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করি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7420" y="822960"/>
            <a:ext cx="7755636" cy="42428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smtClean="0"/>
              <a:t>(১) ৫+ক = ১২</a:t>
            </a:r>
          </a:p>
          <a:p>
            <a:r>
              <a:rPr lang="en-US" sz="6000" dirty="0" smtClean="0"/>
              <a:t>(২) ৩×৪ = ১২</a:t>
            </a:r>
          </a:p>
          <a:p>
            <a:r>
              <a:rPr lang="en-US" sz="6000" dirty="0" smtClean="0"/>
              <a:t>(৩) ২৬÷ ৪ = ৫</a:t>
            </a:r>
          </a:p>
          <a:p>
            <a:r>
              <a:rPr lang="en-US" sz="6000" dirty="0" smtClean="0"/>
              <a:t>(৪)  □+ ∆= ১০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2217420" y="5345811"/>
            <a:ext cx="77556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কাজের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সাথে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মিলিয়ে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নাও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0259" y="1202988"/>
            <a:ext cx="151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খোলা বাক্য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0259" y="2167790"/>
            <a:ext cx="2738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গাণিতিক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বাক্য (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সত্য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5885" y="3969379"/>
            <a:ext cx="151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খোলা বাক্য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39651" y="3161438"/>
            <a:ext cx="2824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গাণিতিক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বাক্য (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মিথ্যা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7" y="2212848"/>
            <a:ext cx="8723832" cy="1806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5780" y="713232"/>
            <a:ext cx="27968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দলগত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06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0252" y="837658"/>
            <a:ext cx="62789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একক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কাজ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সমস্যাগুলো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সমাধানের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চেষ্টা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করি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09" y="2008090"/>
            <a:ext cx="7651028" cy="2796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94" y="4956048"/>
            <a:ext cx="6534722" cy="98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22431" y="421404"/>
            <a:ext cx="81534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মূল্যায়ন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নিচের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বাক্যগুলোকে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শনাক্ত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করি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3598" y="1546862"/>
            <a:ext cx="2019217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খোলা বাক্য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00080" y="1808472"/>
            <a:ext cx="2453520" cy="570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৩+৭=১০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23598" y="4005684"/>
            <a:ext cx="2019217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গাণিতিক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বাক্য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0080" y="2834415"/>
            <a:ext cx="2453520" cy="570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ক+৮=১৫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7300080" y="3842745"/>
            <a:ext cx="2453520" cy="570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ক×৭=২১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7300080" y="4996680"/>
            <a:ext cx="2453520" cy="570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৪×৫=২০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41888 -0.06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-314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-0.41732 -0.105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41888 0.067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33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41732 0.423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14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22431" y="421404"/>
            <a:ext cx="81534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মূল্যায়ন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নিজের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ইচ্ছেমত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বাক্য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তৈরি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কর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22431" y="1960417"/>
            <a:ext cx="2019217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খোলা বাক্য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2431" y="3530196"/>
            <a:ext cx="2019217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গাণিতিক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বাক্য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9869" y="1861908"/>
            <a:ext cx="6108192" cy="804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99869" y="3389470"/>
            <a:ext cx="6108192" cy="804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  <p:bldP spid="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38200"/>
            <a:ext cx="7620000" cy="3333750"/>
          </a:xfrm>
          <a:prstGeom prst="rect">
            <a:avLst/>
          </a:prstGeom>
        </p:spPr>
      </p:pic>
      <p:pic>
        <p:nvPicPr>
          <p:cNvPr id="3" name="Goodby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7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1752600"/>
            <a:ext cx="5715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মোহাম্মদ মাহবুব আলম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সহকারি শিক্ষক</a:t>
            </a:r>
            <a:endParaRPr lang="en-US" sz="3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 নং কেন্দুয়াপাড়া সরকারি প্রাথমিক বিদ্যালয়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রূপগঞ্জ, নারায়ণগঞ্জ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মোবাইল: 01740944732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71429"/>
            <a:ext cx="182570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4526" y="2405951"/>
            <a:ext cx="3178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বিষয়ঃ গণিত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5289" y="1603906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শ্রেণি: পঞ্চম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4253" y="3084883"/>
            <a:ext cx="2811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সময়ঃ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৪৫ মিনিট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1023610"/>
            <a:ext cx="7134002" cy="43897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07450" y="1747518"/>
            <a:ext cx="61959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অধ্যায়: ৪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পাঠঃ গানিতিক প্রতীক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পাঠ্যাংশঃ খোলা বাক্য</a:t>
            </a:r>
            <a:endParaRPr lang="en-US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পৃষ্ঠাঃ ২২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160" y="1083305"/>
            <a:ext cx="64008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শিখনফল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8270" y="2453046"/>
            <a:ext cx="975741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990000"/>
                </a:solidFill>
              </a:rPr>
              <a:t>১৮.১.১ খোলা বাক্য </a:t>
            </a:r>
            <a:r>
              <a:rPr lang="en-US" sz="3000" b="1" dirty="0" err="1" smtClean="0">
                <a:solidFill>
                  <a:srgbClr val="990000"/>
                </a:solidFill>
              </a:rPr>
              <a:t>শনাক্ত</a:t>
            </a:r>
            <a:r>
              <a:rPr lang="en-US" sz="3000" b="1" dirty="0" smtClean="0">
                <a:solidFill>
                  <a:srgbClr val="990000"/>
                </a:solidFill>
              </a:rPr>
              <a:t> </a:t>
            </a:r>
            <a:r>
              <a:rPr lang="en-US" sz="3000" b="1" dirty="0" err="1" smtClean="0">
                <a:solidFill>
                  <a:srgbClr val="990000"/>
                </a:solidFill>
              </a:rPr>
              <a:t>করতে</a:t>
            </a:r>
            <a:r>
              <a:rPr lang="en-US" sz="3000" b="1" dirty="0" smtClean="0">
                <a:solidFill>
                  <a:srgbClr val="990000"/>
                </a:solidFill>
              </a:rPr>
              <a:t> পারবে।</a:t>
            </a:r>
          </a:p>
          <a:p>
            <a:pPr algn="just"/>
            <a:r>
              <a:rPr lang="en-US" sz="3000" b="1" dirty="0" smtClean="0">
                <a:solidFill>
                  <a:srgbClr val="990000"/>
                </a:solidFill>
              </a:rPr>
              <a:t>১৮.১.২ </a:t>
            </a:r>
            <a:r>
              <a:rPr lang="en-US" sz="3000" b="1" dirty="0" err="1" smtClean="0">
                <a:solidFill>
                  <a:srgbClr val="990000"/>
                </a:solidFill>
              </a:rPr>
              <a:t>অক্ষর</a:t>
            </a:r>
            <a:r>
              <a:rPr lang="en-US" sz="3000" b="1" dirty="0" smtClean="0">
                <a:solidFill>
                  <a:srgbClr val="990000"/>
                </a:solidFill>
              </a:rPr>
              <a:t> প্রতীক </a:t>
            </a:r>
            <a:r>
              <a:rPr lang="en-US" sz="3000" b="1" dirty="0" err="1" smtClean="0">
                <a:solidFill>
                  <a:srgbClr val="990000"/>
                </a:solidFill>
              </a:rPr>
              <a:t>ব্যবহার</a:t>
            </a:r>
            <a:r>
              <a:rPr lang="en-US" sz="3000" b="1" dirty="0" smtClean="0">
                <a:solidFill>
                  <a:srgbClr val="990000"/>
                </a:solidFill>
              </a:rPr>
              <a:t> </a:t>
            </a:r>
            <a:r>
              <a:rPr lang="en-US" sz="3000" b="1" dirty="0" err="1" smtClean="0">
                <a:solidFill>
                  <a:srgbClr val="990000"/>
                </a:solidFill>
              </a:rPr>
              <a:t>করে</a:t>
            </a:r>
            <a:r>
              <a:rPr lang="en-US" sz="3000" b="1" dirty="0" smtClean="0">
                <a:solidFill>
                  <a:srgbClr val="990000"/>
                </a:solidFill>
              </a:rPr>
              <a:t> </a:t>
            </a:r>
            <a:r>
              <a:rPr lang="en-US" sz="3000" b="1" dirty="0" err="1" smtClean="0">
                <a:solidFill>
                  <a:srgbClr val="990000"/>
                </a:solidFill>
              </a:rPr>
              <a:t>গাণিতিক</a:t>
            </a:r>
            <a:r>
              <a:rPr lang="en-US" sz="3000" b="1" dirty="0" smtClean="0">
                <a:solidFill>
                  <a:srgbClr val="990000"/>
                </a:solidFill>
              </a:rPr>
              <a:t> বাক্য </a:t>
            </a:r>
            <a:r>
              <a:rPr lang="en-US" sz="3000" b="1" dirty="0" err="1" smtClean="0">
                <a:solidFill>
                  <a:srgbClr val="990000"/>
                </a:solidFill>
              </a:rPr>
              <a:t>তৈরি</a:t>
            </a:r>
            <a:r>
              <a:rPr lang="en-US" sz="3000" b="1" dirty="0" smtClean="0">
                <a:solidFill>
                  <a:srgbClr val="990000"/>
                </a:solidFill>
              </a:rPr>
              <a:t> </a:t>
            </a:r>
            <a:r>
              <a:rPr lang="en-US" sz="3000" b="1" dirty="0" err="1" smtClean="0">
                <a:solidFill>
                  <a:srgbClr val="990000"/>
                </a:solidFill>
              </a:rPr>
              <a:t>করতে</a:t>
            </a:r>
            <a:r>
              <a:rPr lang="en-US" sz="3000" b="1" dirty="0" smtClean="0">
                <a:solidFill>
                  <a:srgbClr val="990000"/>
                </a:solidFill>
              </a:rPr>
              <a:t> </a:t>
            </a:r>
            <a:r>
              <a:rPr lang="en-US" sz="3000" b="1" dirty="0" err="1" smtClean="0">
                <a:solidFill>
                  <a:srgbClr val="990000"/>
                </a:solidFill>
              </a:rPr>
              <a:t>পারবে</a:t>
            </a:r>
            <a:r>
              <a:rPr lang="en-US" sz="3000" b="1" dirty="0" smtClean="0">
                <a:solidFill>
                  <a:srgbClr val="990000"/>
                </a:solidFill>
              </a:rPr>
              <a:t>।</a:t>
            </a:r>
          </a:p>
          <a:p>
            <a:pPr algn="just"/>
            <a:r>
              <a:rPr lang="en-US" sz="3000" b="1" dirty="0" smtClean="0">
                <a:solidFill>
                  <a:srgbClr val="990000"/>
                </a:solidFill>
              </a:rPr>
              <a:t>১৮.২.১ </a:t>
            </a:r>
            <a:r>
              <a:rPr lang="en-US" sz="3000" b="1" dirty="0" err="1" smtClean="0">
                <a:solidFill>
                  <a:srgbClr val="990000"/>
                </a:solidFill>
              </a:rPr>
              <a:t>খোলাবাক্য</a:t>
            </a:r>
            <a:r>
              <a:rPr lang="en-US" sz="3000" b="1" dirty="0" smtClean="0">
                <a:solidFill>
                  <a:srgbClr val="990000"/>
                </a:solidFill>
              </a:rPr>
              <a:t> </a:t>
            </a:r>
            <a:r>
              <a:rPr lang="en-US" sz="3000" b="1" dirty="0" err="1" smtClean="0">
                <a:solidFill>
                  <a:srgbClr val="990000"/>
                </a:solidFill>
              </a:rPr>
              <a:t>থেকে</a:t>
            </a:r>
            <a:r>
              <a:rPr lang="en-US" sz="3000" b="1" dirty="0" smtClean="0">
                <a:solidFill>
                  <a:srgbClr val="990000"/>
                </a:solidFill>
              </a:rPr>
              <a:t> </a:t>
            </a:r>
            <a:r>
              <a:rPr lang="en-US" sz="3000" b="1" dirty="0" err="1" smtClean="0">
                <a:solidFill>
                  <a:srgbClr val="990000"/>
                </a:solidFill>
              </a:rPr>
              <a:t>অক্ষর</a:t>
            </a:r>
            <a:r>
              <a:rPr lang="en-US" sz="3000" b="1" dirty="0" smtClean="0">
                <a:solidFill>
                  <a:srgbClr val="990000"/>
                </a:solidFill>
              </a:rPr>
              <a:t> </a:t>
            </a:r>
            <a:r>
              <a:rPr lang="en-US" sz="3000" b="1" dirty="0" err="1" smtClean="0">
                <a:solidFill>
                  <a:srgbClr val="990000"/>
                </a:solidFill>
              </a:rPr>
              <a:t>প্রতীকের</a:t>
            </a:r>
            <a:r>
              <a:rPr lang="en-US" sz="3000" b="1" dirty="0" smtClean="0">
                <a:solidFill>
                  <a:srgbClr val="990000"/>
                </a:solidFill>
              </a:rPr>
              <a:t> </a:t>
            </a:r>
            <a:r>
              <a:rPr lang="en-US" sz="3000" b="1" dirty="0" err="1" smtClean="0">
                <a:solidFill>
                  <a:srgbClr val="990000"/>
                </a:solidFill>
              </a:rPr>
              <a:t>মান</a:t>
            </a:r>
            <a:r>
              <a:rPr lang="en-US" sz="3000" b="1" dirty="0" smtClean="0">
                <a:solidFill>
                  <a:srgbClr val="990000"/>
                </a:solidFill>
              </a:rPr>
              <a:t> </a:t>
            </a:r>
            <a:r>
              <a:rPr lang="en-US" sz="3000" b="1" dirty="0" err="1" smtClean="0">
                <a:solidFill>
                  <a:srgbClr val="990000"/>
                </a:solidFill>
              </a:rPr>
              <a:t>নির্ণয়</a:t>
            </a:r>
            <a:r>
              <a:rPr lang="en-US" sz="3000" b="1" dirty="0" smtClean="0">
                <a:solidFill>
                  <a:srgbClr val="990000"/>
                </a:solidFill>
              </a:rPr>
              <a:t> </a:t>
            </a:r>
            <a:r>
              <a:rPr lang="en-US" sz="3000" b="1" dirty="0" err="1" smtClean="0">
                <a:solidFill>
                  <a:srgbClr val="990000"/>
                </a:solidFill>
              </a:rPr>
              <a:t>করতে</a:t>
            </a:r>
            <a:r>
              <a:rPr lang="en-US" sz="3000" b="1" dirty="0" smtClean="0">
                <a:solidFill>
                  <a:srgbClr val="990000"/>
                </a:solidFill>
              </a:rPr>
              <a:t> </a:t>
            </a:r>
            <a:r>
              <a:rPr lang="en-US" sz="3000" b="1" dirty="0" err="1" smtClean="0">
                <a:solidFill>
                  <a:srgbClr val="990000"/>
                </a:solidFill>
              </a:rPr>
              <a:t>পারবে</a:t>
            </a:r>
            <a:r>
              <a:rPr lang="en-US" sz="3000" b="1" dirty="0" smtClean="0">
                <a:solidFill>
                  <a:srgbClr val="990000"/>
                </a:solidFill>
              </a:rPr>
              <a:t>।</a:t>
            </a:r>
            <a:endParaRPr lang="en-US" sz="30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990601"/>
            <a:ext cx="4713342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6000" dirty="0"/>
              <a:t> Greeting song</a:t>
            </a:r>
          </a:p>
        </p:txBody>
      </p:sp>
      <p:pic>
        <p:nvPicPr>
          <p:cNvPr id="3" name="Good Morning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07377" y="5342428"/>
            <a:ext cx="99694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Virinda"/>
                <a:cs typeface="Times New Roman" pitchFamily="18" charset="0"/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  <a:latin typeface="Virind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irinda"/>
                <a:cs typeface="Times New Roman" pitchFamily="18" charset="0"/>
              </a:rPr>
              <a:t>দেখে</a:t>
            </a:r>
            <a:r>
              <a:rPr lang="en-US" sz="3200" dirty="0">
                <a:solidFill>
                  <a:srgbClr val="FF0000"/>
                </a:solidFill>
                <a:latin typeface="Virind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irinda"/>
                <a:cs typeface="Times New Roman" pitchFamily="18" charset="0"/>
              </a:rPr>
              <a:t>বিষয়টি</a:t>
            </a:r>
            <a:r>
              <a:rPr lang="en-US" sz="3200" dirty="0" smtClean="0">
                <a:solidFill>
                  <a:srgbClr val="FF0000"/>
                </a:solidFill>
                <a:latin typeface="Virinda"/>
                <a:cs typeface="Times New Roman" pitchFamily="18" charset="0"/>
              </a:rPr>
              <a:t> বলার চেষ্টার করি</a:t>
            </a:r>
            <a:endParaRPr lang="en-US" sz="3200" dirty="0">
              <a:solidFill>
                <a:srgbClr val="FF0000"/>
              </a:solidFill>
              <a:latin typeface="Virinda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62" y="932688"/>
            <a:ext cx="3489394" cy="4059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12" y="932688"/>
            <a:ext cx="3024835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87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8421" y="2971801"/>
            <a:ext cx="5257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খোলাবাক্য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6501" y="1163449"/>
            <a:ext cx="5257800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পাঠ ঘোষণা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15" y="786002"/>
            <a:ext cx="9916208" cy="45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649</TotalTime>
  <Words>163</Words>
  <Application>Microsoft Office PowerPoint</Application>
  <PresentationFormat>Widescreen</PresentationFormat>
  <Paragraphs>43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Virinda</vt:lpstr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146</cp:revision>
  <dcterms:created xsi:type="dcterms:W3CDTF">2017-03-27T18:47:23Z</dcterms:created>
  <dcterms:modified xsi:type="dcterms:W3CDTF">2020-02-11T07:18:49Z</dcterms:modified>
</cp:coreProperties>
</file>