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97" r:id="rId3"/>
    <p:sldId id="296" r:id="rId4"/>
    <p:sldId id="299" r:id="rId5"/>
    <p:sldId id="300" r:id="rId6"/>
    <p:sldId id="262" r:id="rId7"/>
    <p:sldId id="263" r:id="rId8"/>
    <p:sldId id="264" r:id="rId9"/>
    <p:sldId id="293" r:id="rId10"/>
    <p:sldId id="291" r:id="rId11"/>
    <p:sldId id="292" r:id="rId12"/>
    <p:sldId id="290" r:id="rId13"/>
    <p:sldId id="289" r:id="rId14"/>
    <p:sldId id="277" r:id="rId15"/>
    <p:sldId id="267" r:id="rId16"/>
    <p:sldId id="282" r:id="rId17"/>
    <p:sldId id="281" r:id="rId18"/>
    <p:sldId id="268" r:id="rId19"/>
    <p:sldId id="278" r:id="rId20"/>
    <p:sldId id="301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516" autoAdjust="0"/>
  </p:normalViewPr>
  <p:slideViewPr>
    <p:cSldViewPr>
      <p:cViewPr varScale="1">
        <p:scale>
          <a:sx n="62" d="100"/>
          <a:sy n="62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39B8-4D1E-45E5-AC96-942B4E1A7A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328952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72372">
            <a:off x="1329355" y="1251949"/>
            <a:ext cx="192405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পর্ব - নিডেরিয়া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0294" y="1000780"/>
            <a:ext cx="68825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</a:rPr>
              <a:t>স্বভাব ও বাসস্থানঃ</a:t>
            </a:r>
          </a:p>
          <a:p>
            <a:r>
              <a:rPr lang="bn-BD" b="1" dirty="0"/>
              <a:t>এরা পৃথিবীর প্রায় সকল পরিবেশে বসবাস করে। </a:t>
            </a:r>
            <a:r>
              <a:rPr lang="bn-BD" b="1" dirty="0" smtClean="0"/>
              <a:t>অধিকাংশ প্রাণী </a:t>
            </a:r>
            <a:r>
              <a:rPr lang="bn-BD" b="1" dirty="0"/>
              <a:t>সামুদ্রিক এবং </a:t>
            </a:r>
            <a:r>
              <a:rPr lang="bn-BD" b="1" dirty="0" smtClean="0"/>
              <a:t> কিছু প্রাণী খাল, বিল, নদী, হৃদ ঝর্ণা ইত্যাদিতে  </a:t>
            </a:r>
            <a:r>
              <a:rPr lang="bn-BD" b="1" dirty="0"/>
              <a:t>বাস করে। আবার কিছু প্রজাতি </a:t>
            </a:r>
            <a:r>
              <a:rPr lang="bn-BD" b="1" dirty="0" smtClean="0"/>
              <a:t>দলবদ্ধভাবে বাস করে।</a:t>
            </a:r>
            <a:endParaRPr lang="bn-B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22" y="2646549"/>
            <a:ext cx="6543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 দুটি ভ্রূণীয়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কোষস্তর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গঠিত।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বাইরের স্তর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ক্টোডার্ম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ভেতরের স্তর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ন্ডোডার্ম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এদের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দেহে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ছিদ্র থাকে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দেহে ফাঁপা গহ্বর বা সিলেন্টরন থাকে।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ছিদ্র পথে খাদ্য গ্রহন করে ও বর্জ্য পদার্থ বের করে দেয়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620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/>
              <a:t>উদাহরন</a:t>
            </a:r>
            <a:r>
              <a:rPr lang="bn-BD" dirty="0"/>
              <a:t> – </a:t>
            </a:r>
            <a:r>
              <a:rPr lang="bn-BD" b="1" dirty="0">
                <a:solidFill>
                  <a:srgbClr val="002060"/>
                </a:solidFill>
              </a:rPr>
              <a:t>জেলী ফিস, প্রবাল কীট, হাইড্রা, ওবেলিয়া ।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C:\Users\user\Pictures\5th content pic\26d20957745fe0dfb9d90cdaa2d2e29f83bcdb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944" y="1848498"/>
            <a:ext cx="2273118" cy="1941803"/>
          </a:xfrm>
          <a:prstGeom prst="rect">
            <a:avLst/>
          </a:prstGeom>
          <a:noFill/>
        </p:spPr>
      </p:pic>
      <p:pic>
        <p:nvPicPr>
          <p:cNvPr id="9" name="Picture 4" descr="C:\Users\user\Pictures\5th content pic\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944" y="3761887"/>
            <a:ext cx="2330056" cy="1961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4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325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পর্ব – প্লাটিহেলমেনথিস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838200"/>
            <a:ext cx="7202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</a:rPr>
              <a:t>স্বভাব ও </a:t>
            </a:r>
            <a:r>
              <a:rPr lang="bn-BD" sz="2400" b="1" dirty="0" smtClean="0">
                <a:solidFill>
                  <a:srgbClr val="002060"/>
                </a:solidFill>
              </a:rPr>
              <a:t>বাসস্থানঃ</a:t>
            </a:r>
          </a:p>
          <a:p>
            <a:endParaRPr lang="bn-BD" sz="2000" b="1" dirty="0" smtClean="0"/>
          </a:p>
          <a:p>
            <a:r>
              <a:rPr lang="bn-BD" sz="2000" b="1" dirty="0" smtClean="0"/>
              <a:t>এই </a:t>
            </a:r>
            <a:r>
              <a:rPr lang="bn-BD" sz="2000" b="1" dirty="0"/>
              <a:t>পর্বের অনেক প্রানী </a:t>
            </a:r>
            <a:r>
              <a:rPr lang="bn-BD" sz="2000" b="1" dirty="0" smtClean="0"/>
              <a:t>অন্তঃপরিজীবি বা বহিঃপরিজীবি হিসেবে জীবের ভেতরে বা বাইরে বাস </a:t>
            </a:r>
            <a:r>
              <a:rPr lang="bn-BD" sz="2000" b="1" dirty="0"/>
              <a:t>করে। </a:t>
            </a:r>
            <a:r>
              <a:rPr lang="bn-BD" sz="2000" b="1" dirty="0" smtClean="0"/>
              <a:t>কিছু প্রাণী </a:t>
            </a:r>
            <a:r>
              <a:rPr lang="bn-BD" sz="2000" b="1" dirty="0"/>
              <a:t>মুক্তজীবি </a:t>
            </a:r>
            <a:r>
              <a:rPr lang="bn-BD" sz="2000" b="1" dirty="0" smtClean="0"/>
              <a:t>হিসেবে স্বাদু পানিতে বা কিছু প্রাণী লবনাক্ত পানিতে বা কিছু প্রাণী ভেজা ও স্যাঁতস্যাঁতে মাটিতে বাস করে। </a:t>
            </a:r>
            <a:endParaRPr lang="bn-BD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398" y="2922981"/>
            <a:ext cx="67258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 চেপ্ট্যা ও উভয় লিঙ্গ।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1600" b="1" dirty="0"/>
              <a:t>অন্তঃপরিজীবি বা বহিঃপরিজীবি </a:t>
            </a:r>
            <a:r>
              <a:rPr lang="bn-BD" sz="1600" b="1" dirty="0" smtClean="0"/>
              <a:t>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দেহ পুরু কিউটিকল দ্বারা আবৃত 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দেহে চোষক বা আংটা থাকে।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শিখা অঙ্গ নামে বিশেষ ধরনের রেচন অঙ্গ থাকে।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৬/। পৌষ্টিক তন্ত্র অসম্পুর্ণ বা অনুপ</a:t>
            </a:r>
            <a:r>
              <a:rPr lang="bn-BD" b="1" dirty="0" smtClean="0"/>
              <a:t>স্থি</a:t>
            </a:r>
            <a:r>
              <a:rPr lang="bn-BD" sz="2000" b="1" dirty="0" smtClean="0"/>
              <a:t>ত</a:t>
            </a:r>
            <a:r>
              <a:rPr lang="bn-BD" sz="2400" b="1" dirty="0" smtClean="0"/>
              <a:t> ।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439" y="629422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উদাহরণ –</a:t>
            </a:r>
            <a:r>
              <a:rPr lang="bn-BD" dirty="0" smtClean="0"/>
              <a:t> </a:t>
            </a:r>
            <a:r>
              <a:rPr lang="bn-BD" b="1" dirty="0" smtClean="0"/>
              <a:t>যকৃত কৃমি, ফিতা কৃমি</a:t>
            </a:r>
            <a:r>
              <a:rPr lang="bn-BD" dirty="0" smtClean="0"/>
              <a:t> 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r="5917" b="10178"/>
          <a:stretch/>
        </p:blipFill>
        <p:spPr>
          <a:xfrm rot="16200000">
            <a:off x="6602850" y="2352585"/>
            <a:ext cx="3638372" cy="1371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3837" y="52385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যকৃত </a:t>
            </a:r>
            <a:r>
              <a:rPr lang="bn-BD" b="1" dirty="0">
                <a:solidFill>
                  <a:srgbClr val="002060"/>
                </a:solidFill>
              </a:rPr>
              <a:t>কৃমি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180" y="21803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পর্ব – নেমাটোডা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63878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2060"/>
                </a:solidFill>
              </a:rPr>
              <a:t>স্বভাব ও </a:t>
            </a:r>
            <a:r>
              <a:rPr lang="bn-BD" sz="2000" b="1" dirty="0" smtClean="0">
                <a:solidFill>
                  <a:srgbClr val="002060"/>
                </a:solidFill>
              </a:rPr>
              <a:t>বাসস্থানঃ</a:t>
            </a:r>
          </a:p>
          <a:p>
            <a:r>
              <a:rPr lang="bn-BD" sz="2000" b="1" dirty="0" smtClean="0"/>
              <a:t>           এই পর্বের অনেক প্রানী </a:t>
            </a:r>
            <a:r>
              <a:rPr lang="bn-BD" sz="2000" b="1" dirty="0" smtClean="0"/>
              <a:t>অন্তঃপরিজীবি </a:t>
            </a:r>
            <a:r>
              <a:rPr lang="bn-BD" sz="2000" b="1" dirty="0" smtClean="0"/>
              <a:t>হিসেবে প্রাণীর অন্ত্রে ও রক্তে বাস করে। তবে অনেক প্রাণীই মুক্তজীবি যারা পানিতে ও মাটিতে বাস করে।</a:t>
            </a:r>
          </a:p>
          <a:p>
            <a:endParaRPr lang="bn-B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992581"/>
            <a:ext cx="6781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 নলাকার ও পুরু ত্বক দ্বারা আবৃত । সাধারণত একলিঙ্গ।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শ্বসন তন্ত্র ও সংবহন তন্ত্র অনুপস্থিত।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পৌষ্টিক নালী সম্পুর্ণ, মুখ ও পায়ু ছিদ্র উপস্থিত।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দেহ গহবর অনাবৃত।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প্রকৃত সিলোম নেই।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654" y="6172200"/>
            <a:ext cx="50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উদাহরন </a:t>
            </a:r>
            <a:r>
              <a:rPr lang="bn-BD" dirty="0" smtClean="0"/>
              <a:t>– </a:t>
            </a:r>
            <a:r>
              <a:rPr lang="bn-BD" b="1" dirty="0" smtClean="0">
                <a:solidFill>
                  <a:schemeClr val="accent2">
                    <a:lumMod val="50000"/>
                  </a:schemeClr>
                </a:solidFill>
              </a:rPr>
              <a:t>গোল কৃমি , ফাইলোরিয়া  কৃমি।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11357"/>
          <a:stretch/>
        </p:blipFill>
        <p:spPr>
          <a:xfrm>
            <a:off x="5998368" y="3941207"/>
            <a:ext cx="2938463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5th content pic\imae4hb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364" y="979514"/>
            <a:ext cx="2501636" cy="2283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19633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পর্ব - মলাস্কা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user\Pictures\5th content pic\5+6 no cont\mY1t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22029" y="3418194"/>
            <a:ext cx="2590796" cy="2480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1110" y="3394198"/>
            <a:ext cx="56510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২। নরম দেহটি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খোলসে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মাংসল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৪। ফুসফুস বা ফুলকার সাহায্যে শ্বাসকার্য চালায়। </a:t>
            </a:r>
            <a:endParaRPr lang="en-US" sz="2400" b="1" dirty="0"/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95789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উদাহরন-</a:t>
            </a:r>
            <a:r>
              <a:rPr lang="bn-BD" b="1" dirty="0" smtClean="0"/>
              <a:t> </a:t>
            </a:r>
            <a:r>
              <a:rPr lang="bn-BD" b="1" dirty="0" smtClean="0">
                <a:solidFill>
                  <a:schemeClr val="accent2">
                    <a:lumMod val="50000"/>
                  </a:schemeClr>
                </a:solidFill>
              </a:rPr>
              <a:t>শামুক, ঝিনুক, কচ্ছপ।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67481"/>
            <a:ext cx="5651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</a:rPr>
              <a:t>স্বভাব ও </a:t>
            </a:r>
            <a:r>
              <a:rPr lang="bn-BD" sz="2400" b="1" dirty="0" smtClean="0">
                <a:solidFill>
                  <a:srgbClr val="002060"/>
                </a:solidFill>
              </a:rPr>
              <a:t>বাসস্থানঃ</a:t>
            </a:r>
          </a:p>
          <a:p>
            <a:r>
              <a:rPr lang="bn-BD" dirty="0" smtClean="0"/>
              <a:t>          </a:t>
            </a:r>
            <a:r>
              <a:rPr lang="bn-BD" b="1" dirty="0" smtClean="0"/>
              <a:t>এরা পৃথিবীর প্রায় সকল পরিবেশে বসবাস করে। প্রায় সব প্রাণী সামুদ্রিক এবং সাগরের বিভিন্ন স্তরে বাস করে। আবার কিছু প্রজাতি পাহাড়ে ও স্বাদু পানিতে বাস করে। </a:t>
            </a:r>
          </a:p>
        </p:txBody>
      </p:sp>
    </p:spTree>
    <p:extLst>
      <p:ext uri="{BB962C8B-B14F-4D97-AF65-F5344CB8AC3E}">
        <p14:creationId xmlns:p14="http://schemas.microsoft.com/office/powerpoint/2010/main" val="41693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user\Pictures\5th content pic\branch03.gif"/>
          <p:cNvPicPr>
            <a:picLocks noChangeAspect="1" noChangeArrowheads="1"/>
          </p:cNvPicPr>
          <p:nvPr/>
        </p:nvPicPr>
        <p:blipFill rotWithShape="1">
          <a:blip r:embed="rId3"/>
          <a:srcRect l="23518" t="48513" r="28096" b="-542"/>
          <a:stretch/>
        </p:blipFill>
        <p:spPr bwMode="auto">
          <a:xfrm rot="5400000">
            <a:off x="7080261" y="4396591"/>
            <a:ext cx="1488547" cy="2133600"/>
          </a:xfrm>
          <a:prstGeom prst="rect">
            <a:avLst/>
          </a:prstGeom>
          <a:noFill/>
        </p:spPr>
      </p:pic>
      <p:pic>
        <p:nvPicPr>
          <p:cNvPr id="3075" name="Picture 3" descr="C:\Users\user\Pictures\5th content pic\annelid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7735" y="2118931"/>
            <a:ext cx="2133600" cy="25209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11815" y="1162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–অ্যানিলিডা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21" y="2945994"/>
            <a:ext cx="5594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 নলাকার।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নেফ্রিডিয়া নামক রেচন অঙ্গ থাকে।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প্রতিটি খণ্ডে সিটা থাকে( ব্যতিক্রম-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৫। সিটার সাহায্যে চলাচল করে।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089304"/>
            <a:ext cx="322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কেঁচো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70531" y="1295400"/>
            <a:ext cx="5911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</a:rPr>
              <a:t>স্বভাব ও </a:t>
            </a:r>
            <a:r>
              <a:rPr lang="bn-BD" sz="2400" b="1" dirty="0" smtClean="0">
                <a:solidFill>
                  <a:srgbClr val="002060"/>
                </a:solidFill>
              </a:rPr>
              <a:t>বাসস্থানঃ</a:t>
            </a:r>
          </a:p>
          <a:p>
            <a:r>
              <a:rPr lang="bn-BD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           </a:t>
            </a:r>
            <a:r>
              <a:rPr lang="en-US" sz="2000" b="1" dirty="0" err="1" smtClean="0"/>
              <a:t>পৃ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bn-BD" sz="2000" b="1" dirty="0" smtClean="0"/>
              <a:t>বীর প্রায় সকল উষ্ণ মণ্ডলীয় ও নাতিশীতোষ্ণ অঞ্চলে পাওয়া যায়। এরা স্বাদু পানিতে ও অগভীর সমুদ্রে বাস করে।   </a:t>
            </a:r>
            <a:endParaRPr lang="bn-BD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Pictu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6134" y="2228030"/>
            <a:ext cx="2508095" cy="174128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9586" y="2246111"/>
            <a:ext cx="58205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থাকে।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পুঞ্জাক্ষী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নরম দেহ কাইটিনযুক্ত শক্ত আবরনী দ্বারা আবৃত।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৬। দেহের রক্ত গহ্বর হিমোসিল নামে পরিচিত।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6134" y="4076652"/>
            <a:ext cx="2508095" cy="1733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28150" y="34636"/>
            <a:ext cx="274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 – আর্থ্রোপোডা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250" y="5810202"/>
            <a:ext cx="650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উদাহরন –</a:t>
            </a:r>
            <a:r>
              <a:rPr lang="bn-BD" b="1" dirty="0" smtClean="0"/>
              <a:t> রেশম পোকা, মশা, মাছি, প্রজাপতি, আরশোলা।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0250" y="804293"/>
            <a:ext cx="65063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</a:rPr>
              <a:t>স্বভাব ও </a:t>
            </a:r>
            <a:r>
              <a:rPr lang="bn-BD" sz="2400" b="1" dirty="0" smtClean="0">
                <a:solidFill>
                  <a:srgbClr val="002060"/>
                </a:solidFill>
              </a:rPr>
              <a:t>বাসস্থানঃ</a:t>
            </a:r>
          </a:p>
          <a:p>
            <a:r>
              <a:rPr lang="bn-BD" b="1" dirty="0" smtClean="0"/>
              <a:t>            এটি প্রাণী জগতের সবচেয়ে বৃহত্তম পর্ব। এরা পৃথিবীর প্রায় সকল পরিবেশে বসবাস করে। এরা বহিঃ পরিজীবি ও অন্তঃ পরিজীবি হিসেবে কাজ করে। </a:t>
            </a:r>
            <a:endParaRPr lang="bn-BD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5th content pic\BackOffStarFishHelloKit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584" y="4724400"/>
            <a:ext cx="2306595" cy="2133600"/>
          </a:xfrm>
          <a:prstGeom prst="rect">
            <a:avLst/>
          </a:prstGeom>
          <a:noFill/>
        </p:spPr>
      </p:pic>
      <p:pic>
        <p:nvPicPr>
          <p:cNvPr id="6147" name="Picture 3" descr="C:\Users\user\Pictures\5th content pic\starfish-sca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3584" y="2743200"/>
            <a:ext cx="2306595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712203"/>
            <a:ext cx="5562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১। ত্বক কাঁটা যুক্ত</a:t>
            </a:r>
          </a:p>
          <a:p>
            <a:r>
              <a:rPr lang="bn-BD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২। দেহ পাঁচটি সমান ভাগে বিভক্ত।</a:t>
            </a:r>
          </a:p>
          <a:p>
            <a:r>
              <a:rPr lang="bn-BD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৩।পানি সংবহন তন্ত্র থাকে।</a:t>
            </a:r>
          </a:p>
          <a:p>
            <a:r>
              <a:rPr lang="bn-BD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৪। নালিপদের সাহায্যে চলাচল করে।</a:t>
            </a:r>
          </a:p>
          <a:p>
            <a:r>
              <a:rPr lang="bn-BD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৫। পূর্ণাঙ্গ প্রাণীতে মাথা চিহ্নিত করা যায় না।    </a:t>
            </a:r>
            <a:endParaRPr lang="bn-BD" sz="2800" b="1" dirty="0">
              <a:latin typeface="Verdana" panose="020B0604030504040204" pitchFamily="34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5100" y="15267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পর্ব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–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একাইনোডার্মাটা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50429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স্বভাব ও বাসস্থানঃ</a:t>
            </a:r>
          </a:p>
          <a:p>
            <a:r>
              <a:rPr lang="bn-BD" dirty="0" smtClean="0"/>
              <a:t>      </a:t>
            </a:r>
            <a:r>
              <a:rPr lang="bn-BD" sz="2000" b="1" dirty="0" smtClean="0"/>
              <a:t>এই পর্বের সকল প্রাণী সামুদ্রিক। পৃথিবীর সকল মহাসাগরের গভীরতায় এদের বসবাস করতে দেখা যায়। এদের মিঠা পানিতে পাওয়া যায় না। এরা মুক্তজীবি।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উদাহরন- </a:t>
            </a:r>
            <a:r>
              <a:rPr lang="bn-BD" b="1" dirty="0" smtClean="0"/>
              <a:t>তারামাছ, সমুদ্র শশা।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40968" y="100366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দলভূক্ত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দলভূক্ত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1524000"/>
            <a:ext cx="8077200" cy="2590800"/>
            <a:chOff x="457200" y="1600200"/>
            <a:chExt cx="7467600" cy="1764326"/>
          </a:xfrm>
        </p:grpSpPr>
        <p:pic>
          <p:nvPicPr>
            <p:cNvPr id="25602" name="Picture 2" descr="C:\Users\user\Pictures\5th content pic\5+6 no cont\annelida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73292" y="1600200"/>
              <a:ext cx="2389308" cy="17623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603" name="Picture 3" descr="C:\Users\user\Pictures\5th content pic\5+6 no cont\mY1tV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895828" y="1335555"/>
              <a:ext cx="1764323" cy="22936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604" name="Picture 4" descr="C:\Users\user\Pictures\5th content pic\5+6 no cont\animl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1600200"/>
              <a:ext cx="2676769" cy="1739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90129" y="103267"/>
            <a:ext cx="1839278" cy="834003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768" y="1305818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কাঁটাযুক্ত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সামুদ্রীক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971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619" y="4479468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গহ্ববরের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0768" y="2062714"/>
            <a:ext cx="3057832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তারামাছ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0768" y="3879741"/>
            <a:ext cx="2971800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পুঞ্জাক্ষী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0768" y="5925234"/>
            <a:ext cx="3429000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সিলেন্টেরন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2295280"/>
            <a:ext cx="381000" cy="151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333500" y="4074781"/>
            <a:ext cx="419100" cy="154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33500" y="6248400"/>
            <a:ext cx="4191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20" grpId="0"/>
      <p:bldP spid="21" grpId="0"/>
      <p:bldP spid="22" grpId="0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0900" y="228600"/>
            <a:ext cx="2286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457200"/>
            <a:ext cx="6553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97958"/>
            <a:ext cx="3276600" cy="2308324"/>
          </a:xfrm>
          <a:prstGeom prst="rect">
            <a:avLst/>
          </a:prstGeom>
          <a:noFill/>
          <a:effectLst>
            <a:softEdge rad="127000"/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 8ম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২য়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2-5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58" y="2097958"/>
            <a:ext cx="2442204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3612451" y="32416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C:\Users\user\Picture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477" y="533400"/>
            <a:ext cx="4399270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8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</a:rPr>
              <a:t>কৃতজ্ঞতা স্বীকার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23622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800" b="1" dirty="0" smtClean="0"/>
              <a:t>NATIONAL CURRICULUM &amp; TEXTBOOK BOARD, BANGLADESH.</a:t>
            </a:r>
          </a:p>
          <a:p>
            <a:pPr marL="342900" indent="-342900">
              <a:buAutoNum type="arabicPeriod"/>
            </a:pPr>
            <a:endParaRPr lang="bn-BD" sz="2800" b="1" dirty="0" smtClean="0"/>
          </a:p>
          <a:p>
            <a:pPr marL="342900" indent="-342900">
              <a:buAutoNum type="arabicPeriod"/>
            </a:pPr>
            <a:r>
              <a:rPr lang="bn-BD" sz="2800" b="1" dirty="0" smtClean="0"/>
              <a:t>TEACHER`S OF AMRIA ISLAMIA ALIM MADRASA.</a:t>
            </a:r>
          </a:p>
          <a:p>
            <a:pPr marL="342900" indent="-342900">
              <a:buAutoNum type="arabicPeriod"/>
            </a:pPr>
            <a:r>
              <a:rPr lang="bn-BD" sz="2800" b="1" dirty="0" smtClean="0"/>
              <a:t>GOOGLE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38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1905000"/>
            <a:ext cx="4724400" cy="3302000"/>
          </a:xfrm>
          <a:prstGeom prst="rect">
            <a:avLst/>
          </a:prstGeom>
          <a:noFill/>
          <a:ln w="19050">
            <a:noFill/>
            <a:prstDash val="lgDashDot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আমজাদ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হোসেন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রাসেল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আমরিয়া ইস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য়া আলিম মাদ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রাসা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 সুনামগনজ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৭-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৯৫২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 – </a:t>
            </a:r>
            <a:r>
              <a:rPr lang="bn-BD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amzadhrasel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1981@gmail</a:t>
            </a:r>
            <a:r>
              <a:rPr lang="en-US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.com</a:t>
            </a:r>
            <a:endParaRPr lang="bn-IN" sz="1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81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শিক্ষক </a:t>
            </a:r>
            <a:r>
              <a:rPr lang="en-US" sz="2800" b="1" dirty="0" err="1" smtClean="0"/>
              <a:t>পরিচিতি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921129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81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শিরোনাম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550" y="3229857"/>
            <a:ext cx="5113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শ্রেণীবিন্যাস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786" y="2521217"/>
            <a:ext cx="8001000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সংজ্ঞা বলতে পারবে।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 ব্যাখ্যা করতে পারবে।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3604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295839"/>
            <a:ext cx="460414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3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71387" y="559582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2075" y="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5th content pic\Fish_Backbone_by_SevenB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6773" y="2268615"/>
            <a:ext cx="3106993" cy="1577637"/>
          </a:xfrm>
          <a:prstGeom prst="rect">
            <a:avLst/>
          </a:prstGeom>
          <a:noFill/>
        </p:spPr>
      </p:pic>
      <p:pic>
        <p:nvPicPr>
          <p:cNvPr id="2051" name="Picture 3" descr="C:\Users\user\Pictures\5th content pic\Backbone_(PSF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143000"/>
            <a:ext cx="2971799" cy="381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1143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52" name="Picture 4" descr="C:\Users\user\Pictures\5th content pic\mY1t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751523"/>
            <a:ext cx="3075038" cy="137368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488769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80" y="4169829"/>
            <a:ext cx="3038386" cy="184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367" y="73469"/>
            <a:ext cx="475643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027" y="1530120"/>
            <a:ext cx="3000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</a:rPr>
              <a:t>পর্ব - নিডেরিয়া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027" y="820565"/>
            <a:ext cx="3696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</a:rPr>
              <a:t>পর্ব - পরিফেরা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084" y="2124732"/>
            <a:ext cx="463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পর্ব – প্লাটিহেলমেনথিস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109" y="277832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পর্ব – নেমাটোডা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168" y="47127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পর্ব - মলাস্কা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027" y="335119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 – অ্যানিলিডা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84" y="4027423"/>
            <a:ext cx="274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 –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আর্থ্রোপোডা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607" y="527486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পর্ব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–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একাইনোডার্মাটা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813963" y="387458"/>
            <a:ext cx="3814527" cy="762000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Pictures\5th content pic\shrimp-diag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916751"/>
            <a:ext cx="3035947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lvl="3"/>
            <a:r>
              <a:rPr lang="bn-BD" sz="3200" b="1" dirty="0" smtClean="0"/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প্র্রকৃতির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200" b="1" dirty="0" smtClean="0"/>
              <a:t>৩। </a:t>
            </a:r>
            <a:r>
              <a:rPr lang="bn-BD" sz="2400" b="1" dirty="0" smtClean="0"/>
              <a:t>এদের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মেরুদণ্ড থাকে না।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শীতল রক্ত বিশিষ্ট প্রাণী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346" y="170475"/>
            <a:ext cx="4014752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প্র„ণ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ীর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95" y="4419600"/>
            <a:ext cx="3038386" cy="1943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11357"/>
          <a:stretch/>
        </p:blipFill>
        <p:spPr>
          <a:xfrm>
            <a:off x="2721226" y="4262841"/>
            <a:ext cx="2938463" cy="26003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106" y="144921"/>
            <a:ext cx="352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পর্ব - পরিফেরা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851180"/>
            <a:ext cx="56769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2"/>
                </a:solidFill>
              </a:rPr>
              <a:t>স্বভাব ও </a:t>
            </a:r>
            <a:r>
              <a:rPr lang="bn-BD" sz="2400" b="1" dirty="0" smtClean="0">
                <a:solidFill>
                  <a:schemeClr val="tx2"/>
                </a:solidFill>
              </a:rPr>
              <a:t>বাসস্থানঃ</a:t>
            </a:r>
          </a:p>
          <a:p>
            <a:r>
              <a:rPr lang="bn-BD" sz="2000" b="1" dirty="0" smtClean="0"/>
              <a:t>এ পর্বের প্রাণীরা স্পঞ্জ নামে পরিচিত। পৃথিবীর </a:t>
            </a:r>
            <a:r>
              <a:rPr lang="bn-BD" sz="2000" b="1" dirty="0" smtClean="0"/>
              <a:t>সর্বত্রই </a:t>
            </a:r>
            <a:r>
              <a:rPr lang="bn-BD" sz="2000" b="1" dirty="0" smtClean="0"/>
              <a:t>এদের বাস। </a:t>
            </a:r>
            <a:r>
              <a:rPr lang="en-US" sz="2000" b="1" dirty="0" err="1" smtClean="0"/>
              <a:t>তা</a:t>
            </a:r>
            <a:r>
              <a:rPr lang="bn-BD" sz="2000" b="1" dirty="0" smtClean="0"/>
              <a:t>দের অধিকাংশ সামুদ্রিক তবে কিছু কিছু স্বাদু পানিতে দলবদ্ধ হয়ে বাস করে।  </a:t>
            </a:r>
            <a:endParaRPr lang="bn-B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3798332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সরলতম বহুকোষী প্রাণী।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দেহ প্রাচীর অসংখ্য  ছিদ্রযুক্ত । ছিদ্রপথে পানি ও অক্সিজেন গ্রহণ করে।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নো পৃথক সুগঠিত কলা, অঙ্গ, তন্ত্র থাকে না। 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8065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উদাহরণ –</a:t>
            </a:r>
            <a:r>
              <a:rPr lang="bn-BD" dirty="0" smtClean="0"/>
              <a:t> </a:t>
            </a:r>
            <a:r>
              <a:rPr lang="bn-BD" b="1" dirty="0" smtClean="0"/>
              <a:t>স্পনজিলা</a:t>
            </a:r>
            <a:r>
              <a:rPr lang="bn-BD" dirty="0" smtClean="0"/>
              <a:t>, </a:t>
            </a:r>
            <a:r>
              <a:rPr lang="bn-BD" b="1" dirty="0" smtClean="0"/>
              <a:t>স্কাইফা</a:t>
            </a:r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654" r="5001" b="12368"/>
          <a:stretch/>
        </p:blipFill>
        <p:spPr>
          <a:xfrm>
            <a:off x="6286500" y="298968"/>
            <a:ext cx="2667000" cy="2209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27842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স্পনজিলা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9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985</Words>
  <Application>Microsoft Office PowerPoint</Application>
  <PresentationFormat>On-screen Show (4:3)</PresentationFormat>
  <Paragraphs>151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Rasel</cp:lastModifiedBy>
  <cp:revision>540</cp:revision>
  <dcterms:created xsi:type="dcterms:W3CDTF">2006-08-16T00:00:00Z</dcterms:created>
  <dcterms:modified xsi:type="dcterms:W3CDTF">2020-02-06T15:03:49Z</dcterms:modified>
</cp:coreProperties>
</file>