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70" r:id="rId2"/>
    <p:sldId id="256" r:id="rId3"/>
    <p:sldId id="288" r:id="rId4"/>
    <p:sldId id="289" r:id="rId5"/>
    <p:sldId id="290" r:id="rId6"/>
    <p:sldId id="291" r:id="rId7"/>
    <p:sldId id="292" r:id="rId8"/>
    <p:sldId id="295" r:id="rId9"/>
    <p:sldId id="294" r:id="rId10"/>
    <p:sldId id="296" r:id="rId11"/>
    <p:sldId id="258" r:id="rId12"/>
    <p:sldId id="297" r:id="rId13"/>
    <p:sldId id="298" r:id="rId14"/>
    <p:sldId id="307" r:id="rId15"/>
    <p:sldId id="299" r:id="rId16"/>
    <p:sldId id="301" r:id="rId17"/>
    <p:sldId id="300" r:id="rId18"/>
    <p:sldId id="302" r:id="rId19"/>
    <p:sldId id="303" r:id="rId20"/>
    <p:sldId id="305" r:id="rId21"/>
    <p:sldId id="259" r:id="rId22"/>
    <p:sldId id="304" r:id="rId23"/>
    <p:sldId id="26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7EF5A6-F867-48DC-B972-C2A3B7D521FE}">
          <p14:sldIdLst>
            <p14:sldId id="270"/>
            <p14:sldId id="256"/>
            <p14:sldId id="288"/>
            <p14:sldId id="289"/>
            <p14:sldId id="290"/>
            <p14:sldId id="291"/>
            <p14:sldId id="292"/>
            <p14:sldId id="295"/>
            <p14:sldId id="294"/>
            <p14:sldId id="296"/>
            <p14:sldId id="258"/>
            <p14:sldId id="297"/>
            <p14:sldId id="298"/>
            <p14:sldId id="307"/>
            <p14:sldId id="299"/>
            <p14:sldId id="301"/>
            <p14:sldId id="300"/>
            <p14:sldId id="302"/>
            <p14:sldId id="303"/>
            <p14:sldId id="305"/>
            <p14:sldId id="259"/>
            <p14:sldId id="304"/>
            <p14:sldId id="260"/>
          </p14:sldIdLst>
        </p14:section>
        <p14:section name="Untitled Section" id="{487B515F-BC47-415B-A5C3-6F5C6EB8D6F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E0"/>
    <a:srgbClr val="B80E94"/>
    <a:srgbClr val="BBBF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11" autoAdjust="0"/>
    <p:restoredTop sz="94660"/>
  </p:normalViewPr>
  <p:slideViewPr>
    <p:cSldViewPr snapToGrid="0">
      <p:cViewPr varScale="1">
        <p:scale>
          <a:sx n="69" d="100"/>
          <a:sy n="69" d="100"/>
        </p:scale>
        <p:origin x="4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0944A9-D077-417B-901E-FE15A64215F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F73AFE5-8AFA-439F-A5E2-C565C408E85B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65063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44A9-D077-417B-901E-FE15A64215F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AFE5-8AFA-439F-A5E2-C565C408E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61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44A9-D077-417B-901E-FE15A64215F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AFE5-8AFA-439F-A5E2-C565C408E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27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44A9-D077-417B-901E-FE15A64215F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AFE5-8AFA-439F-A5E2-C565C408E85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8610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44A9-D077-417B-901E-FE15A64215F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AFE5-8AFA-439F-A5E2-C565C408E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02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44A9-D077-417B-901E-FE15A64215F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AFE5-8AFA-439F-A5E2-C565C408E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39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44A9-D077-417B-901E-FE15A64215F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AFE5-8AFA-439F-A5E2-C565C408E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39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44A9-D077-417B-901E-FE15A64215F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AFE5-8AFA-439F-A5E2-C565C408E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75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44A9-D077-417B-901E-FE15A64215F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AFE5-8AFA-439F-A5E2-C565C408E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52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44A9-D077-417B-901E-FE15A64215F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AFE5-8AFA-439F-A5E2-C565C408E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36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44A9-D077-417B-901E-FE15A64215F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AFE5-8AFA-439F-A5E2-C565C408E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16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44A9-D077-417B-901E-FE15A64215F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AFE5-8AFA-439F-A5E2-C565C408E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13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44A9-D077-417B-901E-FE15A64215F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AFE5-8AFA-439F-A5E2-C565C408E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50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44A9-D077-417B-901E-FE15A64215F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AFE5-8AFA-439F-A5E2-C565C408E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2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44A9-D077-417B-901E-FE15A64215F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AFE5-8AFA-439F-A5E2-C565C408E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3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44A9-D077-417B-901E-FE15A64215F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AFE5-8AFA-439F-A5E2-C565C408E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5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44A9-D077-417B-901E-FE15A64215F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AFE5-8AFA-439F-A5E2-C565C408E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46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92D050"/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0944A9-D077-417B-901E-FE15A64215F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73AFE5-8AFA-439F-A5E2-C565C408E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9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679383" cy="55833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6473" y="283312"/>
            <a:ext cx="971203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err="1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8000" b="1" dirty="0"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8000" b="1" dirty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  <a:p>
            <a:r>
              <a:rPr lang="en-US" sz="8000" b="1" dirty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  <a:p>
            <a:r>
              <a:rPr lang="en-US" sz="8000" b="1" dirty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573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5E60C7-D555-44E0-89D2-777C77A3322E}"/>
              </a:ext>
            </a:extLst>
          </p:cNvPr>
          <p:cNvSpPr txBox="1"/>
          <p:nvPr/>
        </p:nvSpPr>
        <p:spPr>
          <a:xfrm>
            <a:off x="3600139" y="227181"/>
            <a:ext cx="3886200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bn-BD" sz="4800" b="1" dirty="0">
                <a:ln w="0"/>
                <a:solidFill>
                  <a:srgbClr val="E0E0E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এসো পড়ি</a:t>
            </a:r>
            <a:endParaRPr lang="en-US" sz="4800" b="1" dirty="0">
              <a:ln w="0"/>
              <a:solidFill>
                <a:srgbClr val="E0E0E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3F8DFE-43FA-4DA3-861C-046472D534E0}"/>
              </a:ext>
            </a:extLst>
          </p:cNvPr>
          <p:cNvSpPr txBox="1"/>
          <p:nvPr/>
        </p:nvSpPr>
        <p:spPr>
          <a:xfrm>
            <a:off x="422602" y="1285359"/>
            <a:ext cx="10010552" cy="37702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bn-BD" sz="23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D4DC0A-F81E-45E4-B088-2919842871A2}"/>
              </a:ext>
            </a:extLst>
          </p:cNvPr>
          <p:cNvSpPr txBox="1"/>
          <p:nvPr/>
        </p:nvSpPr>
        <p:spPr>
          <a:xfrm>
            <a:off x="1603948" y="1285360"/>
            <a:ext cx="10020015" cy="37702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bn-BD" sz="23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181C4B-D295-4E4D-91D7-EB1C3D334F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gradFill>
              <a:gsLst>
                <a:gs pos="0">
                  <a:srgbClr val="C00000"/>
                </a:gs>
                <a:gs pos="74000">
                  <a:srgbClr val="FFC000"/>
                </a:gs>
                <a:gs pos="83000">
                  <a:srgbClr val="FFC000"/>
                </a:gs>
                <a:gs pos="100000">
                  <a:srgbClr val="FFC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37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4" grpId="2" animBg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537712"/>
              </p:ext>
            </p:extLst>
          </p:nvPr>
        </p:nvGraphicFramePr>
        <p:xfrm>
          <a:off x="0" y="3208338"/>
          <a:ext cx="11137692" cy="115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Packager Shell Object" showAsIcon="1" r:id="rId3" imgW="3794760" imgH="437760" progId="Package">
                  <p:embed/>
                </p:oleObj>
              </mc:Choice>
              <mc:Fallback>
                <p:oleObj name="Packager Shell Object" showAsIcon="1" r:id="rId3" imgW="379476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3208338"/>
                        <a:ext cx="11137692" cy="115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618938" y="494675"/>
            <a:ext cx="9518754" cy="11842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/>
              <a:t> লিখি  পড়ি 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2485190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71B6F1-FD03-4555-9DD7-1B8587B7727D}"/>
              </a:ext>
            </a:extLst>
          </p:cNvPr>
          <p:cNvSpPr txBox="1"/>
          <p:nvPr/>
        </p:nvSpPr>
        <p:spPr>
          <a:xfrm>
            <a:off x="591656" y="962347"/>
            <a:ext cx="4340107" cy="378565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বাংলা বইয়ের </a:t>
            </a:r>
            <a:r>
              <a:rPr lang="bn-IN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 খোল এবং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 সাথে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পড়।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155" y="193965"/>
            <a:ext cx="4751882" cy="53224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22DE92D-8D33-4045-839F-AFEC52EB1C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gradFill>
              <a:gsLst>
                <a:gs pos="0">
                  <a:srgbClr val="C00000"/>
                </a:gs>
                <a:gs pos="74000">
                  <a:srgbClr val="FFC000"/>
                </a:gs>
                <a:gs pos="83000">
                  <a:srgbClr val="FFC000"/>
                </a:gs>
                <a:gs pos="100000">
                  <a:srgbClr val="FFC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92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35643" y="142702"/>
            <a:ext cx="5014132" cy="92333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bn-IN" alt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0" y="1325880"/>
            <a:ext cx="11208327" cy="431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525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81" y="2057400"/>
            <a:ext cx="7049336" cy="34982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71055"/>
            <a:ext cx="11679381" cy="1108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00B050"/>
                </a:solidFill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</a:rPr>
              <a:t>শিক্ষার্থীর</a:t>
            </a:r>
            <a:r>
              <a:rPr lang="en-US" sz="6600" dirty="0" smtClean="0">
                <a:solidFill>
                  <a:srgbClr val="00B050"/>
                </a:solidFill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</a:rPr>
              <a:t>পাঠ</a:t>
            </a:r>
            <a:r>
              <a:rPr lang="en-US" sz="6600" dirty="0" smtClean="0">
                <a:solidFill>
                  <a:srgbClr val="00B050"/>
                </a:solidFill>
              </a:rPr>
              <a:t> </a:t>
            </a:r>
            <a:endParaRPr lang="en-US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12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56412" y="572712"/>
            <a:ext cx="3444933" cy="83099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alt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bn-IN" alt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8895" y="1579668"/>
            <a:ext cx="10972799" cy="341632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bn-IN" alt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পারগ শিশুর নেতৃতে শিক্ষার্থীদের দলে বসতে </a:t>
            </a:r>
            <a:r>
              <a:rPr lang="bn-IN" alt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বলব </a:t>
            </a:r>
            <a:r>
              <a:rPr lang="bn-IN" alt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ছবি ও ছবির গল্প নিয়ে আলোচনা করতে এবং বর্ণ পড়তে </a:t>
            </a:r>
            <a:r>
              <a:rPr lang="bn-IN" alt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বলব।</a:t>
            </a:r>
            <a:endParaRPr lang="bn-IN" alt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805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275" y="951018"/>
            <a:ext cx="3478856" cy="200204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116450" y="183122"/>
            <a:ext cx="3128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9194" y="3109602"/>
            <a:ext cx="9614647" cy="221599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</a:t>
            </a:r>
            <a:r>
              <a:rPr lang="bn-IN" sz="7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ই,ঈ</a:t>
            </a:r>
            <a:r>
              <a:rPr lang="bn-IN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বর্ণদুটি</a:t>
            </a:r>
          </a:p>
          <a:p>
            <a:pPr algn="ctr"/>
            <a:r>
              <a:rPr lang="bn-IN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 </a:t>
            </a:r>
            <a:r>
              <a:rPr lang="bn-IN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অপরকে </a:t>
            </a:r>
            <a:r>
              <a:rPr lang="bn-IN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বলবে।</a:t>
            </a:r>
            <a:endParaRPr lang="en-US" sz="6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36837C-D410-4A70-9F21-97C9977CB6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gradFill>
              <a:gsLst>
                <a:gs pos="0">
                  <a:srgbClr val="C00000"/>
                </a:gs>
                <a:gs pos="74000">
                  <a:srgbClr val="FFC000"/>
                </a:gs>
                <a:gs pos="83000">
                  <a:srgbClr val="FFC000"/>
                </a:gs>
                <a:gs pos="100000">
                  <a:srgbClr val="FFC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86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3018" y="374755"/>
            <a:ext cx="4759595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1097084">
              <a:defRPr/>
            </a:pPr>
            <a:r>
              <a:rPr lang="bn-IN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নিরাময়</a:t>
            </a:r>
            <a:endParaRPr lang="en-US" sz="7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1422" y="1864174"/>
            <a:ext cx="11342786" cy="3139321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bn-IN" alt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দুর্বল শিক্ষার্থী চিহ্নিত করে নিরাময়মূলক ব্যবস্থা গ্রহণ </a:t>
            </a:r>
            <a:r>
              <a:rPr lang="bn-IN" alt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করব।</a:t>
            </a:r>
            <a:endParaRPr lang="en-US" altLang="en-US" sz="6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110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756F79A-449F-4AEE-BB15-E88505981467}"/>
              </a:ext>
            </a:extLst>
          </p:cNvPr>
          <p:cNvSpPr txBox="1"/>
          <p:nvPr/>
        </p:nvSpPr>
        <p:spPr>
          <a:xfrm>
            <a:off x="3639727" y="238027"/>
            <a:ext cx="515926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দেখে বর্ণ মিল কর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443878-3E39-43C0-B54E-F80E8EEE8A7A}"/>
              </a:ext>
            </a:extLst>
          </p:cNvPr>
          <p:cNvSpPr txBox="1"/>
          <p:nvPr/>
        </p:nvSpPr>
        <p:spPr>
          <a:xfrm>
            <a:off x="10165711" y="3631838"/>
            <a:ext cx="1692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endParaRPr lang="en-US" sz="7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763C30-9FFB-4EC6-B7EB-A8F64A692F70}"/>
              </a:ext>
            </a:extLst>
          </p:cNvPr>
          <p:cNvSpPr txBox="1"/>
          <p:nvPr/>
        </p:nvSpPr>
        <p:spPr>
          <a:xfrm>
            <a:off x="10121219" y="2457632"/>
            <a:ext cx="1273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76502E-034B-43A4-9712-D70FBFB8B2AC}"/>
              </a:ext>
            </a:extLst>
          </p:cNvPr>
          <p:cNvSpPr txBox="1"/>
          <p:nvPr/>
        </p:nvSpPr>
        <p:spPr>
          <a:xfrm>
            <a:off x="10299707" y="4694281"/>
            <a:ext cx="1725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33D021-A810-46C0-AA46-D0117BE0D734}"/>
              </a:ext>
            </a:extLst>
          </p:cNvPr>
          <p:cNvSpPr txBox="1"/>
          <p:nvPr/>
        </p:nvSpPr>
        <p:spPr>
          <a:xfrm>
            <a:off x="10151221" y="1257303"/>
            <a:ext cx="1534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7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7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19661" y="1174132"/>
            <a:ext cx="5779334" cy="4441050"/>
            <a:chOff x="1256898" y="1414831"/>
            <a:chExt cx="5779334" cy="5295935"/>
          </a:xfrm>
        </p:grpSpPr>
        <p:sp>
          <p:nvSpPr>
            <p:cNvPr id="13" name="Rectangle 12"/>
            <p:cNvSpPr/>
            <p:nvPr/>
          </p:nvSpPr>
          <p:spPr>
            <a:xfrm>
              <a:off x="1256898" y="1414831"/>
              <a:ext cx="5779334" cy="52959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982733" y="1414831"/>
              <a:ext cx="0" cy="52804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256898" y="2775784"/>
              <a:ext cx="57793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256898" y="4187989"/>
              <a:ext cx="57793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256898" y="5392474"/>
              <a:ext cx="57793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149070" y="152288"/>
            <a:ext cx="1083985" cy="452431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endParaRPr lang="bn-BD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bn-BD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bn-BD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</a:t>
            </a:r>
            <a:endParaRPr lang="bn-BD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21" y="3568553"/>
            <a:ext cx="1659309" cy="9752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950" y="1229505"/>
            <a:ext cx="1703258" cy="114559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596" y="2392028"/>
            <a:ext cx="1674752" cy="114049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950" y="4533766"/>
            <a:ext cx="1659309" cy="106842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2D6DED6-9C6E-41C0-8A05-CA6FE6EFA4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gradFill>
              <a:gsLst>
                <a:gs pos="0">
                  <a:srgbClr val="C00000"/>
                </a:gs>
                <a:gs pos="74000">
                  <a:srgbClr val="FFC000"/>
                </a:gs>
                <a:gs pos="83000">
                  <a:srgbClr val="FFC000"/>
                </a:gs>
                <a:gs pos="100000">
                  <a:srgbClr val="FFC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92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-0.37226 0.3416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20" y="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L -0.38568 -0.1648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4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7 L -0.38008 0.1550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0" y="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-0.37591 -0.316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2" y="-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96454" y="347703"/>
            <a:ext cx="8606610" cy="9144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196454" y="1897029"/>
          <a:ext cx="9935571" cy="3546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1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1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1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723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/>
                        <a:t>বর্ণ</a:t>
                      </a:r>
                      <a:endParaRPr lang="en-US" sz="4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/>
                        <a:t>সবুজ</a:t>
                      </a:r>
                      <a:endParaRPr lang="en-US" sz="44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/>
                        <a:t>হলুদ</a:t>
                      </a:r>
                      <a:endParaRPr lang="en-US" sz="4400" dirty="0">
                        <a:solidFill>
                          <a:srgbClr val="FFC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4619">
                <a:tc>
                  <a:txBody>
                    <a:bodyPr/>
                    <a:lstStyle/>
                    <a:p>
                      <a:pPr algn="ctr"/>
                      <a:r>
                        <a:rPr lang="bn-IN" sz="7200" dirty="0"/>
                        <a:t>ই</a:t>
                      </a:r>
                      <a:endParaRPr lang="en-US" sz="7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4619">
                <a:tc>
                  <a:txBody>
                    <a:bodyPr/>
                    <a:lstStyle/>
                    <a:p>
                      <a:pPr algn="ctr"/>
                      <a:r>
                        <a:rPr lang="bn-IN" sz="7200" dirty="0"/>
                        <a:t>ঈ</a:t>
                      </a:r>
                      <a:endParaRPr lang="en-US" sz="7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2B92B500-59F6-41CF-A943-AFA2877480A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gradFill>
              <a:gsLst>
                <a:gs pos="0">
                  <a:srgbClr val="C00000"/>
                </a:gs>
                <a:gs pos="74000">
                  <a:srgbClr val="FFC000"/>
                </a:gs>
                <a:gs pos="83000">
                  <a:srgbClr val="FFC000"/>
                </a:gs>
                <a:gs pos="100000">
                  <a:srgbClr val="FFC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48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78727" y="318654"/>
            <a:ext cx="6165273" cy="1205345"/>
          </a:xfrm>
          <a:prstGeom prst="ellipse">
            <a:avLst/>
          </a:prstGeom>
          <a:solidFill>
            <a:srgbClr val="E0E0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</a:rPr>
              <a:t>পরিচিতি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0836" y="1496290"/>
            <a:ext cx="5666509" cy="4128654"/>
          </a:xfrm>
          <a:prstGeom prst="rect">
            <a:avLst/>
          </a:prstGeom>
          <a:solidFill>
            <a:srgbClr val="E0E0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2400" i="1" dirty="0" smtClean="0">
                <a:solidFill>
                  <a:srgbClr val="00B050"/>
                </a:solidFill>
              </a:rPr>
              <a:t>আমি , </a:t>
            </a:r>
            <a:endParaRPr lang="bn-BD" i="1" dirty="0" smtClean="0">
              <a:solidFill>
                <a:srgbClr val="00B050"/>
              </a:solidFill>
            </a:endParaRPr>
          </a:p>
          <a:p>
            <a:pPr algn="ctr"/>
            <a:r>
              <a:rPr lang="bn-BD" sz="4000" dirty="0" smtClean="0">
                <a:solidFill>
                  <a:srgbClr val="0070C0"/>
                </a:solidFill>
              </a:rPr>
              <a:t>তাছলিমা আক্তার</a:t>
            </a:r>
          </a:p>
          <a:p>
            <a:pPr algn="ctr"/>
            <a:r>
              <a:rPr lang="bn-BD" sz="3200" dirty="0" smtClean="0">
                <a:solidFill>
                  <a:srgbClr val="002060"/>
                </a:solidFill>
              </a:rPr>
              <a:t>প্রধান শিক্ষক  </a:t>
            </a:r>
          </a:p>
          <a:p>
            <a:pPr algn="ctr"/>
            <a:r>
              <a:rPr lang="bn-BD" sz="2400" b="1" dirty="0" smtClean="0">
                <a:solidFill>
                  <a:srgbClr val="B80E94"/>
                </a:solidFill>
              </a:rPr>
              <a:t>রাংগাঝিরি মোঃ ইউনুছ চৌঃ সঃ প্রাঃ বিঃ </a:t>
            </a:r>
          </a:p>
          <a:p>
            <a:pPr algn="ctr"/>
            <a:r>
              <a:rPr lang="bn-BD" sz="3200" dirty="0" smtClean="0">
                <a:solidFill>
                  <a:srgbClr val="002060"/>
                </a:solidFill>
              </a:rPr>
              <a:t>লামা , বান্দরবান ।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77345" y="1551707"/>
            <a:ext cx="5860473" cy="4073237"/>
          </a:xfrm>
          <a:prstGeom prst="rect">
            <a:avLst/>
          </a:prstGeom>
          <a:solidFill>
            <a:srgbClr val="E0E0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7">
              <a:defRPr/>
            </a:pP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14237"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 প্রথম </a:t>
            </a:r>
          </a:p>
          <a:p>
            <a:pPr algn="ctr" defTabSz="914237">
              <a:defRPr/>
            </a:pPr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বিষয়ঃ বাংলা</a:t>
            </a:r>
          </a:p>
          <a:p>
            <a:pPr algn="ctr" defTabSz="914237">
              <a:defRPr/>
            </a:pPr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bn-BD" sz="2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14237">
              <a:defRPr/>
            </a:pP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 ঈ </a:t>
            </a:r>
          </a:p>
          <a:p>
            <a:pPr algn="ctr" defTabSz="914237">
              <a:defRPr/>
            </a:pP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endParaRPr lang="bn-BD" sz="2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14237">
              <a:defRPr/>
            </a:pPr>
            <a:r>
              <a:rPr lang="bn-BD" sz="2800" dirty="0" smtClean="0">
                <a:solidFill>
                  <a:srgbClr val="B80E9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সময়ঃ৪০ মিনিট </a:t>
            </a:r>
          </a:p>
          <a:p>
            <a:pPr algn="ctr" defTabSz="914237">
              <a:defRPr/>
            </a:pPr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</a:p>
          <a:p>
            <a:pPr algn="ctr" defTabSz="914237">
              <a:defRPr/>
            </a:pPr>
            <a:r>
              <a:rPr lang="bn-BD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 defTabSz="914237">
              <a:defRPr/>
            </a:pP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554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62274" y="1085128"/>
            <a:ext cx="4845651" cy="825932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90393"/>
            <a:r>
              <a:rPr lang="en-US" sz="4767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মৌখিক মূল্যায়ন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98700" y="2520952"/>
            <a:ext cx="817245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90393"/>
            <a:endParaRPr lang="en-US" sz="19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964" y="4430270"/>
            <a:ext cx="11429999" cy="76944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 defTabSz="990393"/>
            <a:r>
              <a:rPr lang="en-US" sz="4400" b="1" dirty="0" err="1">
                <a:solidFill>
                  <a:prstClr val="black"/>
                </a:solidFill>
                <a:latin typeface="NikoshBAN"/>
              </a:rPr>
              <a:t>উচ্চারন</a:t>
            </a:r>
            <a:r>
              <a:rPr lang="en-US" sz="4400" b="1" dirty="0">
                <a:solidFill>
                  <a:prstClr val="black"/>
                </a:solidFill>
                <a:latin typeface="NikoshBAN"/>
              </a:rPr>
              <a:t> করতে বলব।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3FC228-1F29-4FFC-BEEB-35889302D1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gradFill>
              <a:gsLst>
                <a:gs pos="0">
                  <a:srgbClr val="C00000"/>
                </a:gs>
                <a:gs pos="74000">
                  <a:srgbClr val="FFC000"/>
                </a:gs>
                <a:gs pos="83000">
                  <a:srgbClr val="FFC000"/>
                </a:gs>
                <a:gs pos="100000">
                  <a:srgbClr val="FFC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A01EEA-64AE-403D-AC33-46FB8A5BA1E0}"/>
              </a:ext>
            </a:extLst>
          </p:cNvPr>
          <p:cNvSpPr txBox="1"/>
          <p:nvPr/>
        </p:nvSpPr>
        <p:spPr>
          <a:xfrm>
            <a:off x="0" y="2332778"/>
            <a:ext cx="11734799" cy="76944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 defTabSz="990393"/>
            <a:r>
              <a:rPr lang="en-US" sz="4400" b="1" dirty="0">
                <a:solidFill>
                  <a:prstClr val="black"/>
                </a:solidFill>
                <a:latin typeface="NikoshBAN"/>
              </a:rPr>
              <a:t>পাঠে </a:t>
            </a:r>
            <a:r>
              <a:rPr lang="en-US" sz="4400" b="1" dirty="0" err="1">
                <a:solidFill>
                  <a:prstClr val="black"/>
                </a:solidFill>
                <a:latin typeface="NikoshBAN"/>
              </a:rPr>
              <a:t>উল্লেখিত</a:t>
            </a:r>
            <a:r>
              <a:rPr lang="en-US" sz="4400" b="1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/>
              </a:rPr>
              <a:t>স্বরবর্ণ</a:t>
            </a:r>
            <a:r>
              <a:rPr lang="en-US" sz="4400" b="1" dirty="0">
                <a:solidFill>
                  <a:prstClr val="black"/>
                </a:solidFill>
                <a:latin typeface="NikoshBAN"/>
              </a:rPr>
              <a:t> দুইটি </a:t>
            </a:r>
            <a:r>
              <a:rPr lang="en-US" sz="4400" b="1" dirty="0" err="1">
                <a:solidFill>
                  <a:prstClr val="black"/>
                </a:solidFill>
                <a:latin typeface="NikoshBAN"/>
              </a:rPr>
              <a:t>দেখিয়ে</a:t>
            </a:r>
            <a:endParaRPr lang="en-US" sz="4400" b="1" dirty="0">
              <a:solidFill>
                <a:prstClr val="black"/>
              </a:solidFill>
              <a:latin typeface="NikoshB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961CD9-8AF6-41AF-8A8A-76DBFD3BC912}"/>
              </a:ext>
            </a:extLst>
          </p:cNvPr>
          <p:cNvSpPr txBox="1"/>
          <p:nvPr/>
        </p:nvSpPr>
        <p:spPr>
          <a:xfrm>
            <a:off x="0" y="3050937"/>
            <a:ext cx="11734799" cy="76944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 defTabSz="990393"/>
            <a:r>
              <a:rPr lang="en-US" sz="4400" b="1" dirty="0" err="1">
                <a:solidFill>
                  <a:prstClr val="black"/>
                </a:solidFill>
                <a:latin typeface="NikoshBAN"/>
              </a:rPr>
              <a:t>শিক্ষার্থীদের</a:t>
            </a:r>
            <a:r>
              <a:rPr lang="en-US" sz="4400" b="1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400" b="1" dirty="0" smtClean="0">
                <a:solidFill>
                  <a:prstClr val="black"/>
                </a:solidFill>
                <a:latin typeface="NikoshBAN"/>
              </a:rPr>
              <a:t>  </a:t>
            </a:r>
            <a:r>
              <a:rPr lang="en-US" sz="4400" b="1" dirty="0">
                <a:solidFill>
                  <a:prstClr val="black"/>
                </a:solidFill>
                <a:latin typeface="NikoshBAN"/>
              </a:rPr>
              <a:t>কে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877408-B118-4A19-9ED8-607E7821EF07}"/>
              </a:ext>
            </a:extLst>
          </p:cNvPr>
          <p:cNvSpPr txBox="1"/>
          <p:nvPr/>
        </p:nvSpPr>
        <p:spPr>
          <a:xfrm>
            <a:off x="0" y="3738276"/>
            <a:ext cx="11734799" cy="76944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 defTabSz="990393"/>
            <a:r>
              <a:rPr lang="en-US" sz="4400" b="1" dirty="0" err="1">
                <a:solidFill>
                  <a:prstClr val="black"/>
                </a:solidFill>
                <a:latin typeface="NikoshBAN"/>
              </a:rPr>
              <a:t>আলাদা</a:t>
            </a:r>
            <a:r>
              <a:rPr lang="en-US" sz="4400" b="1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/>
              </a:rPr>
              <a:t>ভাবে</a:t>
            </a:r>
            <a:r>
              <a:rPr lang="en-US" sz="4400" b="1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/>
              </a:rPr>
              <a:t>স্পষ্ট</a:t>
            </a:r>
            <a:r>
              <a:rPr lang="en-US" sz="4400" b="1" dirty="0">
                <a:solidFill>
                  <a:prstClr val="black"/>
                </a:solidFill>
                <a:latin typeface="NikoshBAN"/>
              </a:rPr>
              <a:t> ও </a:t>
            </a:r>
            <a:r>
              <a:rPr lang="en-US" sz="4400" b="1" dirty="0" err="1">
                <a:solidFill>
                  <a:prstClr val="black"/>
                </a:solidFill>
                <a:latin typeface="NikoshBAN"/>
              </a:rPr>
              <a:t>শুদ্ধভাবে</a:t>
            </a:r>
            <a:endParaRPr lang="en-US" sz="4400" b="1" dirty="0">
              <a:solidFill>
                <a:prstClr val="black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646340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4909" y="374071"/>
            <a:ext cx="10820400" cy="21890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70C0"/>
                </a:solidFill>
              </a:rPr>
              <a:t>One Day  One Word 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4909" y="2923309"/>
            <a:ext cx="10820400" cy="17456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002060"/>
                </a:solidFill>
              </a:rPr>
              <a:t>ইলিশ</a:t>
            </a:r>
            <a:r>
              <a:rPr lang="en-US" sz="6600" b="1" dirty="0" smtClean="0"/>
              <a:t> = </a:t>
            </a:r>
            <a:r>
              <a:rPr lang="en-US" sz="6600" b="1" dirty="0" err="1" smtClean="0"/>
              <a:t>একটি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মাছের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নাম</a:t>
            </a:r>
            <a:r>
              <a:rPr lang="en-US" sz="6600" b="1" dirty="0" smtClean="0"/>
              <a:t> । 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165217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2417" y="1323902"/>
            <a:ext cx="10492979" cy="237996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 , ঈ</a:t>
            </a:r>
          </a:p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</a:p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</a:p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 ১পৃষ্টা লিখে আনবে ।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44411" y="1126917"/>
            <a:ext cx="1374365" cy="12520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solidFill>
                <a:srgbClr val="FF0000"/>
              </a:solidFill>
            </a:endParaRP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00D82F-87D0-46BD-8259-FC8A7CD164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gradFill>
              <a:gsLst>
                <a:gs pos="0">
                  <a:srgbClr val="C00000"/>
                </a:gs>
                <a:gs pos="74000">
                  <a:srgbClr val="FFC000"/>
                </a:gs>
                <a:gs pos="83000">
                  <a:srgbClr val="FFC000"/>
                </a:gs>
                <a:gs pos="100000">
                  <a:srgbClr val="FFC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98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637818" cy="55695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7309" y="1717964"/>
            <a:ext cx="10474036" cy="2563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b="1" i="1" dirty="0" smtClean="0">
                <a:solidFill>
                  <a:srgbClr val="00B0F0"/>
                </a:solidFill>
              </a:rPr>
              <a:t>ধন্যবাদ</a:t>
            </a:r>
            <a:r>
              <a:rPr lang="bn-BD" sz="16600" b="1" i="1" dirty="0" smtClean="0"/>
              <a:t>  </a:t>
            </a:r>
            <a:endParaRPr lang="en-US" sz="16600" b="1" i="1" dirty="0"/>
          </a:p>
        </p:txBody>
      </p:sp>
    </p:spTree>
    <p:extLst>
      <p:ext uri="{BB962C8B-B14F-4D97-AF65-F5344CB8AC3E}">
        <p14:creationId xmlns:p14="http://schemas.microsoft.com/office/powerpoint/2010/main" val="548515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8FF0A7-530B-495C-B7FE-B4D9A9B7433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gradFill>
              <a:gsLst>
                <a:gs pos="0">
                  <a:srgbClr val="C00000"/>
                </a:gs>
                <a:gs pos="74000">
                  <a:srgbClr val="FFC000"/>
                </a:gs>
                <a:gs pos="83000">
                  <a:srgbClr val="FFC000"/>
                </a:gs>
                <a:gs pos="100000">
                  <a:srgbClr val="FFC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CB74DC-84C6-4372-81DC-342B22B6EF50}"/>
              </a:ext>
            </a:extLst>
          </p:cNvPr>
          <p:cNvSpPr/>
          <p:nvPr/>
        </p:nvSpPr>
        <p:spPr>
          <a:xfrm>
            <a:off x="3509749" y="1003110"/>
            <a:ext cx="5172501" cy="1023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এসো একটি ভিডিও দেখি-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35230" y="3244334"/>
            <a:ext cx="4921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https://www.youtube.com/watch?v=rVHLRNkGZmE</a:t>
            </a:r>
          </a:p>
        </p:txBody>
      </p:sp>
    </p:spTree>
    <p:extLst>
      <p:ext uri="{BB962C8B-B14F-4D97-AF65-F5344CB8AC3E}">
        <p14:creationId xmlns:p14="http://schemas.microsoft.com/office/powerpoint/2010/main" val="3919909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181600" y="192406"/>
            <a:ext cx="2247900" cy="646331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ফল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0"/>
          <a:stretch>
            <a:fillRect/>
          </a:stretch>
        </p:blipFill>
        <p:spPr bwMode="auto">
          <a:xfrm>
            <a:off x="104774" y="1133474"/>
            <a:ext cx="6005081" cy="235236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0"/>
          <a:stretch>
            <a:fillRect/>
          </a:stretch>
        </p:blipFill>
        <p:spPr bwMode="auto">
          <a:xfrm>
            <a:off x="6553201" y="1133476"/>
            <a:ext cx="4747937" cy="2352358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" y="3659506"/>
            <a:ext cx="6005081" cy="172258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659504"/>
            <a:ext cx="4747944" cy="172258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118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832986" y="657226"/>
            <a:ext cx="3299632" cy="707886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bn-IN" alt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alt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ঘোষণা</a:t>
            </a:r>
            <a:endParaRPr lang="en-US" alt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49927" y="1656832"/>
            <a:ext cx="9698182" cy="12741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n-IN" altLang="en-US" sz="384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 sz="384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ছোট ছোট প্রশ্ন করে পূর্বজ্ঞান যাচাইয়ের মাধ্যমে পাঠ ঘোষণা</a:t>
            </a:r>
            <a:endParaRPr lang="en-US" altLang="en-US" sz="384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32858" y="3390207"/>
            <a:ext cx="7132320" cy="19882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2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altLang="en-US" sz="432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32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altLang="en-US" sz="432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32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পড়বো</a:t>
            </a:r>
            <a:endParaRPr lang="en-US" altLang="en-US" sz="432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hangingPunct="1"/>
            <a:r>
              <a:rPr lang="en-US" altLang="en-US" sz="8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 sz="8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altLang="en-US" sz="8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altLang="en-US" sz="8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ঈ</a:t>
            </a:r>
            <a:endParaRPr lang="en-US" altLang="en-US" sz="8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878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6749794" y="1060370"/>
            <a:ext cx="3431944" cy="2964976"/>
          </a:xfrm>
          <a:prstGeom prst="flowChartProcess">
            <a:avLst/>
          </a:prstGeom>
          <a:noFill/>
          <a:ln w="19050">
            <a:noFill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b="1" dirty="0">
                <a:solidFill>
                  <a:srgbClr val="B80E9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endParaRPr lang="en-US" sz="7200" b="1" dirty="0">
              <a:solidFill>
                <a:srgbClr val="B80E9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89233" y="310241"/>
            <a:ext cx="5039853" cy="1050596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আনি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29365" y="3305154"/>
            <a:ext cx="113640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16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01" y="177428"/>
            <a:ext cx="6336431" cy="53089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8CA22A5-2B45-4013-8F18-5FACCCE3B7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gradFill>
              <a:gsLst>
                <a:gs pos="0">
                  <a:srgbClr val="C00000"/>
                </a:gs>
                <a:gs pos="74000">
                  <a:srgbClr val="FFC000"/>
                </a:gs>
                <a:gs pos="83000">
                  <a:srgbClr val="FFC000"/>
                </a:gs>
                <a:gs pos="100000">
                  <a:srgbClr val="FFC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19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5370174" y="3876513"/>
            <a:ext cx="5072435" cy="2141468"/>
          </a:xfrm>
          <a:prstGeom prst="flowChartProcess">
            <a:avLst/>
          </a:prstGeom>
          <a:noFill/>
          <a:ln w="19050">
            <a:noFill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9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লিশ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456" y="4421949"/>
            <a:ext cx="6186188" cy="1050596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লিশ কিনি</a:t>
            </a:r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44864" y="4227272"/>
            <a:ext cx="1136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9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92CC5D-C6EA-4754-A1F9-389AD585B8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gradFill>
              <a:gsLst>
                <a:gs pos="0">
                  <a:srgbClr val="C00000"/>
                </a:gs>
                <a:gs pos="74000">
                  <a:srgbClr val="FFC000"/>
                </a:gs>
                <a:gs pos="83000">
                  <a:srgbClr val="FFC000"/>
                </a:gs>
                <a:gs pos="100000">
                  <a:srgbClr val="FFC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0" y="3429000"/>
            <a:ext cx="5514109" cy="2043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80909" y="3979851"/>
            <a:ext cx="4087091" cy="1492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 b="1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74753" y="87556"/>
            <a:ext cx="11235355" cy="3984473"/>
            <a:chOff x="4676775" y="339686"/>
            <a:chExt cx="4462424" cy="213681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346742"/>
              <a:ext cx="2181225" cy="2129758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9917" y="339686"/>
              <a:ext cx="2269282" cy="2136814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251421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6223902" y="1444086"/>
            <a:ext cx="5431809" cy="2141468"/>
          </a:xfrm>
          <a:prstGeom prst="flowChartProcess">
            <a:avLst/>
          </a:prstGeom>
          <a:noFill/>
          <a:ln w="19050">
            <a:noFill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r>
              <a:rPr lang="bn-IN" sz="115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94620" y="288558"/>
            <a:ext cx="4961091" cy="1050596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r>
              <a:rPr lang="bn-IN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 উড়ে</a:t>
            </a:r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2" y="104932"/>
            <a:ext cx="6220706" cy="53676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503870E-DFF4-4CDF-AE03-C4557203F0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gradFill>
              <a:gsLst>
                <a:gs pos="0">
                  <a:srgbClr val="C00000"/>
                </a:gs>
                <a:gs pos="74000">
                  <a:srgbClr val="FFC000"/>
                </a:gs>
                <a:gs pos="83000">
                  <a:srgbClr val="FFC000"/>
                </a:gs>
                <a:gs pos="100000">
                  <a:srgbClr val="FFC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1" y="3429000"/>
            <a:ext cx="598620" cy="4563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dirty="0" smtClean="0">
                <a:solidFill>
                  <a:srgbClr val="FFFF00"/>
                </a:solidFill>
              </a:rPr>
              <a:t> </a:t>
            </a:r>
            <a:r>
              <a:rPr lang="bn-BD" sz="13800" b="1" dirty="0" smtClean="0"/>
              <a:t> </a:t>
            </a:r>
            <a:endParaRPr lang="en-US" sz="13800" b="1" dirty="0"/>
          </a:p>
        </p:txBody>
      </p:sp>
      <p:sp>
        <p:nvSpPr>
          <p:cNvPr id="5" name="Rectangle 4"/>
          <p:cNvSpPr/>
          <p:nvPr/>
        </p:nvSpPr>
        <p:spPr>
          <a:xfrm>
            <a:off x="7030387" y="3429000"/>
            <a:ext cx="4242216" cy="19374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smtClean="0"/>
              <a:t>ঈ </a:t>
            </a:r>
            <a:endParaRPr lang="en-US" sz="16600" b="1" dirty="0"/>
          </a:p>
        </p:txBody>
      </p:sp>
    </p:spTree>
    <p:extLst>
      <p:ext uri="{BB962C8B-B14F-4D97-AF65-F5344CB8AC3E}">
        <p14:creationId xmlns:p14="http://schemas.microsoft.com/office/powerpoint/2010/main" val="880119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CB653D-086C-465B-B14E-34859E17B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1" y="104931"/>
            <a:ext cx="5693476" cy="54368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72B2CB3-8984-4B4F-8242-6F398A6796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gradFill>
              <a:gsLst>
                <a:gs pos="0">
                  <a:srgbClr val="C00000"/>
                </a:gs>
                <a:gs pos="74000">
                  <a:srgbClr val="FFC000"/>
                </a:gs>
                <a:gs pos="83000">
                  <a:srgbClr val="FFC000"/>
                </a:gs>
                <a:gs pos="100000">
                  <a:srgbClr val="FFC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CBBE8C2C-8113-4BC5-BFC9-860D4F95AA2A}"/>
              </a:ext>
            </a:extLst>
          </p:cNvPr>
          <p:cNvSpPr/>
          <p:nvPr/>
        </p:nvSpPr>
        <p:spPr>
          <a:xfrm>
            <a:off x="5949370" y="1525149"/>
            <a:ext cx="5909480" cy="2141468"/>
          </a:xfrm>
          <a:prstGeom prst="flowChartProcess">
            <a:avLst/>
          </a:prstGeom>
          <a:noFill/>
          <a:ln w="19050">
            <a:noFill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r>
              <a:rPr lang="bn-IN" sz="9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E52336-17FF-40B9-B1B5-6D7161488B46}"/>
              </a:ext>
            </a:extLst>
          </p:cNvPr>
          <p:cNvSpPr/>
          <p:nvPr/>
        </p:nvSpPr>
        <p:spPr>
          <a:xfrm>
            <a:off x="5828387" y="324035"/>
            <a:ext cx="6055513" cy="1050596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r>
              <a:rPr lang="bn-IN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 কোণে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429EC0-234D-4AEB-881A-CF5B07366F90}"/>
              </a:ext>
            </a:extLst>
          </p:cNvPr>
          <p:cNvSpPr txBox="1"/>
          <p:nvPr/>
        </p:nvSpPr>
        <p:spPr>
          <a:xfrm>
            <a:off x="7806832" y="3609273"/>
            <a:ext cx="10493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endParaRPr lang="en-US" sz="13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0" y="3429000"/>
            <a:ext cx="5583382" cy="2112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749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207</TotalTime>
  <Words>236</Words>
  <Application>Microsoft Office PowerPoint</Application>
  <PresentationFormat>Widescreen</PresentationFormat>
  <Paragraphs>84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Impact</vt:lpstr>
      <vt:lpstr>NikoshBAN</vt:lpstr>
      <vt:lpstr>Vrinda</vt:lpstr>
      <vt:lpstr>Main Event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 Solution</dc:creator>
  <cp:lastModifiedBy>IT Solution</cp:lastModifiedBy>
  <cp:revision>30</cp:revision>
  <dcterms:created xsi:type="dcterms:W3CDTF">2020-02-18T01:09:16Z</dcterms:created>
  <dcterms:modified xsi:type="dcterms:W3CDTF">2020-02-19T23:31:47Z</dcterms:modified>
</cp:coreProperties>
</file>