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896" autoAdjust="0"/>
  </p:normalViewPr>
  <p:slideViewPr>
    <p:cSldViewPr snapToGrid="0">
      <p:cViewPr varScale="1">
        <p:scale>
          <a:sx n="70" d="100"/>
          <a:sy n="70" d="100"/>
        </p:scale>
        <p:origin x="71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image" Target="../media/image4.jpeg"/><Relationship Id="rId5" Type="http://schemas.openxmlformats.org/officeDocument/2006/relationships/image" Target="../media/image11.jpeg"/><Relationship Id="rId4" Type="http://schemas.openxmlformats.org/officeDocument/2006/relationships/image" Target="../media/image2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image" Target="../media/image4.jpeg"/><Relationship Id="rId5" Type="http://schemas.openxmlformats.org/officeDocument/2006/relationships/image" Target="../media/image11.jpeg"/><Relationship Id="rId4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4A71D6-CC59-40BF-B613-0C411AB00A32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0734CEE-DCE9-4AE4-AFA7-FFE45D2FE5D1}">
      <dgm:prSet phldrT="[Text]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bn-IN" dirty="0" smtClean="0">
              <a:latin typeface="NikoshBAN" panose="02000000000000000000" pitchFamily="2" charset="0"/>
              <a:cs typeface="NikoshBAN" panose="02000000000000000000" pitchFamily="2" charset="0"/>
            </a:rPr>
            <a:t>জন্ম</a:t>
          </a:r>
        </a:p>
        <a:p>
          <a:r>
            <a:rPr lang="bn-IN" dirty="0" smtClean="0">
              <a:latin typeface="NikoshBAN" panose="02000000000000000000" pitchFamily="2" charset="0"/>
              <a:cs typeface="NikoshBAN" panose="02000000000000000000" pitchFamily="2" charset="0"/>
            </a:rPr>
            <a:t>১৮৯৪ খ্রিষ্টাব্দে                                                                               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9EC3BFB-4EEE-4246-9596-7E7A50BF1DF6}" type="parTrans" cxnId="{86185E37-4803-4D65-B066-B1B99709F67B}">
      <dgm:prSet/>
      <dgm:spPr/>
      <dgm:t>
        <a:bodyPr/>
        <a:lstStyle/>
        <a:p>
          <a:endParaRPr lang="en-US"/>
        </a:p>
      </dgm:t>
    </dgm:pt>
    <dgm:pt modelId="{97D595C5-263F-4FBB-8262-E189F51BE26F}" type="sibTrans" cxnId="{86185E37-4803-4D65-B066-B1B99709F67B}">
      <dgm:prSet/>
      <dgm:spPr/>
      <dgm:t>
        <a:bodyPr/>
        <a:lstStyle/>
        <a:p>
          <a:endParaRPr lang="en-US"/>
        </a:p>
      </dgm:t>
    </dgm:pt>
    <dgm:pt modelId="{4B1AABD1-3B23-4248-B437-3160CB1AD245}">
      <dgm:prSet phldrT="[Text]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  <dgm:t>
        <a:bodyPr/>
        <a:lstStyle/>
        <a:p>
          <a:r>
            <a:rPr lang="bn-IN" dirty="0" smtClean="0">
              <a:latin typeface="NikoshBAN" panose="02000000000000000000" pitchFamily="2" charset="0"/>
              <a:cs typeface="NikoshBAN" panose="02000000000000000000" pitchFamily="2" charset="0"/>
            </a:rPr>
            <a:t>পেশা</a:t>
          </a:r>
        </a:p>
        <a:p>
          <a:r>
            <a:rPr lang="bn-IN" dirty="0" smtClean="0">
              <a:latin typeface="NikoshBAN" panose="02000000000000000000" pitchFamily="2" charset="0"/>
              <a:cs typeface="NikoshBAN" panose="02000000000000000000" pitchFamily="2" charset="0"/>
            </a:rPr>
            <a:t>পৌরোহিত্য 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61F9A78-FD2F-48D7-BA0D-7913BEC00886}" type="parTrans" cxnId="{ECEDBB73-6B0E-43B5-A25C-3152E79B8D48}">
      <dgm:prSet/>
      <dgm:spPr/>
      <dgm:t>
        <a:bodyPr/>
        <a:lstStyle/>
        <a:p>
          <a:endParaRPr lang="en-US"/>
        </a:p>
      </dgm:t>
    </dgm:pt>
    <dgm:pt modelId="{2F519A3F-CA72-456E-86D8-658B0B2DEAA9}" type="sibTrans" cxnId="{ECEDBB73-6B0E-43B5-A25C-3152E79B8D48}">
      <dgm:prSet/>
      <dgm:spPr/>
      <dgm:t>
        <a:bodyPr/>
        <a:lstStyle/>
        <a:p>
          <a:endParaRPr lang="en-US"/>
        </a:p>
      </dgm:t>
    </dgm:pt>
    <dgm:pt modelId="{24A69E94-0842-460A-B4E4-335F3552A7CC}">
      <dgm:prSet phldrT="[Text]"/>
      <dgm:spPr>
        <a:blipFill rotWithShape="0">
          <a:blip xmlns:r="http://schemas.openxmlformats.org/officeDocument/2006/relationships" r:embed="rId3"/>
          <a:tile tx="0" ty="0" sx="100000" sy="100000" flip="none" algn="tl"/>
        </a:blipFill>
      </dgm:spPr>
      <dgm:t>
        <a:bodyPr/>
        <a:lstStyle/>
        <a:p>
          <a:r>
            <a:rPr lang="bn-IN" dirty="0" smtClean="0">
              <a:latin typeface="NikoshBAN" panose="02000000000000000000" pitchFamily="2" charset="0"/>
              <a:cs typeface="NikoshBAN" panose="02000000000000000000" pitchFamily="2" charset="0"/>
            </a:rPr>
            <a:t>উপন্যাস</a:t>
          </a:r>
        </a:p>
        <a:p>
          <a:r>
            <a:rPr lang="bn-IN" dirty="0" smtClean="0">
              <a:latin typeface="NikoshBAN" panose="02000000000000000000" pitchFamily="2" charset="0"/>
              <a:cs typeface="NikoshBAN" panose="02000000000000000000" pitchFamily="2" charset="0"/>
            </a:rPr>
            <a:t>পথের পাঁচালী 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3A86022-C2EC-4402-A16C-1A11AB29DAAB}" type="parTrans" cxnId="{102F3DF9-0513-4A08-B53C-BED69C21EEFA}">
      <dgm:prSet/>
      <dgm:spPr/>
      <dgm:t>
        <a:bodyPr/>
        <a:lstStyle/>
        <a:p>
          <a:endParaRPr lang="en-US"/>
        </a:p>
      </dgm:t>
    </dgm:pt>
    <dgm:pt modelId="{4B8F3E60-FA03-4936-9F91-0F2B19453D0E}" type="sibTrans" cxnId="{102F3DF9-0513-4A08-B53C-BED69C21EEFA}">
      <dgm:prSet/>
      <dgm:spPr/>
      <dgm:t>
        <a:bodyPr/>
        <a:lstStyle/>
        <a:p>
          <a:endParaRPr lang="en-US"/>
        </a:p>
      </dgm:t>
    </dgm:pt>
    <dgm:pt modelId="{926D3DB3-595B-4AAA-90D7-24EBB50B5B6C}">
      <dgm:prSet phldrT="[Text]"/>
      <dgm:spPr>
        <a:blipFill rotWithShape="0">
          <a:blip xmlns:r="http://schemas.openxmlformats.org/officeDocument/2006/relationships" r:embed="rId4"/>
          <a:tile tx="0" ty="0" sx="100000" sy="100000" flip="none" algn="tl"/>
        </a:blipFill>
      </dgm:spPr>
      <dgm:t>
        <a:bodyPr/>
        <a:lstStyle/>
        <a:p>
          <a:r>
            <a:rPr lang="bn-IN" dirty="0" smtClean="0">
              <a:latin typeface="NikoshBAN" panose="02000000000000000000" pitchFamily="2" charset="0"/>
              <a:cs typeface="NikoshBAN" panose="02000000000000000000" pitchFamily="2" charset="0"/>
            </a:rPr>
            <a:t>কিশোর উপন্যাস</a:t>
          </a:r>
        </a:p>
        <a:p>
          <a:r>
            <a:rPr lang="bn-IN" dirty="0" smtClean="0">
              <a:latin typeface="NikoshBAN" panose="02000000000000000000" pitchFamily="2" charset="0"/>
              <a:cs typeface="NikoshBAN" panose="02000000000000000000" pitchFamily="2" charset="0"/>
            </a:rPr>
            <a:t>চাঁদের পাহাড় </a:t>
          </a:r>
        </a:p>
      </dgm:t>
    </dgm:pt>
    <dgm:pt modelId="{C0705427-492F-4256-BC8D-6F8116ED37A7}" type="parTrans" cxnId="{ADEBA786-1E59-426B-819A-2DED7EAAB020}">
      <dgm:prSet/>
      <dgm:spPr/>
      <dgm:t>
        <a:bodyPr/>
        <a:lstStyle/>
        <a:p>
          <a:endParaRPr lang="en-US"/>
        </a:p>
      </dgm:t>
    </dgm:pt>
    <dgm:pt modelId="{9736BFCE-1113-4A60-BB83-A55F10A7B8A8}" type="sibTrans" cxnId="{ADEBA786-1E59-426B-819A-2DED7EAAB020}">
      <dgm:prSet/>
      <dgm:spPr/>
      <dgm:t>
        <a:bodyPr/>
        <a:lstStyle/>
        <a:p>
          <a:endParaRPr lang="en-US"/>
        </a:p>
      </dgm:t>
    </dgm:pt>
    <dgm:pt modelId="{61620F21-5CBF-4DCE-B0E3-18436AFD54BD}">
      <dgm:prSet phldrT="[Text]"/>
      <dgm:spPr>
        <a:blipFill rotWithShape="0">
          <a:blip xmlns:r="http://schemas.openxmlformats.org/officeDocument/2006/relationships" r:embed="rId5"/>
          <a:tile tx="0" ty="0" sx="100000" sy="100000" flip="none" algn="tl"/>
        </a:blipFill>
      </dgm:spPr>
      <dgm:t>
        <a:bodyPr/>
        <a:lstStyle/>
        <a:p>
          <a:r>
            <a:rPr lang="bn-IN" dirty="0" smtClean="0">
              <a:latin typeface="NikoshBAN" panose="02000000000000000000" pitchFamily="2" charset="0"/>
              <a:cs typeface="NikoshBAN" panose="02000000000000000000" pitchFamily="2" charset="0"/>
            </a:rPr>
            <a:t>মৃত্যু</a:t>
          </a:r>
        </a:p>
        <a:p>
          <a:r>
            <a:rPr lang="bn-IN" dirty="0" smtClean="0">
              <a:latin typeface="NikoshBAN" panose="02000000000000000000" pitchFamily="2" charset="0"/>
              <a:cs typeface="NikoshBAN" panose="02000000000000000000" pitchFamily="2" charset="0"/>
            </a:rPr>
            <a:t>১৯৫০ খ্রিষ্টাব্দে 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C608D05-71FE-4034-95F1-22E429945D23}" type="parTrans" cxnId="{EC548586-15BD-4D14-B458-59166EFBA219}">
      <dgm:prSet/>
      <dgm:spPr/>
      <dgm:t>
        <a:bodyPr/>
        <a:lstStyle/>
        <a:p>
          <a:endParaRPr lang="en-US"/>
        </a:p>
      </dgm:t>
    </dgm:pt>
    <dgm:pt modelId="{A4566264-0A96-4D77-A258-F6DE0B3E98AB}" type="sibTrans" cxnId="{EC548586-15BD-4D14-B458-59166EFBA219}">
      <dgm:prSet/>
      <dgm:spPr/>
      <dgm:t>
        <a:bodyPr/>
        <a:lstStyle/>
        <a:p>
          <a:endParaRPr lang="en-US"/>
        </a:p>
      </dgm:t>
    </dgm:pt>
    <dgm:pt modelId="{63E622CC-BBC1-45D7-A781-3C12D0815003}" type="pres">
      <dgm:prSet presAssocID="{E34A71D6-CC59-40BF-B613-0C411AB00A32}" presName="cycle" presStyleCnt="0">
        <dgm:presLayoutVars>
          <dgm:dir/>
          <dgm:resizeHandles val="exact"/>
        </dgm:presLayoutVars>
      </dgm:prSet>
      <dgm:spPr/>
    </dgm:pt>
    <dgm:pt modelId="{1BD5A28C-2A06-4957-B432-01805BC62067}" type="pres">
      <dgm:prSet presAssocID="{40734CEE-DCE9-4AE4-AFA7-FFE45D2FE5D1}" presName="node" presStyleLbl="node1" presStyleIdx="0" presStyleCnt="5" custScaleX="147724" custScaleY="115947" custRadScaleRad="899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A30934-ECEF-4697-BABB-3DCC8FEF1F99}" type="pres">
      <dgm:prSet presAssocID="{40734CEE-DCE9-4AE4-AFA7-FFE45D2FE5D1}" presName="spNode" presStyleCnt="0"/>
      <dgm:spPr/>
    </dgm:pt>
    <dgm:pt modelId="{8A576B0B-F89A-405A-B881-F7A29DF5FAC4}" type="pres">
      <dgm:prSet presAssocID="{97D595C5-263F-4FBB-8262-E189F51BE26F}" presName="sibTrans" presStyleLbl="sibTrans1D1" presStyleIdx="0" presStyleCnt="5"/>
      <dgm:spPr/>
    </dgm:pt>
    <dgm:pt modelId="{510204EC-9024-4732-82C0-8953D7D963F4}" type="pres">
      <dgm:prSet presAssocID="{4B1AABD1-3B23-4248-B437-3160CB1AD245}" presName="node" presStyleLbl="node1" presStyleIdx="1" presStyleCnt="5" custScaleX="133087" custRadScaleRad="113089" custRadScaleInc="521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5E064D-2E0C-4711-82AF-5176ADFB81E4}" type="pres">
      <dgm:prSet presAssocID="{4B1AABD1-3B23-4248-B437-3160CB1AD245}" presName="spNode" presStyleCnt="0"/>
      <dgm:spPr/>
    </dgm:pt>
    <dgm:pt modelId="{7B1482B4-81EA-4C48-AF16-36451094DD90}" type="pres">
      <dgm:prSet presAssocID="{2F519A3F-CA72-456E-86D8-658B0B2DEAA9}" presName="sibTrans" presStyleLbl="sibTrans1D1" presStyleIdx="1" presStyleCnt="5"/>
      <dgm:spPr/>
    </dgm:pt>
    <dgm:pt modelId="{4ECAAA73-78F1-469D-8F82-1FA05113239E}" type="pres">
      <dgm:prSet presAssocID="{24A69E94-0842-460A-B4E4-335F3552A7CC}" presName="node" presStyleLbl="node1" presStyleIdx="2" presStyleCnt="5" custScaleX="131029" custRadScaleRad="104144" custRadScaleInc="-82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4E8825-4B42-4BCB-B1C1-A7A6F844DFEE}" type="pres">
      <dgm:prSet presAssocID="{24A69E94-0842-460A-B4E4-335F3552A7CC}" presName="spNode" presStyleCnt="0"/>
      <dgm:spPr/>
    </dgm:pt>
    <dgm:pt modelId="{65C5724C-02FB-44F3-9850-B6B5D5D22382}" type="pres">
      <dgm:prSet presAssocID="{4B8F3E60-FA03-4936-9F91-0F2B19453D0E}" presName="sibTrans" presStyleLbl="sibTrans1D1" presStyleIdx="2" presStyleCnt="5"/>
      <dgm:spPr/>
    </dgm:pt>
    <dgm:pt modelId="{5C950171-9BCB-4AB4-AA1E-5EEB8B862D7F}" type="pres">
      <dgm:prSet presAssocID="{926D3DB3-595B-4AAA-90D7-24EBB50B5B6C}" presName="node" presStyleLbl="node1" presStyleIdx="3" presStyleCnt="5" custScaleX="138883" custRadScaleRad="106819" custRadScaleInc="137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984B86-3AD9-458B-8081-0FFB63C6974A}" type="pres">
      <dgm:prSet presAssocID="{926D3DB3-595B-4AAA-90D7-24EBB50B5B6C}" presName="spNode" presStyleCnt="0"/>
      <dgm:spPr/>
    </dgm:pt>
    <dgm:pt modelId="{5970C629-EF50-4813-A7BC-1CFE9527284D}" type="pres">
      <dgm:prSet presAssocID="{9736BFCE-1113-4A60-BB83-A55F10A7B8A8}" presName="sibTrans" presStyleLbl="sibTrans1D1" presStyleIdx="3" presStyleCnt="5"/>
      <dgm:spPr/>
    </dgm:pt>
    <dgm:pt modelId="{242D5E6A-5FEB-4893-A4DD-0B667525EF0F}" type="pres">
      <dgm:prSet presAssocID="{61620F21-5CBF-4DCE-B0E3-18436AFD54BD}" presName="node" presStyleLbl="node1" presStyleIdx="4" presStyleCnt="5" custScaleX="140430" custRadScaleRad="106043" custRadScaleInc="-492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9096D3-27BF-4515-93FC-27FAD7317620}" type="pres">
      <dgm:prSet presAssocID="{61620F21-5CBF-4DCE-B0E3-18436AFD54BD}" presName="spNode" presStyleCnt="0"/>
      <dgm:spPr/>
    </dgm:pt>
    <dgm:pt modelId="{1EA15F06-BC5D-4F0B-8955-8FD936C5165C}" type="pres">
      <dgm:prSet presAssocID="{A4566264-0A96-4D77-A258-F6DE0B3E98AB}" presName="sibTrans" presStyleLbl="sibTrans1D1" presStyleIdx="4" presStyleCnt="5"/>
      <dgm:spPr/>
    </dgm:pt>
  </dgm:ptLst>
  <dgm:cxnLst>
    <dgm:cxn modelId="{ADEBA786-1E59-426B-819A-2DED7EAAB020}" srcId="{E34A71D6-CC59-40BF-B613-0C411AB00A32}" destId="{926D3DB3-595B-4AAA-90D7-24EBB50B5B6C}" srcOrd="3" destOrd="0" parTransId="{C0705427-492F-4256-BC8D-6F8116ED37A7}" sibTransId="{9736BFCE-1113-4A60-BB83-A55F10A7B8A8}"/>
    <dgm:cxn modelId="{F5F391CE-C1F6-476A-89ED-4464EFD3CAD3}" type="presOf" srcId="{97D595C5-263F-4FBB-8262-E189F51BE26F}" destId="{8A576B0B-F89A-405A-B881-F7A29DF5FAC4}" srcOrd="0" destOrd="0" presId="urn:microsoft.com/office/officeart/2005/8/layout/cycle6"/>
    <dgm:cxn modelId="{ECEDBB73-6B0E-43B5-A25C-3152E79B8D48}" srcId="{E34A71D6-CC59-40BF-B613-0C411AB00A32}" destId="{4B1AABD1-3B23-4248-B437-3160CB1AD245}" srcOrd="1" destOrd="0" parTransId="{A61F9A78-FD2F-48D7-BA0D-7913BEC00886}" sibTransId="{2F519A3F-CA72-456E-86D8-658B0B2DEAA9}"/>
    <dgm:cxn modelId="{86185E37-4803-4D65-B066-B1B99709F67B}" srcId="{E34A71D6-CC59-40BF-B613-0C411AB00A32}" destId="{40734CEE-DCE9-4AE4-AFA7-FFE45D2FE5D1}" srcOrd="0" destOrd="0" parTransId="{49EC3BFB-4EEE-4246-9596-7E7A50BF1DF6}" sibTransId="{97D595C5-263F-4FBB-8262-E189F51BE26F}"/>
    <dgm:cxn modelId="{C871AD29-DBB9-4661-AC73-75A89CC44863}" type="presOf" srcId="{40734CEE-DCE9-4AE4-AFA7-FFE45D2FE5D1}" destId="{1BD5A28C-2A06-4957-B432-01805BC62067}" srcOrd="0" destOrd="0" presId="urn:microsoft.com/office/officeart/2005/8/layout/cycle6"/>
    <dgm:cxn modelId="{4468D736-9191-463A-9648-7925D8BAFA7D}" type="presOf" srcId="{24A69E94-0842-460A-B4E4-335F3552A7CC}" destId="{4ECAAA73-78F1-469D-8F82-1FA05113239E}" srcOrd="0" destOrd="0" presId="urn:microsoft.com/office/officeart/2005/8/layout/cycle6"/>
    <dgm:cxn modelId="{102F3DF9-0513-4A08-B53C-BED69C21EEFA}" srcId="{E34A71D6-CC59-40BF-B613-0C411AB00A32}" destId="{24A69E94-0842-460A-B4E4-335F3552A7CC}" srcOrd="2" destOrd="0" parTransId="{C3A86022-C2EC-4402-A16C-1A11AB29DAAB}" sibTransId="{4B8F3E60-FA03-4936-9F91-0F2B19453D0E}"/>
    <dgm:cxn modelId="{405B3087-CC89-49A7-BB12-D8FACDEC019B}" type="presOf" srcId="{61620F21-5CBF-4DCE-B0E3-18436AFD54BD}" destId="{242D5E6A-5FEB-4893-A4DD-0B667525EF0F}" srcOrd="0" destOrd="0" presId="urn:microsoft.com/office/officeart/2005/8/layout/cycle6"/>
    <dgm:cxn modelId="{CDC651DB-AD90-495D-96E6-DC38B4E7A2FA}" type="presOf" srcId="{4B1AABD1-3B23-4248-B437-3160CB1AD245}" destId="{510204EC-9024-4732-82C0-8953D7D963F4}" srcOrd="0" destOrd="0" presId="urn:microsoft.com/office/officeart/2005/8/layout/cycle6"/>
    <dgm:cxn modelId="{E2334484-81C0-49AE-AFF4-A8054E9E513B}" type="presOf" srcId="{9736BFCE-1113-4A60-BB83-A55F10A7B8A8}" destId="{5970C629-EF50-4813-A7BC-1CFE9527284D}" srcOrd="0" destOrd="0" presId="urn:microsoft.com/office/officeart/2005/8/layout/cycle6"/>
    <dgm:cxn modelId="{5E20303F-FC72-4147-8F82-8E9E5E19BFE7}" type="presOf" srcId="{E34A71D6-CC59-40BF-B613-0C411AB00A32}" destId="{63E622CC-BBC1-45D7-A781-3C12D0815003}" srcOrd="0" destOrd="0" presId="urn:microsoft.com/office/officeart/2005/8/layout/cycle6"/>
    <dgm:cxn modelId="{CBD1FC22-EAB9-4906-AB70-4BCC790FA976}" type="presOf" srcId="{926D3DB3-595B-4AAA-90D7-24EBB50B5B6C}" destId="{5C950171-9BCB-4AB4-AA1E-5EEB8B862D7F}" srcOrd="0" destOrd="0" presId="urn:microsoft.com/office/officeart/2005/8/layout/cycle6"/>
    <dgm:cxn modelId="{8DBDCCD4-2220-4F92-BB02-A89423B03341}" type="presOf" srcId="{A4566264-0A96-4D77-A258-F6DE0B3E98AB}" destId="{1EA15F06-BC5D-4F0B-8955-8FD936C5165C}" srcOrd="0" destOrd="0" presId="urn:microsoft.com/office/officeart/2005/8/layout/cycle6"/>
    <dgm:cxn modelId="{EC548586-15BD-4D14-B458-59166EFBA219}" srcId="{E34A71D6-CC59-40BF-B613-0C411AB00A32}" destId="{61620F21-5CBF-4DCE-B0E3-18436AFD54BD}" srcOrd="4" destOrd="0" parTransId="{2C608D05-71FE-4034-95F1-22E429945D23}" sibTransId="{A4566264-0A96-4D77-A258-F6DE0B3E98AB}"/>
    <dgm:cxn modelId="{61A9D0A7-0371-4CE6-BDB7-BD85A42DDE3D}" type="presOf" srcId="{4B8F3E60-FA03-4936-9F91-0F2B19453D0E}" destId="{65C5724C-02FB-44F3-9850-B6B5D5D22382}" srcOrd="0" destOrd="0" presId="urn:microsoft.com/office/officeart/2005/8/layout/cycle6"/>
    <dgm:cxn modelId="{06E901E9-6E09-43AE-83F2-0038E9E4C234}" type="presOf" srcId="{2F519A3F-CA72-456E-86D8-658B0B2DEAA9}" destId="{7B1482B4-81EA-4C48-AF16-36451094DD90}" srcOrd="0" destOrd="0" presId="urn:microsoft.com/office/officeart/2005/8/layout/cycle6"/>
    <dgm:cxn modelId="{9278A16C-5B66-4601-B9BC-D4D7498C0A11}" type="presParOf" srcId="{63E622CC-BBC1-45D7-A781-3C12D0815003}" destId="{1BD5A28C-2A06-4957-B432-01805BC62067}" srcOrd="0" destOrd="0" presId="urn:microsoft.com/office/officeart/2005/8/layout/cycle6"/>
    <dgm:cxn modelId="{4E3FB3A9-0CDD-408A-8D8F-B30DEB53D83F}" type="presParOf" srcId="{63E622CC-BBC1-45D7-A781-3C12D0815003}" destId="{E1A30934-ECEF-4697-BABB-3DCC8FEF1F99}" srcOrd="1" destOrd="0" presId="urn:microsoft.com/office/officeart/2005/8/layout/cycle6"/>
    <dgm:cxn modelId="{988D5648-9769-4B84-9385-A57BD486DFE6}" type="presParOf" srcId="{63E622CC-BBC1-45D7-A781-3C12D0815003}" destId="{8A576B0B-F89A-405A-B881-F7A29DF5FAC4}" srcOrd="2" destOrd="0" presId="urn:microsoft.com/office/officeart/2005/8/layout/cycle6"/>
    <dgm:cxn modelId="{84B02F60-A1F7-455B-9BA0-7D2F80EDFF27}" type="presParOf" srcId="{63E622CC-BBC1-45D7-A781-3C12D0815003}" destId="{510204EC-9024-4732-82C0-8953D7D963F4}" srcOrd="3" destOrd="0" presId="urn:microsoft.com/office/officeart/2005/8/layout/cycle6"/>
    <dgm:cxn modelId="{AE2A2E49-C92D-452E-B4AB-1BFE282F4B8A}" type="presParOf" srcId="{63E622CC-BBC1-45D7-A781-3C12D0815003}" destId="{0A5E064D-2E0C-4711-82AF-5176ADFB81E4}" srcOrd="4" destOrd="0" presId="urn:microsoft.com/office/officeart/2005/8/layout/cycle6"/>
    <dgm:cxn modelId="{89B1D18A-A8FF-4C96-B523-8A677EB813CD}" type="presParOf" srcId="{63E622CC-BBC1-45D7-A781-3C12D0815003}" destId="{7B1482B4-81EA-4C48-AF16-36451094DD90}" srcOrd="5" destOrd="0" presId="urn:microsoft.com/office/officeart/2005/8/layout/cycle6"/>
    <dgm:cxn modelId="{D5D8CBC4-A3FA-4A19-8EC5-5F2A703ED35A}" type="presParOf" srcId="{63E622CC-BBC1-45D7-A781-3C12D0815003}" destId="{4ECAAA73-78F1-469D-8F82-1FA05113239E}" srcOrd="6" destOrd="0" presId="urn:microsoft.com/office/officeart/2005/8/layout/cycle6"/>
    <dgm:cxn modelId="{1D4769BE-F7E1-4C65-8A6C-092977AF538E}" type="presParOf" srcId="{63E622CC-BBC1-45D7-A781-3C12D0815003}" destId="{704E8825-4B42-4BCB-B1C1-A7A6F844DFEE}" srcOrd="7" destOrd="0" presId="urn:microsoft.com/office/officeart/2005/8/layout/cycle6"/>
    <dgm:cxn modelId="{77742B4A-1970-4CC1-B011-A18536205BE8}" type="presParOf" srcId="{63E622CC-BBC1-45D7-A781-3C12D0815003}" destId="{65C5724C-02FB-44F3-9850-B6B5D5D22382}" srcOrd="8" destOrd="0" presId="urn:microsoft.com/office/officeart/2005/8/layout/cycle6"/>
    <dgm:cxn modelId="{DFCB283C-ECBC-4618-9AFC-9E1E52ED2311}" type="presParOf" srcId="{63E622CC-BBC1-45D7-A781-3C12D0815003}" destId="{5C950171-9BCB-4AB4-AA1E-5EEB8B862D7F}" srcOrd="9" destOrd="0" presId="urn:microsoft.com/office/officeart/2005/8/layout/cycle6"/>
    <dgm:cxn modelId="{DED1BACC-A53E-41E0-8ADA-72D4CCEDED3D}" type="presParOf" srcId="{63E622CC-BBC1-45D7-A781-3C12D0815003}" destId="{5D984B86-3AD9-458B-8081-0FFB63C6974A}" srcOrd="10" destOrd="0" presId="urn:microsoft.com/office/officeart/2005/8/layout/cycle6"/>
    <dgm:cxn modelId="{B82BBC4B-BD1B-4E32-BE56-FC047C181D36}" type="presParOf" srcId="{63E622CC-BBC1-45D7-A781-3C12D0815003}" destId="{5970C629-EF50-4813-A7BC-1CFE9527284D}" srcOrd="11" destOrd="0" presId="urn:microsoft.com/office/officeart/2005/8/layout/cycle6"/>
    <dgm:cxn modelId="{80A4E1FC-3FFA-46E0-BC99-92CA0722E68E}" type="presParOf" srcId="{63E622CC-BBC1-45D7-A781-3C12D0815003}" destId="{242D5E6A-5FEB-4893-A4DD-0B667525EF0F}" srcOrd="12" destOrd="0" presId="urn:microsoft.com/office/officeart/2005/8/layout/cycle6"/>
    <dgm:cxn modelId="{CC27ED06-6A16-4C23-B4F8-D0B2EB1181BB}" type="presParOf" srcId="{63E622CC-BBC1-45D7-A781-3C12D0815003}" destId="{809096D3-27BF-4515-93FC-27FAD7317620}" srcOrd="13" destOrd="0" presId="urn:microsoft.com/office/officeart/2005/8/layout/cycle6"/>
    <dgm:cxn modelId="{55A5FF42-7D1C-49B4-93CD-B8A370983320}" type="presParOf" srcId="{63E622CC-BBC1-45D7-A781-3C12D0815003}" destId="{1EA15F06-BC5D-4F0B-8955-8FD936C5165C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D5A28C-2A06-4957-B432-01805BC62067}">
      <dsp:nvSpPr>
        <dsp:cNvPr id="0" name=""/>
        <dsp:cNvSpPr/>
      </dsp:nvSpPr>
      <dsp:spPr>
        <a:xfrm>
          <a:off x="2781944" y="189040"/>
          <a:ext cx="2629464" cy="1341495"/>
        </a:xfrm>
        <a:prstGeom prst="round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জন্ম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১৮৯৪ খ্রিষ্টাব্দে                                                                               </a:t>
          </a:r>
          <a:endParaRPr lang="en-US" sz="2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847430" y="254526"/>
        <a:ext cx="2498492" cy="1210523"/>
      </dsp:txXfrm>
    </dsp:sp>
    <dsp:sp modelId="{8A576B0B-F89A-405A-B881-F7A29DF5FAC4}">
      <dsp:nvSpPr>
        <dsp:cNvPr id="0" name=""/>
        <dsp:cNvSpPr/>
      </dsp:nvSpPr>
      <dsp:spPr>
        <a:xfrm>
          <a:off x="2455452" y="1236429"/>
          <a:ext cx="4620252" cy="4620252"/>
        </a:xfrm>
        <a:custGeom>
          <a:avLst/>
          <a:gdLst/>
          <a:ahLst/>
          <a:cxnLst/>
          <a:rect l="0" t="0" r="0" b="0"/>
          <a:pathLst>
            <a:path>
              <a:moveTo>
                <a:pt x="2969394" y="96069"/>
              </a:moveTo>
              <a:arcTo wR="2310126" hR="2310126" stAng="17194900" swAng="207634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0204EC-9024-4732-82C0-8953D7D963F4}">
      <dsp:nvSpPr>
        <dsp:cNvPr id="0" name=""/>
        <dsp:cNvSpPr/>
      </dsp:nvSpPr>
      <dsp:spPr>
        <a:xfrm>
          <a:off x="5512736" y="2109568"/>
          <a:ext cx="2368927" cy="1156989"/>
        </a:xfrm>
        <a:prstGeom prst="roundRect">
          <a:avLst/>
        </a:prstGeom>
        <a:blipFill rotWithShape="0">
          <a:blip xmlns:r="http://schemas.openxmlformats.org/officeDocument/2006/relationships" r:embed="rId2"/>
          <a:tile tx="0" ty="0" sx="100000" sy="100000" flip="none" algn="tl"/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পেশা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পৌরোহিত্য </a:t>
          </a:r>
          <a:endParaRPr lang="en-US" sz="2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569216" y="2166048"/>
        <a:ext cx="2255967" cy="1044029"/>
      </dsp:txXfrm>
    </dsp:sp>
    <dsp:sp modelId="{7B1482B4-81EA-4C48-AF16-36451094DD90}">
      <dsp:nvSpPr>
        <dsp:cNvPr id="0" name=""/>
        <dsp:cNvSpPr/>
      </dsp:nvSpPr>
      <dsp:spPr>
        <a:xfrm>
          <a:off x="2157393" y="320597"/>
          <a:ext cx="4620252" cy="4620252"/>
        </a:xfrm>
        <a:custGeom>
          <a:avLst/>
          <a:gdLst/>
          <a:ahLst/>
          <a:cxnLst/>
          <a:rect l="0" t="0" r="0" b="0"/>
          <a:pathLst>
            <a:path>
              <a:moveTo>
                <a:pt x="4527844" y="2956969"/>
              </a:moveTo>
              <a:arcTo wR="2310126" hR="2310126" stAng="975626" swAng="1689306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CAAA73-78F1-469D-8F82-1FA05113239E}">
      <dsp:nvSpPr>
        <dsp:cNvPr id="0" name=""/>
        <dsp:cNvSpPr/>
      </dsp:nvSpPr>
      <dsp:spPr>
        <a:xfrm>
          <a:off x="4411219" y="4255647"/>
          <a:ext cx="2332295" cy="1156989"/>
        </a:xfrm>
        <a:prstGeom prst="roundRect">
          <a:avLst/>
        </a:prstGeom>
        <a:blipFill rotWithShape="0">
          <a:blip xmlns:r="http://schemas.openxmlformats.org/officeDocument/2006/relationships" r:embed="rId3"/>
          <a:tile tx="0" ty="0" sx="100000" sy="100000" flip="none" algn="tl"/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উপন্যাস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পথের পাঁচালী </a:t>
          </a:r>
          <a:endParaRPr lang="en-US" sz="2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467699" y="4312127"/>
        <a:ext cx="2219335" cy="1044029"/>
      </dsp:txXfrm>
    </dsp:sp>
    <dsp:sp modelId="{65C5724C-02FB-44F3-9850-B6B5D5D22382}">
      <dsp:nvSpPr>
        <dsp:cNvPr id="0" name=""/>
        <dsp:cNvSpPr/>
      </dsp:nvSpPr>
      <dsp:spPr>
        <a:xfrm>
          <a:off x="1585712" y="761086"/>
          <a:ext cx="4620252" cy="4620252"/>
        </a:xfrm>
        <a:custGeom>
          <a:avLst/>
          <a:gdLst/>
          <a:ahLst/>
          <a:cxnLst/>
          <a:rect l="0" t="0" r="0" b="0"/>
          <a:pathLst>
            <a:path>
              <a:moveTo>
                <a:pt x="2819232" y="4563455"/>
              </a:moveTo>
              <a:arcTo wR="2310126" hR="2310126" stAng="4636117" swAng="94145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950171-9BCB-4AB4-AA1E-5EEB8B862D7F}">
      <dsp:nvSpPr>
        <dsp:cNvPr id="0" name=""/>
        <dsp:cNvSpPr/>
      </dsp:nvSpPr>
      <dsp:spPr>
        <a:xfrm>
          <a:off x="1298047" y="4261677"/>
          <a:ext cx="2472095" cy="1156989"/>
        </a:xfrm>
        <a:prstGeom prst="roundRect">
          <a:avLst/>
        </a:prstGeom>
        <a:blipFill rotWithShape="0">
          <a:blip xmlns:r="http://schemas.openxmlformats.org/officeDocument/2006/relationships" r:embed="rId4"/>
          <a:tile tx="0" ty="0" sx="100000" sy="100000" flip="none" algn="tl"/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কিশোর উপন্যাস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চাঁদের পাহাড় </a:t>
          </a:r>
        </a:p>
      </dsp:txBody>
      <dsp:txXfrm>
        <a:off x="1354527" y="4318157"/>
        <a:ext cx="2359135" cy="1044029"/>
      </dsp:txXfrm>
    </dsp:sp>
    <dsp:sp modelId="{5970C629-EF50-4813-A7BC-1CFE9527284D}">
      <dsp:nvSpPr>
        <dsp:cNvPr id="0" name=""/>
        <dsp:cNvSpPr/>
      </dsp:nvSpPr>
      <dsp:spPr>
        <a:xfrm>
          <a:off x="1654836" y="703277"/>
          <a:ext cx="4620252" cy="4620252"/>
        </a:xfrm>
        <a:custGeom>
          <a:avLst/>
          <a:gdLst/>
          <a:ahLst/>
          <a:cxnLst/>
          <a:rect l="0" t="0" r="0" b="0"/>
          <a:pathLst>
            <a:path>
              <a:moveTo>
                <a:pt x="360535" y="3549390"/>
              </a:moveTo>
              <a:arcTo wR="2310126" hR="2310126" stAng="8853466" swAng="1573572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2D5E6A-5FEB-4893-A4DD-0B667525EF0F}">
      <dsp:nvSpPr>
        <dsp:cNvPr id="0" name=""/>
        <dsp:cNvSpPr/>
      </dsp:nvSpPr>
      <dsp:spPr>
        <a:xfrm>
          <a:off x="411345" y="2095918"/>
          <a:ext cx="2499632" cy="1156989"/>
        </a:xfrm>
        <a:prstGeom prst="roundRect">
          <a:avLst/>
        </a:prstGeom>
        <a:blipFill rotWithShape="0">
          <a:blip xmlns:r="http://schemas.openxmlformats.org/officeDocument/2006/relationships" r:embed="rId5"/>
          <a:tile tx="0" ty="0" sx="100000" sy="100000" flip="none" algn="tl"/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মৃত্যু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১৯৫০ খ্রিষ্টাব্দে </a:t>
          </a:r>
          <a:endParaRPr lang="en-US" sz="2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67825" y="2152398"/>
        <a:ext cx="2386672" cy="1044029"/>
      </dsp:txXfrm>
    </dsp:sp>
    <dsp:sp modelId="{1EA15F06-BC5D-4F0B-8955-8FD936C5165C}">
      <dsp:nvSpPr>
        <dsp:cNvPr id="0" name=""/>
        <dsp:cNvSpPr/>
      </dsp:nvSpPr>
      <dsp:spPr>
        <a:xfrm>
          <a:off x="1345155" y="1157097"/>
          <a:ext cx="4620252" cy="4620252"/>
        </a:xfrm>
        <a:custGeom>
          <a:avLst/>
          <a:gdLst/>
          <a:ahLst/>
          <a:cxnLst/>
          <a:rect l="0" t="0" r="0" b="0"/>
          <a:pathLst>
            <a:path>
              <a:moveTo>
                <a:pt x="458481" y="928788"/>
              </a:moveTo>
              <a:arcTo wR="2310126" hR="2310126" stAng="13003390" swAng="1845253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5D89-59F9-4F71-8179-BC27B218DB98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64E9C-6E0A-42A1-AF4A-87744A24D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564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5D89-59F9-4F71-8179-BC27B218DB98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64E9C-6E0A-42A1-AF4A-87744A24D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021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5D89-59F9-4F71-8179-BC27B218DB98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64E9C-6E0A-42A1-AF4A-87744A24D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890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5D89-59F9-4F71-8179-BC27B218DB98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64E9C-6E0A-42A1-AF4A-87744A24D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755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5D89-59F9-4F71-8179-BC27B218DB98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64E9C-6E0A-42A1-AF4A-87744A24D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695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5D89-59F9-4F71-8179-BC27B218DB98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64E9C-6E0A-42A1-AF4A-87744A24D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470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5D89-59F9-4F71-8179-BC27B218DB98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64E9C-6E0A-42A1-AF4A-87744A24D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121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5D89-59F9-4F71-8179-BC27B218DB98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64E9C-6E0A-42A1-AF4A-87744A24D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417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5D89-59F9-4F71-8179-BC27B218DB98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64E9C-6E0A-42A1-AF4A-87744A24D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998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5D89-59F9-4F71-8179-BC27B218DB98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64E9C-6E0A-42A1-AF4A-87744A24D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574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5D89-59F9-4F71-8179-BC27B218DB98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64E9C-6E0A-42A1-AF4A-87744A24D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825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65D89-59F9-4F71-8179-BC27B218DB98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64E9C-6E0A-42A1-AF4A-87744A24D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84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6.jpg"/><Relationship Id="rId4" Type="http://schemas.openxmlformats.org/officeDocument/2006/relationships/image" Target="../media/image15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7" Type="http://schemas.openxmlformats.org/officeDocument/2006/relationships/image" Target="../media/image21.jp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g"/><Relationship Id="rId5" Type="http://schemas.openxmlformats.org/officeDocument/2006/relationships/image" Target="../media/image19.jpg"/><Relationship Id="rId4" Type="http://schemas.openxmlformats.org/officeDocument/2006/relationships/image" Target="../media/image18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2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63772"/>
            <a:ext cx="9144000" cy="1705971"/>
          </a:xfrm>
          <a:solidFill>
            <a:schemeClr val="accent4">
              <a:lumMod val="60000"/>
              <a:lumOff val="40000"/>
            </a:schemeClr>
          </a:solidFill>
          <a:ln w="76200">
            <a:solidFill>
              <a:schemeClr val="tx1"/>
            </a:solidFill>
            <a:prstDash val="dash"/>
          </a:ln>
        </p:spPr>
        <p:txBody>
          <a:bodyPr>
            <a:normAutofit fontScale="90000"/>
          </a:bodyPr>
          <a:lstStyle/>
          <a:p>
            <a:r>
              <a:rPr lang="en-US" sz="13800" b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047163"/>
            <a:ext cx="9144000" cy="4626591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2047162"/>
            <a:ext cx="9144000" cy="4626591"/>
          </a:xfrm>
          <a:prstGeom prst="ellipse">
            <a:avLst/>
          </a:prstGeom>
          <a:ln w="5715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9155884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শব্দার্থ আলোচনা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3476815"/>
            <a:ext cx="4503761" cy="102358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বিচুলি গাদা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666852"/>
            <a:ext cx="4503761" cy="102358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গহনা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5286778"/>
            <a:ext cx="4503761" cy="1023582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নাট মন্দির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2074" y="1358698"/>
            <a:ext cx="2579853" cy="140833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0186" y="3069252"/>
            <a:ext cx="2947916" cy="1721111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8038102" y="1560169"/>
            <a:ext cx="4503761" cy="102358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অলংকার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134066" y="3580808"/>
            <a:ext cx="4503761" cy="102358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ধানের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খড়ের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স্তুপ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134065" y="5049671"/>
            <a:ext cx="4503761" cy="2442949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মন্দিরে সামনের ঘর যেখানে নাচ-গান করা হয়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8775" y="4913194"/>
            <a:ext cx="2200275" cy="19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257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6" grpId="0" animBg="1"/>
      <p:bldP spid="7" grpId="0" animBg="1"/>
      <p:bldP spid="13" grpId="0" animBg="1"/>
      <p:bldP spid="12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070746" cy="107817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বোষ্টম</a:t>
            </a:r>
            <a:endParaRPr lang="en-US" sz="48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951630"/>
            <a:ext cx="3070746" cy="107817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কাপালি</a:t>
            </a:r>
            <a:endParaRPr lang="en-US" sz="44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3684896"/>
            <a:ext cx="3070746" cy="107817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দণ্ডবৎ</a:t>
            </a:r>
            <a:endParaRPr lang="en-US" sz="44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24" y="5779827"/>
            <a:ext cx="3070746" cy="107817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bn-IN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আড়ি </a:t>
            </a:r>
            <a:endParaRPr lang="en-US" sz="4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7044" y="-238125"/>
            <a:ext cx="2466975" cy="18478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7354" y="1780536"/>
            <a:ext cx="2286354" cy="151049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7354" y="3566045"/>
            <a:ext cx="2376665" cy="164242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0894" y="5208467"/>
            <a:ext cx="2143125" cy="1906993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7717808" y="146713"/>
            <a:ext cx="3070746" cy="107817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বৈষ্ণব সম্প্রদায় 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717808" y="1950632"/>
            <a:ext cx="3070746" cy="107817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তান্তিক হিন্দু সম্প্রদায় 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717808" y="3848169"/>
            <a:ext cx="3070746" cy="107817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মাটিতে পড়ে সাষ্টাঞে প্রণাম 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717808" y="5459601"/>
            <a:ext cx="3070746" cy="107817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ধান মাপার বেতের ঝুড়ি 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664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"/>
            <a:ext cx="9144000" cy="1241946"/>
          </a:xfr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76200">
            <a:solidFill>
              <a:schemeClr val="tx1"/>
            </a:solidFill>
            <a:prstDash val="sysDash"/>
          </a:ln>
        </p:spPr>
        <p:txBody>
          <a:bodyPr>
            <a:normAutofit/>
          </a:bodyPr>
          <a:lstStyle/>
          <a:p>
            <a:r>
              <a:rPr lang="bn-IN" sz="8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 </a:t>
            </a:r>
            <a:endParaRPr lang="en-US" sz="8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56096"/>
            <a:ext cx="9144000" cy="4640238"/>
          </a:xfrm>
          <a:blipFill>
            <a:blip r:embed="rId2"/>
            <a:tile tx="0" ty="0" sx="100000" sy="100000" flip="none" algn="tl"/>
          </a:blipFill>
          <a:ln w="76200">
            <a:solidFill>
              <a:srgbClr val="FF0000"/>
            </a:solidFill>
            <a:prstDash val="sysDash"/>
          </a:ln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কিশোরদল কুড়িয়ে পাওয়া বাক্সটি নিয়ে কিসের পরিচয় দেয়নি- বুঝিয়ে বল।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কালবৈশাখী ঝড়ের লক্ষণ কি ভাবে বোঝা যায়। 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বাক্সের ভিতর কি কি ছিল?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53704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1214651"/>
          </a:xfrm>
          <a:solidFill>
            <a:srgbClr val="00B0F0"/>
          </a:solidFill>
          <a:ln w="76200">
            <a:solidFill>
              <a:schemeClr val="tx1"/>
            </a:solidFill>
            <a:prstDash val="sysDash"/>
          </a:ln>
        </p:spPr>
        <p:txBody>
          <a:bodyPr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মুল্যায়ন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774209"/>
            <a:ext cx="9144000" cy="4776716"/>
          </a:xfrm>
          <a:blipFill>
            <a:blip r:embed="rId2"/>
            <a:tile tx="0" ty="0" sx="100000" sy="100000" flip="none" algn="tl"/>
          </a:blipFill>
          <a:ln w="76200">
            <a:solidFill>
              <a:schemeClr val="tx1"/>
            </a:solidFill>
            <a:prstDash val="sysDash"/>
          </a:ln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bn-IN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ছেলে-মেয়েরা কাদের বাগানে আম কুড়াতে যায়?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bn-IN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নাট-মন্দির কাকে বলে?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bn-IN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কাগজগুলো কোথায় আঠা দিয়ে লাগিয়ে দিয়েছিল?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bn-IN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বন্যায় কোন গ্রামের লোক সর্বশান্ত হয়ে গিয়েছিল?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bn-IN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‘ও বড় হলে উকিল হবে’- কাকে উদ্দেশ্য করে কথাটি বলা হয়েছিল? </a:t>
            </a:r>
            <a:endParaRPr lang="en-US" sz="44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435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-150124"/>
            <a:ext cx="9144000" cy="1569492"/>
          </a:xfrm>
          <a:solidFill>
            <a:srgbClr val="00B0F0"/>
          </a:solidFill>
          <a:ln w="57150">
            <a:solidFill>
              <a:schemeClr val="tx1"/>
            </a:solidFill>
            <a:prstDash val="sysDash"/>
          </a:ln>
        </p:spPr>
        <p:txBody>
          <a:bodyPr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224585"/>
            <a:ext cx="9144000" cy="2760260"/>
          </a:xfrm>
          <a:solidFill>
            <a:srgbClr val="FFFF00"/>
          </a:solidFill>
          <a:ln w="76200">
            <a:solidFill>
              <a:schemeClr val="tx1"/>
            </a:solidFill>
            <a:prstDash val="sysDash"/>
          </a:ln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ভালো কাজ করলে যে আনন্দ পাওয়া যায় তার পক্ষে তোমার অনুভূতি ব্যক্ত কর।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959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610435" y="0"/>
            <a:ext cx="8338782" cy="28933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15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 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2352" y="3084395"/>
            <a:ext cx="7014948" cy="352112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823050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15653" y="736978"/>
            <a:ext cx="6277970" cy="1282890"/>
          </a:xfrm>
          <a:prstGeom prst="rect">
            <a:avLst/>
          </a:prstGeom>
          <a:ln w="762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 </a:t>
            </a:r>
            <a:endParaRPr lang="en-US" sz="6600" dirty="0">
              <a:solidFill>
                <a:schemeClr val="tx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1501254" y="2306471"/>
            <a:ext cx="8379725" cy="439458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  <a:ln w="76200">
            <a:solidFill>
              <a:srgbClr val="FFFF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পূরবী রাণী মন্ডল</a:t>
            </a:r>
          </a:p>
          <a:p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                           কোদলা মাধ্যমিক বিদ্যালয়</a:t>
            </a:r>
          </a:p>
          <a:p>
            <a:pPr algn="just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অভয়নগর, যশোর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62327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8173" y="2470245"/>
            <a:ext cx="7492621" cy="428539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>
            <a:solidFill>
              <a:schemeClr val="bg2">
                <a:lumMod val="10000"/>
              </a:schemeClr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অষ্টম –শ্রেণি</a:t>
            </a:r>
          </a:p>
          <a:p>
            <a:pPr algn="ctr"/>
            <a:r>
              <a:rPr lang="bn-IN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বিষয়- বাংলা (গদ্য)</a:t>
            </a:r>
          </a:p>
          <a:p>
            <a:pPr algn="ctr"/>
            <a:r>
              <a:rPr lang="bn-IN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সময়- ৫০মিনিট </a:t>
            </a:r>
          </a:p>
          <a:p>
            <a:pPr algn="ctr"/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1187356" y="-1"/>
            <a:ext cx="7383438" cy="2238233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rgbClr val="00B0F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191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ছবিগুলি দেখে কি বুঝছ? 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828799"/>
            <a:ext cx="4167045" cy="382137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642" y="1828800"/>
            <a:ext cx="4071085" cy="3821373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Rectangle 5"/>
          <p:cNvSpPr/>
          <p:nvPr/>
        </p:nvSpPr>
        <p:spPr>
          <a:xfrm>
            <a:off x="668740" y="5977720"/>
            <a:ext cx="9785445" cy="880280"/>
          </a:xfrm>
          <a:prstGeom prst="rect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পাঠ্য পুস্তকের কোন গল্পের সাথে সামঞ্জস্য আছে? 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81460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2129051"/>
          </a:xfr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  <a:ln w="76200">
            <a:solidFill>
              <a:schemeClr val="tx1"/>
            </a:solidFill>
            <a:prstDash val="dashDot"/>
          </a:ln>
        </p:spPr>
        <p:txBody>
          <a:bodyPr>
            <a:normAutofit/>
          </a:bodyPr>
          <a:lstStyle/>
          <a:p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729552"/>
            <a:ext cx="9144000" cy="2528248"/>
          </a:xfrm>
          <a:blipFill>
            <a:blip r:embed="rId2"/>
            <a:tile tx="0" ty="0" sx="100000" sy="100000" flip="none" algn="tl"/>
          </a:blipFill>
          <a:ln w="76200">
            <a:solidFill>
              <a:schemeClr val="accent6">
                <a:lumMod val="50000"/>
              </a:schemeClr>
            </a:solidFill>
            <a:prstDash val="sysDash"/>
          </a:ln>
        </p:spPr>
        <p:txBody>
          <a:bodyPr>
            <a:normAutofit/>
          </a:bodyPr>
          <a:lstStyle/>
          <a:p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পড়ে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পাওয়া</a:t>
            </a:r>
            <a:endParaRPr lang="en-US" sz="8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বিভূতিভূষণ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বন্দ্যোপাধ্যায়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48580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"/>
            <a:ext cx="9144000" cy="1392072"/>
          </a:xfrm>
          <a:solidFill>
            <a:srgbClr val="0070C0"/>
          </a:solidFill>
          <a:ln w="38100">
            <a:solidFill>
              <a:srgbClr val="FF0000"/>
            </a:solidFill>
            <a:prstDash val="dash"/>
          </a:ln>
        </p:spPr>
        <p:txBody>
          <a:bodyPr>
            <a:normAutofit/>
          </a:bodyPr>
          <a:lstStyle/>
          <a:p>
            <a:r>
              <a:rPr lang="bn-IN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 ফল 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528549"/>
            <a:ext cx="9144000" cy="4885899"/>
          </a:xfrm>
          <a:blipFill>
            <a:blip r:embed="rId2"/>
            <a:tile tx="0" ty="0" sx="100000" sy="100000" flip="none" algn="tl"/>
          </a:blipFill>
          <a:ln w="76200">
            <a:solidFill>
              <a:schemeClr val="tx1"/>
            </a:solidFill>
            <a:prstDash val="sysDash"/>
          </a:ln>
        </p:spPr>
        <p:txBody>
          <a:bodyPr/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লেখকের জীবন সম্পর্কে জানতে পারবে।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গল্পটি কোন গ্রন্থ থেকে সংকলিত হয়েছে তা জানতে পারবে।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নতুন নতুন শব্দ সম্পর্কে জানবে।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শিক্ষার্থীদের মধ্যে কর্তব্যপরায়নতা ও নৈতিক চেতনার সৃষ্টি হবে। </a:t>
            </a: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5470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25336" y="1"/>
            <a:ext cx="4380931" cy="111911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লেখক পরিচিতি </a:t>
            </a:r>
            <a:endParaRPr lang="en-US" sz="60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4266266562"/>
              </p:ext>
            </p:extLst>
          </p:nvPr>
        </p:nvGraphicFramePr>
        <p:xfrm>
          <a:off x="2127534" y="1310185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5801" y="3015657"/>
            <a:ext cx="1895475" cy="240982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409572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Graphic spid="7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55093" y="559558"/>
            <a:ext cx="4258101" cy="201986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সংক্ষিপ্ত পাঠ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5827595" y="559558"/>
            <a:ext cx="4258101" cy="201986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সরব পাঠ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55092" y="3643952"/>
            <a:ext cx="4258101" cy="2019869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নীরব পাঠ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827595" y="3507474"/>
            <a:ext cx="4258101" cy="20198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আদর্শ পাঠ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46065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6579" y="0"/>
            <a:ext cx="9144000" cy="1129518"/>
          </a:xfrm>
          <a:solidFill>
            <a:srgbClr val="00B050"/>
          </a:solidFill>
          <a:ln w="76200">
            <a:solidFill>
              <a:schemeClr val="tx1"/>
            </a:solidFill>
            <a:prstDash val="sysDash"/>
          </a:ln>
        </p:spPr>
        <p:txBody>
          <a:bodyPr>
            <a:noAutofit/>
          </a:bodyPr>
          <a:lstStyle/>
          <a:p>
            <a:r>
              <a:rPr lang="bn-IN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 কাজ 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719617"/>
            <a:ext cx="9144000" cy="4749421"/>
          </a:xfrm>
          <a:blipFill>
            <a:blip r:embed="rId2"/>
            <a:tile tx="0" ty="0" sx="100000" sy="100000" flip="none" algn="tl"/>
          </a:blipFill>
          <a:ln w="76200">
            <a:solidFill>
              <a:schemeClr val="tx1"/>
            </a:solidFill>
            <a:prstDash val="sysDot"/>
          </a:ln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বাদল পায়ে কি বেধে পড়ে গিয়েছিল?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বালক দলের গুপ্ত মিটিং কোথায় বসেছিল?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বন্যায় কোন গ্রাম ক্ষতিগ্রস্ত হয়েছিল?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আমাদের একটা রসিদ লিখে দেও- কথাটি কে বলেছিল?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154790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258</Words>
  <Application>Microsoft Office PowerPoint</Application>
  <PresentationFormat>Widescreen</PresentationFormat>
  <Paragraphs>67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NikoshBAN</vt:lpstr>
      <vt:lpstr>Vrinda</vt:lpstr>
      <vt:lpstr>Wingdings</vt:lpstr>
      <vt:lpstr>Office Theme</vt:lpstr>
      <vt:lpstr>স্বাগতম </vt:lpstr>
      <vt:lpstr>PowerPoint Presentation</vt:lpstr>
      <vt:lpstr>PowerPoint Presentation</vt:lpstr>
      <vt:lpstr>              ছবিগুলি দেখে কি বুঝছ?  </vt:lpstr>
      <vt:lpstr>আজকের পাঠ </vt:lpstr>
      <vt:lpstr>শিখন ফল </vt:lpstr>
      <vt:lpstr>PowerPoint Presentation</vt:lpstr>
      <vt:lpstr>PowerPoint Presentation</vt:lpstr>
      <vt:lpstr>একক কাজ </vt:lpstr>
      <vt:lpstr>            শব্দার্থ আলোচনা </vt:lpstr>
      <vt:lpstr>PowerPoint Presentation</vt:lpstr>
      <vt:lpstr>দলীয় কাজ </vt:lpstr>
      <vt:lpstr>মুল্যায়ন</vt:lpstr>
      <vt:lpstr>বাড়ির কাজ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 </dc:title>
  <dc:creator>Purabi Rani</dc:creator>
  <cp:lastModifiedBy>Purabi Rani</cp:lastModifiedBy>
  <cp:revision>50</cp:revision>
  <dcterms:created xsi:type="dcterms:W3CDTF">2020-02-11T01:36:40Z</dcterms:created>
  <dcterms:modified xsi:type="dcterms:W3CDTF">2020-02-17T02:23:49Z</dcterms:modified>
</cp:coreProperties>
</file>