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4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87" r:id="rId4"/>
    <p:sldId id="288" r:id="rId5"/>
    <p:sldId id="262" r:id="rId6"/>
    <p:sldId id="290" r:id="rId7"/>
    <p:sldId id="289" r:id="rId8"/>
    <p:sldId id="261" r:id="rId9"/>
    <p:sldId id="264" r:id="rId10"/>
    <p:sldId id="265" r:id="rId11"/>
    <p:sldId id="266" r:id="rId12"/>
    <p:sldId id="283" r:id="rId13"/>
    <p:sldId id="267" r:id="rId14"/>
    <p:sldId id="268" r:id="rId15"/>
    <p:sldId id="281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6" autoAdjust="0"/>
    <p:restoredTop sz="94660"/>
  </p:normalViewPr>
  <p:slideViewPr>
    <p:cSldViewPr>
      <p:cViewPr varScale="1">
        <p:scale>
          <a:sx n="65" d="100"/>
          <a:sy n="65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832C6-CD89-4359-B679-354E8428489F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81611-1B27-4D67-A71B-98D306C1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5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ED392-B0C1-4289-A14D-5D62DDD7CB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66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6AE6-4E4B-4D0D-9B73-0F6CD44ABEE2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8451-DDF0-43E7-BD59-6622E4CE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8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6AE6-4E4B-4D0D-9B73-0F6CD44ABEE2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8451-DDF0-43E7-BD59-6622E4CE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6AE6-4E4B-4D0D-9B73-0F6CD44ABEE2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8451-DDF0-43E7-BD59-6622E4CE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7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48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72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5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95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56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76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0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6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6AE6-4E4B-4D0D-9B73-0F6CD44ABEE2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8451-DDF0-43E7-BD59-6622E4CE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53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3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98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19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ounded Rectangle 9"/>
          <p:cNvSpPr/>
          <p:nvPr/>
        </p:nvSpPr>
        <p:spPr>
          <a:xfrm>
            <a:off x="558130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3375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27432" indent="0" algn="r">
              <a:spcBef>
                <a:spcPts val="0"/>
              </a:spcBef>
              <a:buNone/>
              <a:defRPr sz="1500">
                <a:solidFill>
                  <a:schemeClr val="bg2">
                    <a:shade val="2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68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25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558130" y="434165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2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27432" indent="0" algn="l"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26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17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1800"/>
            </a:lvl1pPr>
            <a:lvl2pPr algn="l">
              <a:defRPr sz="1500"/>
            </a:lvl2pPr>
            <a:lvl3pPr algn="l">
              <a:defRPr sz="1350"/>
            </a:lvl3pPr>
            <a:lvl4pPr algn="l">
              <a:defRPr sz="1200"/>
            </a:lvl4pPr>
            <a:lvl5pPr algn="l">
              <a:defRPr sz="1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1800"/>
            </a:lvl1pPr>
            <a:lvl2pPr algn="l">
              <a:defRPr sz="1500"/>
            </a:lvl2pPr>
            <a:lvl3pPr algn="l">
              <a:defRPr sz="1350"/>
            </a:lvl3pPr>
            <a:lvl4pPr algn="l">
              <a:defRPr sz="1200"/>
            </a:lvl4pPr>
            <a:lvl5pPr algn="l">
              <a:defRPr sz="1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4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44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5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52400" y="254000"/>
            <a:ext cx="11887200" cy="6451600"/>
          </a:xfrm>
          <a:prstGeom prst="frame">
            <a:avLst>
              <a:gd name="adj1" fmla="val 1759"/>
            </a:avLst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304800" y="457200"/>
            <a:ext cx="11582400" cy="6068804"/>
          </a:xfrm>
          <a:prstGeom prst="frame">
            <a:avLst>
              <a:gd name="adj1" fmla="val 1759"/>
            </a:avLst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47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6AE6-4E4B-4D0D-9B73-0F6CD44ABEE2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8451-DDF0-43E7-BD59-6622E4CE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24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165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3716" marR="13716" indent="0"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1pPr>
            <a:lvl2pPr>
              <a:buNone/>
              <a:defRPr sz="900">
                <a:solidFill>
                  <a:schemeClr val="tx1"/>
                </a:solidFill>
              </a:defRPr>
            </a:lvl2pPr>
            <a:lvl3pPr>
              <a:buNone/>
              <a:defRPr sz="750">
                <a:solidFill>
                  <a:schemeClr val="tx1"/>
                </a:solidFill>
              </a:defRPr>
            </a:lvl3pPr>
            <a:lvl4pPr>
              <a:buNone/>
              <a:defRPr sz="675">
                <a:solidFill>
                  <a:schemeClr val="tx1"/>
                </a:solidFill>
              </a:defRPr>
            </a:lvl4pPr>
            <a:lvl5pPr>
              <a:buNone/>
              <a:defRPr sz="675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95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8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2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2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34290" indent="0" algn="l">
              <a:spcBef>
                <a:spcPts val="0"/>
              </a:spcBef>
              <a:buNone/>
              <a:defRPr sz="1050">
                <a:solidFill>
                  <a:srgbClr val="FFFFFF"/>
                </a:solidFill>
              </a:defRPr>
            </a:lvl1pPr>
            <a:lvl2pPr>
              <a:defRPr sz="900">
                <a:solidFill>
                  <a:srgbClr val="FFFFFF"/>
                </a:solidFill>
              </a:defRPr>
            </a:lvl2pPr>
            <a:lvl3pPr>
              <a:defRPr sz="750">
                <a:solidFill>
                  <a:srgbClr val="FFFFFF"/>
                </a:solidFill>
              </a:defRPr>
            </a:lvl3pPr>
            <a:lvl4pPr>
              <a:defRPr sz="675">
                <a:solidFill>
                  <a:srgbClr val="FFFFFF"/>
                </a:solidFill>
              </a:defRPr>
            </a:lvl4pPr>
            <a:lvl5pPr>
              <a:defRPr sz="675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8393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5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7"/>
            <a:ext cx="26416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5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6AE6-4E4B-4D0D-9B73-0F6CD44ABEE2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8451-DDF0-43E7-BD59-6622E4CE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6AE6-4E4B-4D0D-9B73-0F6CD44ABEE2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8451-DDF0-43E7-BD59-6622E4CE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6AE6-4E4B-4D0D-9B73-0F6CD44ABEE2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8451-DDF0-43E7-BD59-6622E4CE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3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6AE6-4E4B-4D0D-9B73-0F6CD44ABEE2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8451-DDF0-43E7-BD59-6622E4CE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4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6AE6-4E4B-4D0D-9B73-0F6CD44ABEE2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8451-DDF0-43E7-BD59-6622E4CE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4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6AE6-4E4B-4D0D-9B73-0F6CD44ABEE2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8451-DDF0-43E7-BD59-6622E4CE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6AE6-4E4B-4D0D-9B73-0F6CD44ABEE2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68451-DDF0-43E7-BD59-6622E4CE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2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4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ounded Rectangle 8"/>
          <p:cNvSpPr/>
          <p:nvPr/>
        </p:nvSpPr>
        <p:spPr>
          <a:xfrm>
            <a:off x="558130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8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1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198882" indent="-198882" algn="l" rtl="0" eaLnBrk="1" latinLnBrk="0" hangingPunct="1">
        <a:spcBef>
          <a:spcPts val="188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11480" indent="-150876" algn="l" rtl="0" eaLnBrk="1" latinLnBrk="0" hangingPunct="1">
        <a:spcBef>
          <a:spcPts val="188"/>
        </a:spcBef>
        <a:buClr>
          <a:schemeClr val="accent1"/>
        </a:buClr>
        <a:buSzPct val="100000"/>
        <a:buFont typeface="Verdana"/>
        <a:buChar char="◦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9788" indent="-137160" algn="l" rtl="0" eaLnBrk="1" latinLnBrk="0" hangingPunct="1">
        <a:spcBef>
          <a:spcPts val="188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indent="-137160" algn="l" rtl="0" eaLnBrk="1" latinLnBrk="0" hangingPunct="1">
        <a:spcBef>
          <a:spcPts val="173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rtl="0" eaLnBrk="1" latinLnBrk="0" hangingPunct="1">
        <a:spcBef>
          <a:spcPts val="188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117854" indent="-137160" algn="l" rtl="0" eaLnBrk="1" latinLnBrk="0" hangingPunct="1">
        <a:spcBef>
          <a:spcPts val="18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27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75588" indent="-137160" algn="l" rtl="0" eaLnBrk="1" latinLnBrk="0" hangingPunct="1">
        <a:spcBef>
          <a:spcPts val="1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spcBef>
          <a:spcPts val="19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12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11630" indent="-137160" algn="l" rtl="0" eaLnBrk="1" latinLnBrk="0" hangingPunct="1">
        <a:spcBef>
          <a:spcPts val="191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125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31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DD2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8011"/>
            <a:ext cx="11734800" cy="5943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9650" y="457200"/>
            <a:ext cx="6742551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600" dirty="0" err="1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D03CBB"/>
                </a:solidFill>
                <a:latin typeface="NikoshBAN" pitchFamily="2" charset="0"/>
                <a:cs typeface="NikoshBAN" pitchFamily="2" charset="0"/>
              </a:rPr>
              <a:t>সু-স্বাগত</a:t>
            </a:r>
            <a:endParaRPr lang="en-US" sz="9600" dirty="0">
              <a:solidFill>
                <a:srgbClr val="D03CBB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5189342" cy="4889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661471" y="5562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 শিল্প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1000"/>
            <a:ext cx="4848317" cy="4889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4800600" cy="4618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"/>
            <a:ext cx="4956680" cy="4618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505200" y="5334000"/>
            <a:ext cx="4914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 ও বিদ্যূৎ 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3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5" y="304800"/>
            <a:ext cx="4641850" cy="5164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4801"/>
            <a:ext cx="4572000" cy="5235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5742938"/>
            <a:ext cx="51816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আমদানি ও প্রশাসনিক 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2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457200"/>
            <a:ext cx="4800600" cy="4853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5943601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মাদক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68" y="457201"/>
            <a:ext cx="4916632" cy="4853266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5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71800" y="914400"/>
            <a:ext cx="5486400" cy="22860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pPr algn="ctr"/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9379" y="3997036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উৎস ছাড়া বাংলাদেশ  সরকারের 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আয়ের  উৎস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7378" y="874016"/>
            <a:ext cx="11107422" cy="6950364"/>
            <a:chOff x="138545" y="72359"/>
            <a:chExt cx="8875116" cy="7977717"/>
          </a:xfrm>
        </p:grpSpPr>
        <p:grpSp>
          <p:nvGrpSpPr>
            <p:cNvPr id="5" name="Group 4"/>
            <p:cNvGrpSpPr/>
            <p:nvPr/>
          </p:nvGrpSpPr>
          <p:grpSpPr>
            <a:xfrm>
              <a:off x="138545" y="72359"/>
              <a:ext cx="8839200" cy="2840557"/>
              <a:chOff x="152400" y="152400"/>
              <a:chExt cx="8839200" cy="284055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152400"/>
                <a:ext cx="3287437" cy="2819399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159328"/>
                <a:ext cx="2988672" cy="2833629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159328"/>
                <a:ext cx="2819400" cy="2812471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981200" y="6248400"/>
              <a:ext cx="4572000" cy="1801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n-BD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1200" y="6109856"/>
              <a:ext cx="5029200" cy="953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প্রতিরক্ষা খাত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891758"/>
              <a:ext cx="4640597" cy="321809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997" y="2884831"/>
              <a:ext cx="4220664" cy="321809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27378" y="105128"/>
            <a:ext cx="6004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সরকারের  ব্যয়ের  খাত সমূহ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1"/>
            <a:ext cx="4027622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3402"/>
            <a:ext cx="3462554" cy="5004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16" y="683993"/>
            <a:ext cx="3739218" cy="4703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352800" y="5562600"/>
            <a:ext cx="5644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কৃষি খাত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" y="457200"/>
            <a:ext cx="5817524" cy="497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7200"/>
            <a:ext cx="4191000" cy="497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650999" y="5867400"/>
            <a:ext cx="5246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খাত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5867399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অবকাঠামো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নির্মান খাত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3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22120" y="6150114"/>
            <a:ext cx="5679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খাত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02" y="284567"/>
            <a:ext cx="5355798" cy="2825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86695"/>
            <a:ext cx="5061393" cy="2775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4567"/>
            <a:ext cx="4939398" cy="2859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73" y="3386695"/>
            <a:ext cx="5192127" cy="2763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971800" y="381000"/>
            <a:ext cx="5702709" cy="1143000"/>
          </a:xfrm>
          <a:prstGeom prst="wedgeRoundRectCallout">
            <a:avLst>
              <a:gd name="adj1" fmla="val -26390"/>
              <a:gd name="adj2" fmla="val 187369"/>
              <a:gd name="adj3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1" y="3352800"/>
            <a:ext cx="9829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অর্থ ব্যবস্থ্যা বলতে কি বুঝ?</a:t>
            </a:r>
          </a:p>
          <a:p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lvl="2" indent="-457200">
              <a:buFont typeface="Wingdings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  কোন কোন উৎস থেকে সবচেয়ে বেশী আয় করে?</a:t>
            </a:r>
          </a:p>
          <a:p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সরকারের  কোন কোন খাতে সবচেয়ে বেশী ব্যয় করে?</a:t>
            </a:r>
          </a:p>
          <a:p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" y="0"/>
            <a:ext cx="12192001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8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685800" y="914400"/>
            <a:ext cx="5255780" cy="5334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ctr" defTabSz="685800">
              <a:buNone/>
            </a:pPr>
            <a:r>
              <a:rPr lang="bn-BD" sz="3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marL="257175" indent="-257175" algn="ctr" defTabSz="685800">
              <a:buNone/>
            </a:pPr>
            <a:r>
              <a:rPr lang="bn-BD" sz="2025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25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8529" y="3906590"/>
            <a:ext cx="46804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শাহানাজ</a:t>
            </a:r>
            <a:r>
              <a:rPr lang="en-US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endParaRPr lang="bn-BD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  <a:endParaRPr lang="en-US" sz="2400" dirty="0">
              <a:solidFill>
                <a:srgbClr val="F7155B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পৌর মডেল </a:t>
            </a:r>
            <a:r>
              <a:rPr lang="en-US" sz="2400" dirty="0" err="1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400" dirty="0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7155B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Email:shahanajpa69@gmail.com</a:t>
            </a: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6633832" y="914400"/>
            <a:ext cx="5024768" cy="5334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6675">
            <a:solidFill>
              <a:schemeClr val="tx1"/>
            </a:solidFill>
          </a:ln>
        </p:spPr>
        <p:txBody>
          <a:bodyPr/>
          <a:lstStyle/>
          <a:p>
            <a:pPr marL="192881" indent="-192881" algn="ctr" defTabSz="685800">
              <a:spcBef>
                <a:spcPct val="20000"/>
              </a:spcBef>
              <a:defRPr/>
            </a:pPr>
            <a:r>
              <a:rPr lang="bn-BD" sz="3300" b="1" dirty="0">
                <a:ln w="10541" cmpd="sng">
                  <a:solidFill>
                    <a:srgbClr val="F07F09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E8542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defTabSz="68580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defTabSz="685800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 –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defTabSz="685800"/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অধ্যায়-দ্বাদশ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defTabSz="685800"/>
            <a:r>
              <a:rPr lang="en-US" sz="4000" b="1" u="sng" dirty="0" err="1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u="sng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বাংলাদেশ সরকা</a:t>
            </a:r>
            <a:r>
              <a:rPr lang="en-US" sz="2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রে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 অর্থ ও ব্যাংক ব্যব</a:t>
            </a:r>
            <a:r>
              <a:rPr lang="en-US" sz="2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স্থা</a:t>
            </a:r>
            <a:endParaRPr lang="en-US" sz="2400" b="1" u="sng" dirty="0">
              <a:ln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 defTabSz="685800">
              <a:spcBef>
                <a:spcPct val="20000"/>
              </a:spcBef>
              <a:defRPr/>
            </a:pPr>
            <a:endParaRPr lang="en-US" sz="1575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192881" indent="-192881" algn="ctr" defTabSz="685800">
              <a:spcBef>
                <a:spcPct val="20000"/>
              </a:spcBef>
              <a:defRPr/>
            </a:pPr>
            <a:endParaRPr lang="en-US" sz="1575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1" y="1658536"/>
            <a:ext cx="582383" cy="36004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0520" y="1845291"/>
            <a:ext cx="1816499" cy="173610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60179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505200"/>
            <a:ext cx="91440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সরকারকে আয় বাড়াতে হলে কি কি পদক্ষেপ গ্রহন করতে হবে বর্ননা করে নিয়ে আসবে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667000" y="533400"/>
            <a:ext cx="6096000" cy="213360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8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t="24242" r="4571" b="21212"/>
          <a:stretch/>
        </p:blipFill>
        <p:spPr bwMode="auto">
          <a:xfrm>
            <a:off x="3055260" y="1366634"/>
            <a:ext cx="6893523" cy="43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669004" y="1669601"/>
            <a:ext cx="951470" cy="1264960"/>
            <a:chOff x="2669004" y="1669601"/>
            <a:chExt cx="951470" cy="12649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924497" y="2049553"/>
              <a:ext cx="426832" cy="4268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988221" y="2699967"/>
              <a:ext cx="234594" cy="23459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669004" y="2144626"/>
              <a:ext cx="150556" cy="1505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869122" y="1790740"/>
              <a:ext cx="241330" cy="2413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3317237" y="1844127"/>
              <a:ext cx="303237" cy="3032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822833" y="2432142"/>
              <a:ext cx="196274" cy="1962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3241057" y="1669601"/>
              <a:ext cx="169850" cy="16985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6706626">
            <a:off x="9115972" y="1545220"/>
            <a:ext cx="951470" cy="1264960"/>
            <a:chOff x="2821404" y="1822001"/>
            <a:chExt cx="951470" cy="126496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3076897" y="2201953"/>
              <a:ext cx="426832" cy="4268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3140621" y="2852367"/>
              <a:ext cx="234594" cy="23459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821404" y="2297026"/>
              <a:ext cx="150556" cy="15055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3021522" y="1943140"/>
              <a:ext cx="241330" cy="24133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3469637" y="1996527"/>
              <a:ext cx="303237" cy="30323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975233" y="2584542"/>
              <a:ext cx="196274" cy="19627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3393457" y="1822001"/>
              <a:ext cx="169850" cy="1698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 rot="11953384">
            <a:off x="9270591" y="5007850"/>
            <a:ext cx="951470" cy="1264960"/>
            <a:chOff x="9579637" y="4801240"/>
            <a:chExt cx="951470" cy="126496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35130" y="5181192"/>
              <a:ext cx="426832" cy="42683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98854" y="5831606"/>
              <a:ext cx="234594" cy="23459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579637" y="5276265"/>
              <a:ext cx="150556" cy="15055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79755" y="4922379"/>
              <a:ext cx="241330" cy="24133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227870" y="4975766"/>
              <a:ext cx="303237" cy="30323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33466" y="5563781"/>
              <a:ext cx="196274" cy="19627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151690" y="4801240"/>
              <a:ext cx="169850" cy="16985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 rot="10488923">
            <a:off x="9604088" y="3742848"/>
            <a:ext cx="951470" cy="1264960"/>
            <a:chOff x="9579637" y="4801240"/>
            <a:chExt cx="951470" cy="126496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35130" y="5181192"/>
              <a:ext cx="426832" cy="42683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98854" y="5831606"/>
              <a:ext cx="234594" cy="23459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579637" y="5276265"/>
              <a:ext cx="150556" cy="15055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79755" y="4922379"/>
              <a:ext cx="241330" cy="24133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227870" y="4975766"/>
              <a:ext cx="303237" cy="30323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33466" y="5563781"/>
              <a:ext cx="196274" cy="19627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151690" y="4801240"/>
              <a:ext cx="169850" cy="16985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 rot="15604251">
            <a:off x="8145929" y="5268722"/>
            <a:ext cx="951470" cy="1264960"/>
            <a:chOff x="9579637" y="4801240"/>
            <a:chExt cx="951470" cy="126496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35130" y="5181192"/>
              <a:ext cx="426832" cy="42683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98854" y="5831606"/>
              <a:ext cx="234594" cy="23459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579637" y="5276265"/>
              <a:ext cx="150556" cy="15055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79755" y="4922379"/>
              <a:ext cx="241330" cy="24133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227870" y="4975766"/>
              <a:ext cx="303237" cy="30323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33466" y="5563781"/>
              <a:ext cx="196274" cy="19627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151690" y="4801240"/>
              <a:ext cx="169850" cy="16985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 rot="10488923">
            <a:off x="9622133" y="2708699"/>
            <a:ext cx="951470" cy="1264960"/>
            <a:chOff x="9579637" y="4801240"/>
            <a:chExt cx="951470" cy="126496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35130" y="5181192"/>
              <a:ext cx="426832" cy="4268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98854" y="5831606"/>
              <a:ext cx="234594" cy="23459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579637" y="5276265"/>
              <a:ext cx="150556" cy="15055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79755" y="4922379"/>
              <a:ext cx="241330" cy="24133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227870" y="4975766"/>
              <a:ext cx="303237" cy="30323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33466" y="5563781"/>
              <a:ext cx="196274" cy="19627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151690" y="4801240"/>
              <a:ext cx="169850" cy="169850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 rot="10488923">
            <a:off x="2473528" y="2893602"/>
            <a:ext cx="951470" cy="1264960"/>
            <a:chOff x="9579637" y="4801240"/>
            <a:chExt cx="951470" cy="1264960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35130" y="5181192"/>
              <a:ext cx="426832" cy="42683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98854" y="5831606"/>
              <a:ext cx="234594" cy="23459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579637" y="5276265"/>
              <a:ext cx="150556" cy="15055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79755" y="4922379"/>
              <a:ext cx="241330" cy="24133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227870" y="4975766"/>
              <a:ext cx="303237" cy="30323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33466" y="5563781"/>
              <a:ext cx="196274" cy="19627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151690" y="4801240"/>
              <a:ext cx="169850" cy="16985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 rot="10488923">
            <a:off x="2239156" y="4012627"/>
            <a:ext cx="951470" cy="1264960"/>
            <a:chOff x="9579637" y="4801240"/>
            <a:chExt cx="951470" cy="1264960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35130" y="5181192"/>
              <a:ext cx="426832" cy="42683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98854" y="5831606"/>
              <a:ext cx="234594" cy="23459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579637" y="5276265"/>
              <a:ext cx="150556" cy="15055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79755" y="4922379"/>
              <a:ext cx="241330" cy="24133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227870" y="4975766"/>
              <a:ext cx="303237" cy="303237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33466" y="5563781"/>
              <a:ext cx="196274" cy="19627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151690" y="4801240"/>
              <a:ext cx="169850" cy="169850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 rot="17225561">
            <a:off x="3157823" y="5002280"/>
            <a:ext cx="951470" cy="1264960"/>
            <a:chOff x="9579637" y="4801240"/>
            <a:chExt cx="951470" cy="1264960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35130" y="5181192"/>
              <a:ext cx="426832" cy="42683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98854" y="5831606"/>
              <a:ext cx="234594" cy="23459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579637" y="5276265"/>
              <a:ext cx="150556" cy="150556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79755" y="4922379"/>
              <a:ext cx="241330" cy="24133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227870" y="4975766"/>
              <a:ext cx="303237" cy="303237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33466" y="5563781"/>
              <a:ext cx="196274" cy="19627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151690" y="4801240"/>
              <a:ext cx="169850" cy="169850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 rot="10488923">
            <a:off x="2249697" y="4874453"/>
            <a:ext cx="951470" cy="1264960"/>
            <a:chOff x="9579637" y="4801240"/>
            <a:chExt cx="951470" cy="1264960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35130" y="5181192"/>
              <a:ext cx="426832" cy="42683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98854" y="5831606"/>
              <a:ext cx="234594" cy="234594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579637" y="5276265"/>
              <a:ext cx="150556" cy="150556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79755" y="4922379"/>
              <a:ext cx="241330" cy="24133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227870" y="4975766"/>
              <a:ext cx="303237" cy="30323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33466" y="5563781"/>
              <a:ext cx="196274" cy="196274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151690" y="4801240"/>
              <a:ext cx="169850" cy="169850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6200000">
            <a:off x="5707959" y="5149843"/>
            <a:ext cx="951470" cy="1264960"/>
            <a:chOff x="9579637" y="4801240"/>
            <a:chExt cx="951470" cy="1264960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35130" y="5181192"/>
              <a:ext cx="426832" cy="426832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98854" y="5831606"/>
              <a:ext cx="234594" cy="234594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579637" y="5276265"/>
              <a:ext cx="150556" cy="150556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79755" y="4922379"/>
              <a:ext cx="241330" cy="24133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227870" y="4975766"/>
              <a:ext cx="303237" cy="30323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33466" y="5563781"/>
              <a:ext cx="196274" cy="196274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151690" y="4801240"/>
              <a:ext cx="169850" cy="169850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 rot="16807964">
            <a:off x="4322719" y="5196568"/>
            <a:ext cx="951470" cy="1264960"/>
            <a:chOff x="9579637" y="4801240"/>
            <a:chExt cx="951470" cy="1264960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35130" y="5181192"/>
              <a:ext cx="426832" cy="426832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98854" y="5831606"/>
              <a:ext cx="234594" cy="234594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579637" y="5276265"/>
              <a:ext cx="150556" cy="150556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79755" y="4922379"/>
              <a:ext cx="241330" cy="241330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227870" y="4975766"/>
              <a:ext cx="303237" cy="303237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33466" y="5563781"/>
              <a:ext cx="196274" cy="196274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151690" y="4801240"/>
              <a:ext cx="169850" cy="169850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 rot="15004460">
            <a:off x="6984467" y="5066062"/>
            <a:ext cx="951470" cy="1264960"/>
            <a:chOff x="9579637" y="4801240"/>
            <a:chExt cx="951470" cy="1264960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35130" y="5181192"/>
              <a:ext cx="426832" cy="426832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98854" y="5831606"/>
              <a:ext cx="234594" cy="234594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579637" y="5276265"/>
              <a:ext cx="150556" cy="150556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79755" y="4922379"/>
              <a:ext cx="241330" cy="24133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227870" y="4975766"/>
              <a:ext cx="303237" cy="30323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33466" y="5563781"/>
              <a:ext cx="196274" cy="196274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151690" y="4801240"/>
              <a:ext cx="169850" cy="169850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1877866" y="1860197"/>
            <a:ext cx="951470" cy="1264960"/>
            <a:chOff x="2669004" y="1669601"/>
            <a:chExt cx="951470" cy="1264960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924497" y="2049553"/>
              <a:ext cx="426832" cy="426832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988221" y="2699967"/>
              <a:ext cx="234594" cy="234594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669004" y="2144626"/>
              <a:ext cx="150556" cy="150556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869122" y="1790740"/>
              <a:ext cx="241330" cy="241330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3317237" y="1844127"/>
              <a:ext cx="303237" cy="303237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822833" y="2432142"/>
              <a:ext cx="196274" cy="196274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3241057" y="1669601"/>
              <a:ext cx="169850" cy="169850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 rot="10488923">
            <a:off x="1682390" y="3084198"/>
            <a:ext cx="951470" cy="1264960"/>
            <a:chOff x="9579637" y="4801240"/>
            <a:chExt cx="951470" cy="1264960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35130" y="5181192"/>
              <a:ext cx="426832" cy="426832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98854" y="5831606"/>
              <a:ext cx="234594" cy="234594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579637" y="5276265"/>
              <a:ext cx="150556" cy="150556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79755" y="4922379"/>
              <a:ext cx="241330" cy="241330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227870" y="4975766"/>
              <a:ext cx="303237" cy="30323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33466" y="5563781"/>
              <a:ext cx="196274" cy="196274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151690" y="4801240"/>
              <a:ext cx="169850" cy="169850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 rot="10488923">
            <a:off x="1448018" y="4203223"/>
            <a:ext cx="951470" cy="1264960"/>
            <a:chOff x="9579637" y="4801240"/>
            <a:chExt cx="951470" cy="1264960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35130" y="5181192"/>
              <a:ext cx="426832" cy="426832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98854" y="5831606"/>
              <a:ext cx="234594" cy="234594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579637" y="5276265"/>
              <a:ext cx="150556" cy="150556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79755" y="4922379"/>
              <a:ext cx="241330" cy="241330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227870" y="4975766"/>
              <a:ext cx="303237" cy="303237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33466" y="5563781"/>
              <a:ext cx="196274" cy="196274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151690" y="4801240"/>
              <a:ext cx="169850" cy="169850"/>
            </a:xfrm>
            <a:prstGeom prst="rect">
              <a:avLst/>
            </a:prstGeom>
          </p:spPr>
        </p:pic>
      </p:grpSp>
      <p:grpSp>
        <p:nvGrpSpPr>
          <p:cNvPr id="138" name="Group 137"/>
          <p:cNvGrpSpPr/>
          <p:nvPr/>
        </p:nvGrpSpPr>
        <p:grpSpPr>
          <a:xfrm>
            <a:off x="10389977" y="2012106"/>
            <a:ext cx="951470" cy="1264960"/>
            <a:chOff x="2669004" y="1669601"/>
            <a:chExt cx="951470" cy="1264960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924497" y="2049553"/>
              <a:ext cx="426832" cy="426832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988221" y="2699967"/>
              <a:ext cx="234594" cy="234594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669004" y="2144626"/>
              <a:ext cx="150556" cy="150556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869122" y="1790740"/>
              <a:ext cx="241330" cy="241330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3317237" y="1844127"/>
              <a:ext cx="303237" cy="303237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2822833" y="2432142"/>
              <a:ext cx="196274" cy="196274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7106">
              <a:off x="3241057" y="1669601"/>
              <a:ext cx="169850" cy="169850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 rot="10488923">
            <a:off x="10194501" y="3236107"/>
            <a:ext cx="951470" cy="1264960"/>
            <a:chOff x="9579637" y="4801240"/>
            <a:chExt cx="951470" cy="1264960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35130" y="5181192"/>
              <a:ext cx="426832" cy="426832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98854" y="5831606"/>
              <a:ext cx="234594" cy="234594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579637" y="5276265"/>
              <a:ext cx="150556" cy="150556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79755" y="4922379"/>
              <a:ext cx="241330" cy="241330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227870" y="4975766"/>
              <a:ext cx="303237" cy="303237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33466" y="5563781"/>
              <a:ext cx="196274" cy="196274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151690" y="4801240"/>
              <a:ext cx="169850" cy="169850"/>
            </a:xfrm>
            <a:prstGeom prst="rect">
              <a:avLst/>
            </a:prstGeom>
          </p:spPr>
        </p:pic>
      </p:grpSp>
      <p:grpSp>
        <p:nvGrpSpPr>
          <p:cNvPr id="154" name="Group 153"/>
          <p:cNvGrpSpPr/>
          <p:nvPr/>
        </p:nvGrpSpPr>
        <p:grpSpPr>
          <a:xfrm rot="10488923">
            <a:off x="9960129" y="4355132"/>
            <a:ext cx="951470" cy="1264960"/>
            <a:chOff x="9579637" y="4801240"/>
            <a:chExt cx="951470" cy="1264960"/>
          </a:xfrm>
        </p:grpSpPr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35130" y="5181192"/>
              <a:ext cx="426832" cy="426832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898854" y="5831606"/>
              <a:ext cx="234594" cy="234594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579637" y="5276265"/>
              <a:ext cx="150556" cy="150556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79755" y="4922379"/>
              <a:ext cx="241330" cy="241330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227870" y="4975766"/>
              <a:ext cx="303237" cy="303237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9733466" y="5563781"/>
              <a:ext cx="196274" cy="196274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71422">
              <a:off x="10151690" y="4801240"/>
              <a:ext cx="169850" cy="169850"/>
            </a:xfrm>
            <a:prstGeom prst="rect">
              <a:avLst/>
            </a:prstGeom>
          </p:spPr>
        </p:pic>
      </p:grpSp>
      <p:sp>
        <p:nvSpPr>
          <p:cNvPr id="162" name="Frame 16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7" y="1523999"/>
            <a:ext cx="5388073" cy="2178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41308"/>
            <a:ext cx="4866261" cy="2178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1831"/>
            <a:ext cx="4855045" cy="229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219200" y="508035"/>
            <a:ext cx="3986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98670"/>
            <a:ext cx="5791200" cy="2408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4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371600"/>
            <a:ext cx="61722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436374"/>
            <a:ext cx="111252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bn-BD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</a:t>
            </a:r>
            <a:r>
              <a:rPr lang="en-US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BD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অর্থ ও ব্যাংক ব্যব</a:t>
            </a:r>
            <a:r>
              <a:rPr lang="en-US" sz="54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</a:t>
            </a:r>
            <a:endParaRPr lang="en-US" sz="4800" b="1" u="sng" dirty="0">
              <a:ln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9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077740"/>
            <a:ext cx="60198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t="8231" r="1868" b="8435"/>
          <a:stretch/>
        </p:blipFill>
        <p:spPr>
          <a:xfrm>
            <a:off x="762000" y="4191000"/>
            <a:ext cx="4791579" cy="2130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4599"/>
            <a:ext cx="5715000" cy="2184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62000" y="367084"/>
            <a:ext cx="5773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কি বুঝতে পারো?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1" y="1074970"/>
            <a:ext cx="4791579" cy="2215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75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2743200"/>
            <a:ext cx="998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অর্থ ব্যবস্থ্যা ধারনা ব্যাখ্যা করতে 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আয়ের উৎস ব্যাখ্যা করতে পারবে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ব্যয়ের খাতসমূহ ব্যাখ্যা করতে পারবে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838200"/>
            <a:ext cx="255711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39" y="1828800"/>
            <a:ext cx="4738716" cy="3038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36174"/>
            <a:ext cx="4505104" cy="3038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971800" y="497894"/>
            <a:ext cx="5529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কর বর্হিভূত আয়ের  উৎস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3797" y="5181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স্বর্ন বাজেয়াপ্তকরন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9852" y="5181599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বন থেকে মধু  সংগ্রহ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04800"/>
            <a:ext cx="5054639" cy="4627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51054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রেলওয়ে 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" y="304800"/>
            <a:ext cx="5554134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629400" y="5142271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ডাক বিভাগ 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1" y="457201"/>
            <a:ext cx="4453761" cy="4010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13" y="457202"/>
            <a:ext cx="5223387" cy="4010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324600" y="4800599"/>
            <a:ext cx="4225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টোল আদায় 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6664" y="4800600"/>
            <a:ext cx="4073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পার্সপোটের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6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igh Tower Text"/>
        <a:ea typeface=""/>
        <a:cs typeface="Vrinda"/>
      </a:majorFont>
      <a:minorFont>
        <a:latin typeface="Segoe UI Light"/>
        <a:ea typeface=""/>
        <a:cs typeface="Shonar Bang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210</Words>
  <Application>Microsoft Office PowerPoint</Application>
  <PresentationFormat>Widescreen</PresentationFormat>
  <Paragraphs>49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High Tower Text</vt:lpstr>
      <vt:lpstr>NikoshBAN</vt:lpstr>
      <vt:lpstr>Segoe UI Light</vt:lpstr>
      <vt:lpstr>Shonar Bangla</vt:lpstr>
      <vt:lpstr>Verdana</vt:lpstr>
      <vt:lpstr>Vrinda</vt:lpstr>
      <vt:lpstr>Wingdings</vt:lpstr>
      <vt:lpstr>Wingdings 2</vt:lpstr>
      <vt:lpstr>Office Theme</vt:lpstr>
      <vt:lpstr>1_Office Theme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MD.SOHEL RANA</dc:creator>
  <cp:lastModifiedBy>MITHU SIR</cp:lastModifiedBy>
  <cp:revision>101</cp:revision>
  <dcterms:created xsi:type="dcterms:W3CDTF">2014-06-03T03:24:31Z</dcterms:created>
  <dcterms:modified xsi:type="dcterms:W3CDTF">2020-02-20T10:41:38Z</dcterms:modified>
</cp:coreProperties>
</file>