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6" r:id="rId11"/>
    <p:sldId id="277" r:id="rId12"/>
    <p:sldId id="278" r:id="rId13"/>
    <p:sldId id="280" r:id="rId14"/>
    <p:sldId id="279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E5A2B-E7B3-41E3-BBFB-3D11445843F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585D3397-12E3-425D-AB02-7595A4FF5BE9}">
      <dgm:prSet phldrT="[Text]" custT="1"/>
      <dgm:spPr/>
      <dgm:t>
        <a:bodyPr/>
        <a:lstStyle/>
        <a:p>
          <a:r>
            <a:rPr lang="en-GB" sz="3200" dirty="0" smtClean="0"/>
            <a:t>নতুন কিছু শিখতে হলে আমাদের তথ্য জানতে হয়। </a:t>
          </a:r>
          <a:endParaRPr lang="en-GB" sz="3200" dirty="0"/>
        </a:p>
      </dgm:t>
    </dgm:pt>
    <dgm:pt modelId="{F93F51AB-8582-410F-B954-1282A643073C}" type="parTrans" cxnId="{0A478022-9892-463D-BEF8-FB77203D6418}">
      <dgm:prSet/>
      <dgm:spPr/>
      <dgm:t>
        <a:bodyPr/>
        <a:lstStyle/>
        <a:p>
          <a:endParaRPr lang="en-GB"/>
        </a:p>
      </dgm:t>
    </dgm:pt>
    <dgm:pt modelId="{E57A3E62-6E71-48FC-B3A2-E807BD990656}" type="sibTrans" cxnId="{0A478022-9892-463D-BEF8-FB77203D641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GB"/>
        </a:p>
      </dgm:t>
    </dgm:pt>
    <dgm:pt modelId="{6D81D1F5-8A17-4960-9401-ECB8BECCEDFA}" type="pres">
      <dgm:prSet presAssocID="{C48E5A2B-E7B3-41E3-BBFB-3D11445843FF}" presName="Name0" presStyleCnt="0">
        <dgm:presLayoutVars>
          <dgm:chMax val="7"/>
          <dgm:chPref val="7"/>
          <dgm:dir/>
        </dgm:presLayoutVars>
      </dgm:prSet>
      <dgm:spPr/>
    </dgm:pt>
    <dgm:pt modelId="{56D8DA2D-7A51-4A79-B276-8C721FEFB2ED}" type="pres">
      <dgm:prSet presAssocID="{585D3397-12E3-425D-AB02-7595A4FF5BE9}" presName="parTx1" presStyleLbl="node1" presStyleIdx="0" presStyleCnt="1" custScaleX="363928" custLinFactNeighborX="19392" custLinFactNeighborY="-2010"/>
      <dgm:spPr/>
      <dgm:t>
        <a:bodyPr/>
        <a:lstStyle/>
        <a:p>
          <a:endParaRPr lang="en-GB"/>
        </a:p>
      </dgm:t>
    </dgm:pt>
    <dgm:pt modelId="{CE634C41-9119-4570-BE3B-452AAE93E3AF}" type="pres">
      <dgm:prSet presAssocID="{E57A3E62-6E71-48FC-B3A2-E807BD990656}" presName="picture1" presStyleCnt="0"/>
      <dgm:spPr/>
    </dgm:pt>
    <dgm:pt modelId="{658E3F54-B0F0-4944-8D8B-5BAA2D0A8A91}" type="pres">
      <dgm:prSet presAssocID="{E57A3E62-6E71-48FC-B3A2-E807BD990656}" presName="imageRepeatNode" presStyleLbl="fgImgPlace1" presStyleIdx="0" presStyleCnt="1" custScaleX="112852" custScaleY="142234" custLinFactX="-100000" custLinFactNeighborX="-149223" custLinFactNeighborY="26451"/>
      <dgm:spPr/>
      <dgm:t>
        <a:bodyPr/>
        <a:lstStyle/>
        <a:p>
          <a:endParaRPr lang="en-GB"/>
        </a:p>
      </dgm:t>
    </dgm:pt>
  </dgm:ptLst>
  <dgm:cxnLst>
    <dgm:cxn modelId="{E2070731-F2C4-4939-9B57-8609B7B1C85C}" type="presOf" srcId="{E57A3E62-6E71-48FC-B3A2-E807BD990656}" destId="{658E3F54-B0F0-4944-8D8B-5BAA2D0A8A91}" srcOrd="0" destOrd="0" presId="urn:microsoft.com/office/officeart/2008/layout/AscendingPictureAccentProcess"/>
    <dgm:cxn modelId="{406914C3-1CE7-406A-8C63-7C00ECAFF56C}" type="presOf" srcId="{585D3397-12E3-425D-AB02-7595A4FF5BE9}" destId="{56D8DA2D-7A51-4A79-B276-8C721FEFB2ED}" srcOrd="0" destOrd="0" presId="urn:microsoft.com/office/officeart/2008/layout/AscendingPictureAccentProcess"/>
    <dgm:cxn modelId="{0C0CC32A-C3BD-4039-8D20-4A1CF48469F2}" type="presOf" srcId="{C48E5A2B-E7B3-41E3-BBFB-3D11445843FF}" destId="{6D81D1F5-8A17-4960-9401-ECB8BECCEDFA}" srcOrd="0" destOrd="0" presId="urn:microsoft.com/office/officeart/2008/layout/AscendingPictureAccentProcess"/>
    <dgm:cxn modelId="{0A478022-9892-463D-BEF8-FB77203D6418}" srcId="{C48E5A2B-E7B3-41E3-BBFB-3D11445843FF}" destId="{585D3397-12E3-425D-AB02-7595A4FF5BE9}" srcOrd="0" destOrd="0" parTransId="{F93F51AB-8582-410F-B954-1282A643073C}" sibTransId="{E57A3E62-6E71-48FC-B3A2-E807BD990656}"/>
    <dgm:cxn modelId="{6DF897E4-C5B6-4FB5-A096-3BC0158F1308}" type="presParOf" srcId="{6D81D1F5-8A17-4960-9401-ECB8BECCEDFA}" destId="{56D8DA2D-7A51-4A79-B276-8C721FEFB2ED}" srcOrd="0" destOrd="0" presId="urn:microsoft.com/office/officeart/2008/layout/AscendingPictureAccentProcess"/>
    <dgm:cxn modelId="{342D3C2B-CA0C-4BD5-AD34-3E6C39FB072C}" type="presParOf" srcId="{6D81D1F5-8A17-4960-9401-ECB8BECCEDFA}" destId="{CE634C41-9119-4570-BE3B-452AAE93E3AF}" srcOrd="1" destOrd="0" presId="urn:microsoft.com/office/officeart/2008/layout/AscendingPictureAccentProcess"/>
    <dgm:cxn modelId="{D40726E1-5AA9-4F0D-BA31-B097F20E2C73}" type="presParOf" srcId="{CE634C41-9119-4570-BE3B-452AAE93E3AF}" destId="{658E3F54-B0F0-4944-8D8B-5BAA2D0A8A9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8E5A2B-E7B3-41E3-BBFB-3D11445843F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585D3397-12E3-425D-AB02-7595A4FF5BE9}">
      <dgm:prSet phldrT="[Text]" custT="1"/>
      <dgm:spPr/>
      <dgm:t>
        <a:bodyPr/>
        <a:lstStyle/>
        <a:p>
          <a:r>
            <a:rPr lang="en-GB" sz="2800" dirty="0" smtClean="0"/>
            <a:t>কোন সিন্ধান্ত নিতে হলেও আমাদের তথ্য জানা জরুরী।</a:t>
          </a:r>
          <a:endParaRPr lang="en-GB" sz="2800" dirty="0"/>
        </a:p>
      </dgm:t>
    </dgm:pt>
    <dgm:pt modelId="{F93F51AB-8582-410F-B954-1282A643073C}" type="parTrans" cxnId="{0A478022-9892-463D-BEF8-FB77203D6418}">
      <dgm:prSet/>
      <dgm:spPr/>
      <dgm:t>
        <a:bodyPr/>
        <a:lstStyle/>
        <a:p>
          <a:endParaRPr lang="en-GB"/>
        </a:p>
      </dgm:t>
    </dgm:pt>
    <dgm:pt modelId="{E57A3E62-6E71-48FC-B3A2-E807BD990656}" type="sibTrans" cxnId="{0A478022-9892-463D-BEF8-FB77203D641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en-GB"/>
        </a:p>
      </dgm:t>
    </dgm:pt>
    <dgm:pt modelId="{6D81D1F5-8A17-4960-9401-ECB8BECCEDFA}" type="pres">
      <dgm:prSet presAssocID="{C48E5A2B-E7B3-41E3-BBFB-3D11445843FF}" presName="Name0" presStyleCnt="0">
        <dgm:presLayoutVars>
          <dgm:chMax val="7"/>
          <dgm:chPref val="7"/>
          <dgm:dir/>
        </dgm:presLayoutVars>
      </dgm:prSet>
      <dgm:spPr/>
    </dgm:pt>
    <dgm:pt modelId="{56D8DA2D-7A51-4A79-B276-8C721FEFB2ED}" type="pres">
      <dgm:prSet presAssocID="{585D3397-12E3-425D-AB02-7595A4FF5BE9}" presName="parTx1" presStyleLbl="node1" presStyleIdx="0" presStyleCnt="1" custScaleX="363928" custLinFactNeighborX="19392" custLinFactNeighborY="-2010"/>
      <dgm:spPr/>
      <dgm:t>
        <a:bodyPr/>
        <a:lstStyle/>
        <a:p>
          <a:endParaRPr lang="en-GB"/>
        </a:p>
      </dgm:t>
    </dgm:pt>
    <dgm:pt modelId="{CE634C41-9119-4570-BE3B-452AAE93E3AF}" type="pres">
      <dgm:prSet presAssocID="{E57A3E62-6E71-48FC-B3A2-E807BD990656}" presName="picture1" presStyleCnt="0"/>
      <dgm:spPr/>
    </dgm:pt>
    <dgm:pt modelId="{658E3F54-B0F0-4944-8D8B-5BAA2D0A8A91}" type="pres">
      <dgm:prSet presAssocID="{E57A3E62-6E71-48FC-B3A2-E807BD990656}" presName="imageRepeatNode" presStyleLbl="fgImgPlace1" presStyleIdx="0" presStyleCnt="1" custScaleX="112852" custScaleY="142234" custLinFactX="-100000" custLinFactNeighborX="-149223" custLinFactNeighborY="26451"/>
      <dgm:spPr/>
      <dgm:t>
        <a:bodyPr/>
        <a:lstStyle/>
        <a:p>
          <a:endParaRPr lang="en-GB"/>
        </a:p>
      </dgm:t>
    </dgm:pt>
  </dgm:ptLst>
  <dgm:cxnLst>
    <dgm:cxn modelId="{8B42A1DB-9685-4592-9F7E-C9157DE8A3CA}" type="presOf" srcId="{585D3397-12E3-425D-AB02-7595A4FF5BE9}" destId="{56D8DA2D-7A51-4A79-B276-8C721FEFB2ED}" srcOrd="0" destOrd="0" presId="urn:microsoft.com/office/officeart/2008/layout/AscendingPictureAccentProcess"/>
    <dgm:cxn modelId="{74DBC85F-FCC5-4B12-88B4-7CAA14A031CF}" type="presOf" srcId="{E57A3E62-6E71-48FC-B3A2-E807BD990656}" destId="{658E3F54-B0F0-4944-8D8B-5BAA2D0A8A91}" srcOrd="0" destOrd="0" presId="urn:microsoft.com/office/officeart/2008/layout/AscendingPictureAccentProcess"/>
    <dgm:cxn modelId="{7EECE023-DC7A-4EAD-8202-84821C90FCA4}" type="presOf" srcId="{C48E5A2B-E7B3-41E3-BBFB-3D11445843FF}" destId="{6D81D1F5-8A17-4960-9401-ECB8BECCEDFA}" srcOrd="0" destOrd="0" presId="urn:microsoft.com/office/officeart/2008/layout/AscendingPictureAccentProcess"/>
    <dgm:cxn modelId="{0A478022-9892-463D-BEF8-FB77203D6418}" srcId="{C48E5A2B-E7B3-41E3-BBFB-3D11445843FF}" destId="{585D3397-12E3-425D-AB02-7595A4FF5BE9}" srcOrd="0" destOrd="0" parTransId="{F93F51AB-8582-410F-B954-1282A643073C}" sibTransId="{E57A3E62-6E71-48FC-B3A2-E807BD990656}"/>
    <dgm:cxn modelId="{DDC032B2-1F7E-42D0-A128-227D13CE9A1B}" type="presParOf" srcId="{6D81D1F5-8A17-4960-9401-ECB8BECCEDFA}" destId="{56D8DA2D-7A51-4A79-B276-8C721FEFB2ED}" srcOrd="0" destOrd="0" presId="urn:microsoft.com/office/officeart/2008/layout/AscendingPictureAccentProcess"/>
    <dgm:cxn modelId="{0C59E3F2-2ABD-40BA-B08B-40970095CEC9}" type="presParOf" srcId="{6D81D1F5-8A17-4960-9401-ECB8BECCEDFA}" destId="{CE634C41-9119-4570-BE3B-452AAE93E3AF}" srcOrd="1" destOrd="0" presId="urn:microsoft.com/office/officeart/2008/layout/AscendingPictureAccentProcess"/>
    <dgm:cxn modelId="{447E83E2-C0B5-4326-8E9D-D3B07C4110FE}" type="presParOf" srcId="{CE634C41-9119-4570-BE3B-452AAE93E3AF}" destId="{658E3F54-B0F0-4944-8D8B-5BAA2D0A8A9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8E5A2B-E7B3-41E3-BBFB-3D11445843F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585D3397-12E3-425D-AB02-7595A4FF5BE9}">
      <dgm:prSet phldrT="[Text]" custT="1"/>
      <dgm:spPr/>
      <dgm:t>
        <a:bodyPr/>
        <a:lstStyle/>
        <a:p>
          <a:r>
            <a:rPr lang="en-GB" sz="3200" dirty="0" smtClean="0"/>
            <a:t>তথ্য জানার পাশাপাশি অন্যদের তা জানাতে হবে।</a:t>
          </a:r>
          <a:endParaRPr lang="en-GB" sz="3200" dirty="0"/>
        </a:p>
      </dgm:t>
    </dgm:pt>
    <dgm:pt modelId="{F93F51AB-8582-410F-B954-1282A643073C}" type="parTrans" cxnId="{0A478022-9892-463D-BEF8-FB77203D6418}">
      <dgm:prSet/>
      <dgm:spPr/>
      <dgm:t>
        <a:bodyPr/>
        <a:lstStyle/>
        <a:p>
          <a:endParaRPr lang="en-GB"/>
        </a:p>
      </dgm:t>
    </dgm:pt>
    <dgm:pt modelId="{E57A3E62-6E71-48FC-B3A2-E807BD990656}" type="sibTrans" cxnId="{0A478022-9892-463D-BEF8-FB77203D641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  <dgm:t>
        <a:bodyPr/>
        <a:lstStyle/>
        <a:p>
          <a:endParaRPr lang="en-GB"/>
        </a:p>
      </dgm:t>
    </dgm:pt>
    <dgm:pt modelId="{6D81D1F5-8A17-4960-9401-ECB8BECCEDFA}" type="pres">
      <dgm:prSet presAssocID="{C48E5A2B-E7B3-41E3-BBFB-3D11445843FF}" presName="Name0" presStyleCnt="0">
        <dgm:presLayoutVars>
          <dgm:chMax val="7"/>
          <dgm:chPref val="7"/>
          <dgm:dir/>
        </dgm:presLayoutVars>
      </dgm:prSet>
      <dgm:spPr/>
    </dgm:pt>
    <dgm:pt modelId="{56D8DA2D-7A51-4A79-B276-8C721FEFB2ED}" type="pres">
      <dgm:prSet presAssocID="{585D3397-12E3-425D-AB02-7595A4FF5BE9}" presName="parTx1" presStyleLbl="node1" presStyleIdx="0" presStyleCnt="1" custScaleX="363928" custLinFactNeighborX="19392" custLinFactNeighborY="-2010"/>
      <dgm:spPr/>
      <dgm:t>
        <a:bodyPr/>
        <a:lstStyle/>
        <a:p>
          <a:endParaRPr lang="en-GB"/>
        </a:p>
      </dgm:t>
    </dgm:pt>
    <dgm:pt modelId="{CE634C41-9119-4570-BE3B-452AAE93E3AF}" type="pres">
      <dgm:prSet presAssocID="{E57A3E62-6E71-48FC-B3A2-E807BD990656}" presName="picture1" presStyleCnt="0"/>
      <dgm:spPr/>
    </dgm:pt>
    <dgm:pt modelId="{658E3F54-B0F0-4944-8D8B-5BAA2D0A8A91}" type="pres">
      <dgm:prSet presAssocID="{E57A3E62-6E71-48FC-B3A2-E807BD990656}" presName="imageRepeatNode" presStyleLbl="fgImgPlace1" presStyleIdx="0" presStyleCnt="1" custScaleX="123310" custScaleY="142234" custLinFactX="-100000" custLinFactNeighborX="-166034" custLinFactNeighborY="14335"/>
      <dgm:spPr/>
      <dgm:t>
        <a:bodyPr/>
        <a:lstStyle/>
        <a:p>
          <a:endParaRPr lang="en-GB"/>
        </a:p>
      </dgm:t>
    </dgm:pt>
  </dgm:ptLst>
  <dgm:cxnLst>
    <dgm:cxn modelId="{140E6847-92BD-4D70-A567-EF5E8A64C611}" type="presOf" srcId="{585D3397-12E3-425D-AB02-7595A4FF5BE9}" destId="{56D8DA2D-7A51-4A79-B276-8C721FEFB2ED}" srcOrd="0" destOrd="0" presId="urn:microsoft.com/office/officeart/2008/layout/AscendingPictureAccentProcess"/>
    <dgm:cxn modelId="{0A478022-9892-463D-BEF8-FB77203D6418}" srcId="{C48E5A2B-E7B3-41E3-BBFB-3D11445843FF}" destId="{585D3397-12E3-425D-AB02-7595A4FF5BE9}" srcOrd="0" destOrd="0" parTransId="{F93F51AB-8582-410F-B954-1282A643073C}" sibTransId="{E57A3E62-6E71-48FC-B3A2-E807BD990656}"/>
    <dgm:cxn modelId="{E01B9005-C9A8-45A1-8896-5CAC9153D478}" type="presOf" srcId="{E57A3E62-6E71-48FC-B3A2-E807BD990656}" destId="{658E3F54-B0F0-4944-8D8B-5BAA2D0A8A91}" srcOrd="0" destOrd="0" presId="urn:microsoft.com/office/officeart/2008/layout/AscendingPictureAccentProcess"/>
    <dgm:cxn modelId="{3A9BF923-C2A4-4601-A487-977B9D2F37B9}" type="presOf" srcId="{C48E5A2B-E7B3-41E3-BBFB-3D11445843FF}" destId="{6D81D1F5-8A17-4960-9401-ECB8BECCEDFA}" srcOrd="0" destOrd="0" presId="urn:microsoft.com/office/officeart/2008/layout/AscendingPictureAccentProcess"/>
    <dgm:cxn modelId="{1F226230-957C-4635-B605-41B6556EC576}" type="presParOf" srcId="{6D81D1F5-8A17-4960-9401-ECB8BECCEDFA}" destId="{56D8DA2D-7A51-4A79-B276-8C721FEFB2ED}" srcOrd="0" destOrd="0" presId="urn:microsoft.com/office/officeart/2008/layout/AscendingPictureAccentProcess"/>
    <dgm:cxn modelId="{2F6C4751-EB68-4E97-B9C0-657FC9E5CE8A}" type="presParOf" srcId="{6D81D1F5-8A17-4960-9401-ECB8BECCEDFA}" destId="{CE634C41-9119-4570-BE3B-452AAE93E3AF}" srcOrd="1" destOrd="0" presId="urn:microsoft.com/office/officeart/2008/layout/AscendingPictureAccentProcess"/>
    <dgm:cxn modelId="{683DA887-456F-40AC-85E6-D6D437FC50FA}" type="presParOf" srcId="{CE634C41-9119-4570-BE3B-452AAE93E3AF}" destId="{658E3F54-B0F0-4944-8D8B-5BAA2D0A8A9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8DA2D-7A51-4A79-B276-8C721FEFB2ED}">
      <dsp:nvSpPr>
        <dsp:cNvPr id="0" name=""/>
        <dsp:cNvSpPr/>
      </dsp:nvSpPr>
      <dsp:spPr>
        <a:xfrm>
          <a:off x="1084987" y="945995"/>
          <a:ext cx="9220419" cy="679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75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নতুন কিছু শিখতে হলে আমাদের তথ্য জানতে হয়। </a:t>
          </a:r>
          <a:endParaRPr lang="en-GB" sz="3200" kern="1200" dirty="0"/>
        </a:p>
      </dsp:txBody>
      <dsp:txXfrm>
        <a:off x="1118156" y="979164"/>
        <a:ext cx="9154081" cy="613137"/>
      </dsp:txXfrm>
    </dsp:sp>
    <dsp:sp modelId="{658E3F54-B0F0-4944-8D8B-5BAA2D0A8A91}">
      <dsp:nvSpPr>
        <dsp:cNvPr id="0" name=""/>
        <dsp:cNvSpPr/>
      </dsp:nvSpPr>
      <dsp:spPr>
        <a:xfrm>
          <a:off x="231597" y="91147"/>
          <a:ext cx="1325596" cy="16709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8DA2D-7A51-4A79-B276-8C721FEFB2ED}">
      <dsp:nvSpPr>
        <dsp:cNvPr id="0" name=""/>
        <dsp:cNvSpPr/>
      </dsp:nvSpPr>
      <dsp:spPr>
        <a:xfrm>
          <a:off x="1084987" y="945995"/>
          <a:ext cx="9220419" cy="679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75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কোন সিন্ধান্ত নিতে হলেও আমাদের তথ্য জানা জরুরী।</a:t>
          </a:r>
          <a:endParaRPr lang="en-GB" sz="2800" kern="1200" dirty="0"/>
        </a:p>
      </dsp:txBody>
      <dsp:txXfrm>
        <a:off x="1118156" y="979164"/>
        <a:ext cx="9154081" cy="613137"/>
      </dsp:txXfrm>
    </dsp:sp>
    <dsp:sp modelId="{658E3F54-B0F0-4944-8D8B-5BAA2D0A8A91}">
      <dsp:nvSpPr>
        <dsp:cNvPr id="0" name=""/>
        <dsp:cNvSpPr/>
      </dsp:nvSpPr>
      <dsp:spPr>
        <a:xfrm>
          <a:off x="231597" y="91147"/>
          <a:ext cx="1325596" cy="16709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8DA2D-7A51-4A79-B276-8C721FEFB2ED}">
      <dsp:nvSpPr>
        <dsp:cNvPr id="0" name=""/>
        <dsp:cNvSpPr/>
      </dsp:nvSpPr>
      <dsp:spPr>
        <a:xfrm>
          <a:off x="1084987" y="945995"/>
          <a:ext cx="9220419" cy="679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75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তথ্য জানার পাশাপাশি অন্যদের তা জানাতে হবে।</a:t>
          </a:r>
          <a:endParaRPr lang="en-GB" sz="3200" kern="1200" dirty="0"/>
        </a:p>
      </dsp:txBody>
      <dsp:txXfrm>
        <a:off x="1118156" y="979164"/>
        <a:ext cx="9154081" cy="613137"/>
      </dsp:txXfrm>
    </dsp:sp>
    <dsp:sp modelId="{658E3F54-B0F0-4944-8D8B-5BAA2D0A8A91}">
      <dsp:nvSpPr>
        <dsp:cNvPr id="0" name=""/>
        <dsp:cNvSpPr/>
      </dsp:nvSpPr>
      <dsp:spPr>
        <a:xfrm>
          <a:off x="0" y="91147"/>
          <a:ext cx="1448439" cy="16709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4000">
              <a:srgbClr val="002060"/>
            </a:gs>
            <a:gs pos="0">
              <a:schemeClr val="accent1">
                <a:lumMod val="45000"/>
                <a:lumOff val="55000"/>
              </a:schemeClr>
            </a:gs>
            <a:gs pos="35000">
              <a:schemeClr val="accent1">
                <a:lumMod val="45000"/>
                <a:lumOff val="55000"/>
                <a:alpha val="31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879" y="92055"/>
            <a:ext cx="1046155" cy="1014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" y="92055"/>
            <a:ext cx="1170731" cy="1142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84150 w 12192000"/>
              <a:gd name="connsiteY5" fmla="*/ 222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84150 w 12192000"/>
              <a:gd name="connsiteY9" fmla="*/ 222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84150 w 12192000"/>
              <a:gd name="connsiteY5" fmla="*/ 222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918950 w 12192000"/>
              <a:gd name="connsiteY8" fmla="*/ 209550 h 6858000"/>
              <a:gd name="connsiteX9" fmla="*/ 184150 w 12192000"/>
              <a:gd name="connsiteY9" fmla="*/ 222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84150 w 12192000"/>
              <a:gd name="connsiteY5" fmla="*/ 222250 h 6858000"/>
              <a:gd name="connsiteX6" fmla="*/ 857250 w 12192000"/>
              <a:gd name="connsiteY6" fmla="*/ 6000750 h 6858000"/>
              <a:gd name="connsiteX7" fmla="*/ 11931650 w 12192000"/>
              <a:gd name="connsiteY7" fmla="*/ 6610350 h 6858000"/>
              <a:gd name="connsiteX8" fmla="*/ 11918950 w 12192000"/>
              <a:gd name="connsiteY8" fmla="*/ 209550 h 6858000"/>
              <a:gd name="connsiteX9" fmla="*/ 184150 w 12192000"/>
              <a:gd name="connsiteY9" fmla="*/ 222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84150 w 12192000"/>
              <a:gd name="connsiteY5" fmla="*/ 222250 h 6858000"/>
              <a:gd name="connsiteX6" fmla="*/ 234950 w 12192000"/>
              <a:gd name="connsiteY6" fmla="*/ 6635750 h 6858000"/>
              <a:gd name="connsiteX7" fmla="*/ 11931650 w 12192000"/>
              <a:gd name="connsiteY7" fmla="*/ 6610350 h 6858000"/>
              <a:gd name="connsiteX8" fmla="*/ 11918950 w 12192000"/>
              <a:gd name="connsiteY8" fmla="*/ 209550 h 6858000"/>
              <a:gd name="connsiteX9" fmla="*/ 184150 w 12192000"/>
              <a:gd name="connsiteY9" fmla="*/ 222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4150" y="222250"/>
                </a:moveTo>
                <a:lnTo>
                  <a:pt x="234950" y="6635750"/>
                </a:lnTo>
                <a:lnTo>
                  <a:pt x="11931650" y="6610350"/>
                </a:lnTo>
                <a:cubicBezTo>
                  <a:pt x="11927417" y="4476750"/>
                  <a:pt x="11923183" y="2343150"/>
                  <a:pt x="11918950" y="209550"/>
                </a:cubicBezTo>
                <a:lnTo>
                  <a:pt x="184150" y="22225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762000" ty="10160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321" y="1096722"/>
            <a:ext cx="639273" cy="71130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35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D6D1-009B-446C-94FC-A88BEE922526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4B6F-5661-48A7-AB09-F69D32BFD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06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D6D1-009B-446C-94FC-A88BEE922526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4B6F-5661-48A7-AB09-F69D32BFD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9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D6D1-009B-446C-94FC-A88BEE922526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4B6F-5661-48A7-AB09-F69D32BFD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4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D6D1-009B-446C-94FC-A88BEE922526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4B6F-5661-48A7-AB09-F69D32BFD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49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D6D1-009B-446C-94FC-A88BEE922526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4B6F-5661-48A7-AB09-F69D32BFD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1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D6D1-009B-446C-94FC-A88BEE922526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4B6F-5661-48A7-AB09-F69D32BFD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53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D6D1-009B-446C-94FC-A88BEE922526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4B6F-5661-48A7-AB09-F69D32BFD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6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D6D1-009B-446C-94FC-A88BEE922526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4B6F-5661-48A7-AB09-F69D32BFD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9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D6D1-009B-446C-94FC-A88BEE922526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4B6F-5661-48A7-AB09-F69D32BFD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0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D6D1-009B-446C-94FC-A88BEE922526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4B6F-5661-48A7-AB09-F69D32BFD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37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D6D1-009B-446C-94FC-A88BEE922526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4B6F-5661-48A7-AB09-F69D32BFD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69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1044" y="344440"/>
            <a:ext cx="9735403" cy="3053853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en-GB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মাল্টিমিডিয়া শ্রেণিতে সবাইকে স্বাগত!</a:t>
            </a:r>
            <a:endParaRPr lang="en-GB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"/>
          <a:stretch/>
        </p:blipFill>
        <p:spPr>
          <a:xfrm>
            <a:off x="3406932" y="3398293"/>
            <a:ext cx="5423626" cy="2988861"/>
          </a:xfrm>
          <a:prstGeom prst="rect">
            <a:avLst/>
          </a:prstGeom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1105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923693" y="3171762"/>
            <a:ext cx="66821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ইন্টারনেট থেকে তথ্য পাওয়া যায়।</a:t>
            </a:r>
            <a:endParaRPr lang="en-GB" sz="3600" dirty="0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3840480" y="337625"/>
            <a:ext cx="4023362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তথ্য সংগ্রহের মাধ্যম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810" y="1853601"/>
            <a:ext cx="763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নিচের ছবিতে কি দেখা যাচ্ছে?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78302" y="4305257"/>
            <a:ext cx="589297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মোবাইল, কম্পিউটার, রেডিও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2948554"/>
            <a:ext cx="3908909" cy="2188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26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49970" y="3171762"/>
            <a:ext cx="768095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খবরের কাগজ থেকেও তথ্য পাওয়া যায়।</a:t>
            </a:r>
            <a:endParaRPr lang="en-GB" sz="3600" dirty="0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3840480" y="337625"/>
            <a:ext cx="4023362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তথ্য সংগ্রহের মাধ্যম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811" y="1853601"/>
            <a:ext cx="579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নিচের ছবিটি কিসের?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4342073" y="4150513"/>
            <a:ext cx="44924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প্রতিদিনের তথ্য পাই।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7" y="2948554"/>
            <a:ext cx="3125663" cy="1991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936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49970" y="3171762"/>
            <a:ext cx="568334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বই থেকেও তথ্য পাওয়া যায়।</a:t>
            </a:r>
            <a:endParaRPr lang="en-GB" sz="3600" dirty="0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3840480" y="337625"/>
            <a:ext cx="4023362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তথ্য সংগ্রহের মাধ্যম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811" y="1853601"/>
            <a:ext cx="579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নিচের ছবিটি কিসের?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4342072" y="4150513"/>
            <a:ext cx="663072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তৃতীয় শ্রেণির বিজ্ঞান বই থেকে আমরা বিজ্ঞান বিষয়ে পড়ি।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8" y="3073288"/>
            <a:ext cx="3448729" cy="1836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783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49970" y="3171762"/>
            <a:ext cx="765282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মানুষের সাথে মানুষের</a:t>
            </a:r>
            <a:r>
              <a:rPr lang="en-GB" sz="3600" dirty="0"/>
              <a:t> </a:t>
            </a:r>
            <a:r>
              <a:rPr lang="en-GB" sz="3600" dirty="0" smtClean="0"/>
              <a:t>যোগাযোগ হয়ে ও তথ্য আদান প্রদান হয়</a:t>
            </a:r>
            <a:endParaRPr lang="en-GB" sz="3600" dirty="0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3840480" y="337625"/>
            <a:ext cx="4023362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তথ্য সংগ্রহের মাধ্যম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811" y="1853601"/>
            <a:ext cx="579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নিচের ছবিটি কিসের?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0" y="3149029"/>
            <a:ext cx="3338280" cy="2002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4851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27608" y="5281916"/>
            <a:ext cx="720265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এগুলো হলো তথ্য সরবরাহের মাধ্যম।</a:t>
            </a:r>
            <a:endParaRPr lang="en-GB" sz="3600" dirty="0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3840480" y="337625"/>
            <a:ext cx="4023362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তথ্য সংগ্রহের মাধ্যম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r="19763"/>
          <a:stretch/>
        </p:blipFill>
        <p:spPr>
          <a:xfrm>
            <a:off x="3808487" y="1902071"/>
            <a:ext cx="5240898" cy="3067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17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5036234" y="337625"/>
            <a:ext cx="2827608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জোড়ায় কাজ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63" y="1924483"/>
            <a:ext cx="234315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1778633" y="4334473"/>
            <a:ext cx="9292642" cy="1023688"/>
            <a:chOff x="1778633" y="4334473"/>
            <a:chExt cx="9292642" cy="1023688"/>
          </a:xfrm>
        </p:grpSpPr>
        <p:sp>
          <p:nvSpPr>
            <p:cNvPr id="5" name="TextBox 4"/>
            <p:cNvSpPr txBox="1"/>
            <p:nvPr/>
          </p:nvSpPr>
          <p:spPr>
            <a:xfrm>
              <a:off x="2773243" y="4334473"/>
              <a:ext cx="8298032" cy="7694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তথ্য সংগ্রহের মাধ্যমগুলো কি কি?</a:t>
              </a:r>
              <a:endParaRPr lang="en-GB" sz="4400" dirty="0"/>
            </a:p>
          </p:txBody>
        </p:sp>
        <p:sp>
          <p:nvSpPr>
            <p:cNvPr id="6" name="Flowchart: Off-page Connector 5"/>
            <p:cNvSpPr/>
            <p:nvPr/>
          </p:nvSpPr>
          <p:spPr>
            <a:xfrm>
              <a:off x="1778633" y="4334473"/>
              <a:ext cx="994610" cy="1023688"/>
            </a:xfrm>
            <a:prstGeom prst="flowChartOffpageConnector">
              <a:avLst/>
            </a:prstGeom>
            <a:pattFill prst="horzBrick">
              <a:fgClr>
                <a:srgbClr val="00B05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67411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5036234" y="337625"/>
            <a:ext cx="2827608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পাঠ্য বই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48" y="1772529"/>
            <a:ext cx="900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পাঠ্য বইয়ের সাথে সংযোগ…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1" y="2786410"/>
            <a:ext cx="2620839" cy="3379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8" y="2786410"/>
            <a:ext cx="2630660" cy="3487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060791" y="3189872"/>
            <a:ext cx="2433707" cy="2178487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>
                    <a:lumMod val="85000"/>
                  </a:schemeClr>
                </a:solidFill>
              </a:rPr>
              <a:t>পৃষ্ঠা নং</a:t>
            </a:r>
          </a:p>
          <a:p>
            <a:r>
              <a:rPr lang="en-GB" sz="5400" dirty="0" smtClean="0">
                <a:solidFill>
                  <a:schemeClr val="bg1">
                    <a:lumMod val="85000"/>
                  </a:schemeClr>
                </a:solidFill>
              </a:rPr>
              <a:t>    ৭০</a:t>
            </a:r>
            <a:endParaRPr lang="en-GB" sz="5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0.25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5036233" y="337625"/>
            <a:ext cx="3404381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তথ্যের গুরুত্ব</a:t>
            </a:r>
            <a:endParaRPr lang="en-GB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1546417"/>
              </p:ext>
            </p:extLst>
          </p:nvPr>
        </p:nvGraphicFramePr>
        <p:xfrm>
          <a:off x="1165532" y="1169513"/>
          <a:ext cx="10407769" cy="176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0916059"/>
              </p:ext>
            </p:extLst>
          </p:nvPr>
        </p:nvGraphicFramePr>
        <p:xfrm>
          <a:off x="360313" y="2755075"/>
          <a:ext cx="10407769" cy="176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37026946"/>
              </p:ext>
            </p:extLst>
          </p:nvPr>
        </p:nvGraphicFramePr>
        <p:xfrm>
          <a:off x="974463" y="4583875"/>
          <a:ext cx="10407769" cy="176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5373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5036234" y="337625"/>
            <a:ext cx="3179298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দলগত কাজ</a:t>
            </a:r>
            <a:endParaRPr lang="en-GB" sz="4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78633" y="4334473"/>
            <a:ext cx="9292642" cy="1023688"/>
            <a:chOff x="1778633" y="4334473"/>
            <a:chExt cx="9292642" cy="1023688"/>
          </a:xfrm>
        </p:grpSpPr>
        <p:sp>
          <p:nvSpPr>
            <p:cNvPr id="4" name="TextBox 3"/>
            <p:cNvSpPr txBox="1"/>
            <p:nvPr/>
          </p:nvSpPr>
          <p:spPr>
            <a:xfrm>
              <a:off x="2773243" y="4334473"/>
              <a:ext cx="8298032" cy="70788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GB" sz="4000" dirty="0" smtClean="0"/>
                <a:t>তথ্য জানা গুরুত্বপূর্ণ কেন? ব্যাখ্যা কর।</a:t>
              </a:r>
              <a:endParaRPr lang="en-GB" sz="4000" dirty="0"/>
            </a:p>
          </p:txBody>
        </p:sp>
        <p:sp>
          <p:nvSpPr>
            <p:cNvPr id="5" name="Flowchart: Off-page Connector 4"/>
            <p:cNvSpPr/>
            <p:nvPr/>
          </p:nvSpPr>
          <p:spPr>
            <a:xfrm>
              <a:off x="1778633" y="4334473"/>
              <a:ext cx="994610" cy="1023688"/>
            </a:xfrm>
            <a:prstGeom prst="flowChartOffpageConnector">
              <a:avLst/>
            </a:prstGeom>
            <a:pattFill prst="horzBrick">
              <a:fgClr>
                <a:srgbClr val="00B05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84" y="1841108"/>
            <a:ext cx="3620548" cy="2027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2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5036234" y="337625"/>
            <a:ext cx="3179298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মূল্যায়ন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8" y="1927274"/>
            <a:ext cx="1025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বাম পাশের শব্দের সাথে ডান পাশের শব্দের মিল করঃ</a:t>
            </a:r>
            <a:endParaRPr lang="en-GB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83376"/>
              </p:ext>
            </p:extLst>
          </p:nvPr>
        </p:nvGraphicFramePr>
        <p:xfrm>
          <a:off x="3555219" y="2773549"/>
          <a:ext cx="5335562" cy="29543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9482"/>
                <a:gridCol w="2926080"/>
              </a:tblGrid>
              <a:tr h="33559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বাম পাশ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ডান পাশ</a:t>
                      </a:r>
                      <a:endParaRPr lang="en-GB" sz="3200" dirty="0"/>
                    </a:p>
                  </a:txBody>
                  <a:tcPr/>
                </a:tc>
              </a:tr>
              <a:tr h="33559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দেখি ও শুনি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রেডিও</a:t>
                      </a:r>
                      <a:endParaRPr lang="en-GB" sz="3200" dirty="0"/>
                    </a:p>
                  </a:txBody>
                  <a:tcPr/>
                </a:tc>
              </a:tr>
              <a:tr h="33559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খবর শুনি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খবরের কাগজ</a:t>
                      </a:r>
                      <a:endParaRPr lang="en-GB" sz="3200" dirty="0"/>
                    </a:p>
                  </a:txBody>
                  <a:tcPr/>
                </a:tc>
              </a:tr>
              <a:tr h="63786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খবর পড়ি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টেলিভিশন</a:t>
                      </a:r>
                      <a:endParaRPr lang="en-GB" sz="3200" dirty="0"/>
                    </a:p>
                  </a:txBody>
                  <a:tcPr/>
                </a:tc>
              </a:tr>
              <a:tr h="33559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কথা বলি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টেলিফোন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6" y="1839058"/>
            <a:ext cx="2657139" cy="1771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0897" y="3610483"/>
            <a:ext cx="5490157" cy="279663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9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120000"/>
              </a:lnSpc>
            </a:pPr>
            <a:endParaRPr lang="en-GB" sz="1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120000"/>
              </a:lnSpc>
            </a:pPr>
            <a:r>
              <a:rPr lang="en-GB" sz="17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আল আমীন</a:t>
            </a:r>
          </a:p>
          <a:p>
            <a:pPr algn="l">
              <a:lnSpc>
                <a:spcPct val="120000"/>
              </a:lnSpc>
            </a:pPr>
            <a:r>
              <a:rPr lang="en-GB" sz="1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l">
              <a:lnSpc>
                <a:spcPct val="120000"/>
              </a:lnSpc>
            </a:pPr>
            <a:r>
              <a:rPr lang="en-GB" sz="1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কাইতকোনা সরকারি প্রাথমিক বিদ্যালয়</a:t>
            </a:r>
          </a:p>
          <a:p>
            <a:pPr algn="l">
              <a:lnSpc>
                <a:spcPct val="120000"/>
              </a:lnSpc>
            </a:pPr>
            <a:r>
              <a:rPr lang="en-GB" sz="1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</a:p>
          <a:p>
            <a:pPr algn="l">
              <a:lnSpc>
                <a:spcPct val="120000"/>
              </a:lnSpc>
            </a:pPr>
            <a:r>
              <a:rPr lang="en-GB" sz="1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০১৭১৬১৮৪৭৩৪</a:t>
            </a:r>
          </a:p>
          <a:p>
            <a:pPr algn="l">
              <a:lnSpc>
                <a:spcPct val="120000"/>
              </a:lnSpc>
            </a:pPr>
            <a:endParaRPr lang="en-GB" sz="6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GB" sz="9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55642" y="3687757"/>
            <a:ext cx="5004735" cy="26420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9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120000"/>
              </a:lnSpc>
            </a:pPr>
            <a:endParaRPr lang="en-GB" sz="1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120000"/>
              </a:lnSpc>
            </a:pPr>
            <a:r>
              <a:rPr lang="en-GB" sz="17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৩য়</a:t>
            </a:r>
          </a:p>
          <a:p>
            <a:pPr algn="l">
              <a:lnSpc>
                <a:spcPct val="120000"/>
              </a:lnSpc>
            </a:pPr>
            <a:r>
              <a:rPr lang="en-GB" sz="1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প্রাথমিক বিজ্ঞান</a:t>
            </a:r>
          </a:p>
          <a:p>
            <a:pPr algn="l">
              <a:lnSpc>
                <a:spcPct val="120000"/>
              </a:lnSpc>
            </a:pPr>
            <a:r>
              <a:rPr lang="en-GB" sz="1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১১ (এগার)</a:t>
            </a:r>
          </a:p>
          <a:p>
            <a:pPr algn="l">
              <a:lnSpc>
                <a:spcPct val="120000"/>
              </a:lnSpc>
            </a:pPr>
            <a:r>
              <a:rPr lang="en-GB" sz="1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তথ্য ও যোগাযোগ</a:t>
            </a:r>
          </a:p>
          <a:p>
            <a:pPr algn="l">
              <a:lnSpc>
                <a:spcPct val="120000"/>
              </a:lnSpc>
            </a:pPr>
            <a:r>
              <a:rPr lang="en-GB" sz="1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– তথ্য সংগ্রহের উপায়সমুহ </a:t>
            </a:r>
          </a:p>
          <a:p>
            <a:pPr algn="l">
              <a:lnSpc>
                <a:spcPct val="120000"/>
              </a:lnSpc>
            </a:pPr>
            <a:endParaRPr lang="en-GB" sz="9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120000"/>
              </a:lnSpc>
            </a:pPr>
            <a:endParaRPr lang="en-GB" sz="6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GB" sz="9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75819" y="718302"/>
            <a:ext cx="2705695" cy="889314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6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76" y="1271550"/>
            <a:ext cx="1733266" cy="2297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76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4394" y="886265"/>
            <a:ext cx="495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উত্তরগুলো মিলিয়ে নেইঃ 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33022"/>
              </p:ext>
            </p:extLst>
          </p:nvPr>
        </p:nvGraphicFramePr>
        <p:xfrm>
          <a:off x="1430495" y="1910687"/>
          <a:ext cx="7577027" cy="3875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1703"/>
                <a:gridCol w="4155324"/>
              </a:tblGrid>
              <a:tr h="94502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দেখি ও শুনি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রেডিও</a:t>
                      </a:r>
                      <a:endParaRPr lang="en-GB" sz="3200" dirty="0"/>
                    </a:p>
                  </a:txBody>
                  <a:tcPr/>
                </a:tc>
              </a:tr>
              <a:tr h="94502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খবর শুনি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খবরের কাগজ</a:t>
                      </a:r>
                      <a:endParaRPr lang="en-GB" sz="3200" dirty="0"/>
                    </a:p>
                  </a:txBody>
                  <a:tcPr/>
                </a:tc>
              </a:tr>
              <a:tr h="10408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খবর পড়ি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টেলিভিশন</a:t>
                      </a:r>
                      <a:endParaRPr lang="en-GB" sz="3200" dirty="0"/>
                    </a:p>
                  </a:txBody>
                  <a:tcPr/>
                </a:tc>
              </a:tr>
              <a:tr h="94502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কথা বলি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টেলিফোন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408227" y="2347415"/>
            <a:ext cx="1460310" cy="163773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67033" y="2210937"/>
            <a:ext cx="2142698" cy="95129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067033" y="3298712"/>
            <a:ext cx="1705970" cy="76629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7033" y="5115888"/>
            <a:ext cx="195163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7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63717" y="2517692"/>
            <a:ext cx="11009834" cy="2446655"/>
            <a:chOff x="863717" y="2517692"/>
            <a:chExt cx="11009834" cy="2446655"/>
          </a:xfrm>
        </p:grpSpPr>
        <p:sp>
          <p:nvSpPr>
            <p:cNvPr id="5" name="TextBox 4"/>
            <p:cNvSpPr txBox="1"/>
            <p:nvPr/>
          </p:nvSpPr>
          <p:spPr>
            <a:xfrm>
              <a:off x="2825086" y="3179805"/>
              <a:ext cx="9048465" cy="1323439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GB" sz="4000" dirty="0" smtClean="0"/>
                <a:t>     তোমার বাড়িতে ব্যবহৃত তথ্য সংগ্রহের</a:t>
              </a:r>
            </a:p>
            <a:p>
              <a:r>
                <a:rPr lang="en-GB" sz="4000" dirty="0"/>
                <a:t> </a:t>
              </a:r>
              <a:r>
                <a:rPr lang="en-GB" sz="4000" dirty="0" smtClean="0"/>
                <a:t>    মাধ্যমগুলোর নাম লিখে আনবে। </a:t>
              </a:r>
              <a:endParaRPr lang="en-GB" sz="40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34" b="13256"/>
            <a:stretch/>
          </p:blipFill>
          <p:spPr>
            <a:xfrm>
              <a:off x="863717" y="2517692"/>
              <a:ext cx="2534576" cy="2446655"/>
            </a:xfrm>
            <a:prstGeom prst="ellipse">
              <a:avLst/>
            </a:prstGeom>
            <a:ln w="190500" cap="rnd">
              <a:solidFill>
                <a:schemeClr val="accent2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4654096" y="351272"/>
            <a:ext cx="3179298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বাড়ির কাজ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3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3" y="2297800"/>
            <a:ext cx="6431792" cy="3215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24012" y="1122057"/>
            <a:ext cx="801854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সবাইকে ধন্যবাদ । সবাই ভালো থেকো।</a:t>
            </a:r>
            <a:endParaRPr lang="en-GB" sz="3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8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69255" y="900328"/>
            <a:ext cx="9144000" cy="1135253"/>
          </a:xfrm>
          <a:noFill/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নিচের </a:t>
            </a:r>
            <a:r>
              <a:rPr lang="en-GB" dirty="0" err="1" smtClean="0"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ভিডিওটি</a:t>
            </a:r>
            <a:r>
              <a:rPr lang="en-GB" dirty="0" smtClean="0"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en-GB" dirty="0" err="1" smtClean="0"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লক্ষ্য</a:t>
            </a:r>
            <a:r>
              <a:rPr lang="en-GB" dirty="0" smtClean="0"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en-GB" dirty="0" smtClean="0"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করঃ</a:t>
            </a:r>
            <a:endParaRPr lang="en-GB" dirty="0"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57562"/>
              </p:ext>
            </p:extLst>
          </p:nvPr>
        </p:nvGraphicFramePr>
        <p:xfrm>
          <a:off x="4580413" y="2759175"/>
          <a:ext cx="2721683" cy="1440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3" imgW="453240" imgH="491040" progId="Package">
                  <p:embed/>
                </p:oleObj>
              </mc:Choice>
              <mc:Fallback>
                <p:oleObj name="Packager Shell Object" showAsIcon="1" r:id="rId3" imgW="4532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0413" y="2759175"/>
                        <a:ext cx="2721683" cy="1440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3"/>
          <p:cNvSpPr txBox="1">
            <a:spLocks/>
          </p:cNvSpPr>
          <p:nvPr/>
        </p:nvSpPr>
        <p:spPr>
          <a:xfrm>
            <a:off x="1556754" y="4183298"/>
            <a:ext cx="9144000" cy="10199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chemeClr val="tx2"/>
                </a:solidFill>
              </a:rPr>
              <a:t>উপরের ভিডিওটিতে কী দেখলে?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679583" y="5114230"/>
            <a:ext cx="9144000" cy="10199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>তথ্য হচ্ছে  কোন ব্যক্তি, বস্তু বা ঘটনা সম্পর্কে জ্ঞান। যোগাযোগের মাধ্যমে আমরা তথ্য পেয়ে থাকি।   </a:t>
            </a:r>
            <a:endParaRPr lang="en-GB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2082017" y="731520"/>
            <a:ext cx="7638758" cy="998802"/>
          </a:xfrm>
          <a:noFill/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তাহলে আজ আমরা পড়ব-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56" y="2313366"/>
            <a:ext cx="7546680" cy="34334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ezgif.com-resiz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1234333"/>
            <a:ext cx="8534400" cy="4800600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val="3645372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3840480" y="337625"/>
            <a:ext cx="4023362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শিখনফল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180492"/>
            <a:ext cx="900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এই পাঠ শেষে শিক্ষার্থীরা …</a:t>
            </a:r>
            <a:endParaRPr lang="en-GB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309948"/>
            <a:ext cx="1070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১১.১.২ তথ্য বিনমিয়ের বিভিন্ন উপায় সম্পর্কে বলতে পারবে।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193182"/>
            <a:ext cx="1106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১১.১.৩ তথ্য প্রযুক্তি ব্যবহারের বিভিন্ন মাধ্যম বর্ণনা করতে পারবে।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5112040"/>
            <a:ext cx="1106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১১.২.১ নিজে তথ্য জানার গুরুত্ব বর্ণনা করতে পারবে।</a:t>
            </a:r>
            <a:endParaRPr lang="en-GB" sz="3200" dirty="0"/>
          </a:p>
        </p:txBody>
      </p:sp>
      <p:sp>
        <p:nvSpPr>
          <p:cNvPr id="3" name="Flowchart: Off-page Connector 2"/>
          <p:cNvSpPr/>
          <p:nvPr/>
        </p:nvSpPr>
        <p:spPr>
          <a:xfrm>
            <a:off x="506437" y="3420462"/>
            <a:ext cx="407963" cy="474261"/>
          </a:xfrm>
          <a:prstGeom prst="flowChartOffpageConnector">
            <a:avLst/>
          </a:prstGeom>
          <a:pattFill prst="lgCheck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Off-page Connector 15"/>
          <p:cNvSpPr/>
          <p:nvPr/>
        </p:nvSpPr>
        <p:spPr>
          <a:xfrm>
            <a:off x="506437" y="4248438"/>
            <a:ext cx="407963" cy="474261"/>
          </a:xfrm>
          <a:prstGeom prst="flowChartOffpageConnector">
            <a:avLst/>
          </a:prstGeom>
          <a:pattFill prst="lgCheck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Off-page Connector 16"/>
          <p:cNvSpPr/>
          <p:nvPr/>
        </p:nvSpPr>
        <p:spPr>
          <a:xfrm>
            <a:off x="506437" y="5167298"/>
            <a:ext cx="407963" cy="474261"/>
          </a:xfrm>
          <a:prstGeom prst="flowChartOffpageConnector">
            <a:avLst/>
          </a:prstGeom>
          <a:pattFill prst="lgCheck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" y="534572"/>
            <a:ext cx="716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নিচের ছবিগুলো লক্ষ করঃ 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77" y="3788014"/>
            <a:ext cx="2717508" cy="1808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8" y="1444130"/>
            <a:ext cx="2835805" cy="1777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68" y="3893615"/>
            <a:ext cx="2284136" cy="1632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7" y="3893615"/>
            <a:ext cx="1489722" cy="1702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08" y="1444130"/>
            <a:ext cx="3173878" cy="1777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13" y="3855751"/>
            <a:ext cx="2912137" cy="1610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57" y="1532715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907366" y="3366552"/>
            <a:ext cx="220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প্রতি দিনের তথ্য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39882" y="3299782"/>
            <a:ext cx="251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আবহাওয়ার তথ্য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88461" y="3294912"/>
            <a:ext cx="332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ক্রিকেট বিশ্বকাপের তথ্য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8453" y="5703216"/>
            <a:ext cx="214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পরীক্ষার রুটিন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34139" y="5724321"/>
            <a:ext cx="254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বিদ্যালয়ের নোটিশ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91907" y="5615139"/>
            <a:ext cx="181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বিভিন্ন ঘটনা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763253" y="5703216"/>
            <a:ext cx="287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বেড়াতে যাওয়ার তথ্য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63973" y="5749382"/>
            <a:ext cx="10562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blipFill>
                  <a:blip r:embed="rId9"/>
                  <a:tile tx="0" ty="0" sx="100000" sy="100000" flip="none" algn="tl"/>
                </a:blipFill>
              </a:rPr>
              <a:t>প্রতিদিন আমরা বিভিন্ন ধরণের তথ্য পাই</a:t>
            </a:r>
            <a:endParaRPr lang="en-GB" sz="4800" dirty="0">
              <a:blipFill>
                <a:blip r:embed="rId9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406119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6" grpId="0" build="p"/>
      <p:bldP spid="16" grpId="1" build="allAtOnce"/>
      <p:bldP spid="17" grpId="0" build="p"/>
      <p:bldP spid="17" grpId="1" build="allAtOnce"/>
      <p:bldP spid="18" grpId="0" build="p"/>
      <p:bldP spid="18" grpId="1" build="allAtOnce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3840480" y="337625"/>
            <a:ext cx="4023362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একক কাজ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43" y="1336427"/>
            <a:ext cx="3072435" cy="322675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89650" y="4778097"/>
            <a:ext cx="8304977" cy="1001094"/>
            <a:chOff x="2602524" y="4989112"/>
            <a:chExt cx="8304977" cy="1001094"/>
          </a:xfrm>
        </p:grpSpPr>
        <p:sp>
          <p:nvSpPr>
            <p:cNvPr id="4" name="TextBox 3"/>
            <p:cNvSpPr txBox="1"/>
            <p:nvPr/>
          </p:nvSpPr>
          <p:spPr>
            <a:xfrm>
              <a:off x="3376249" y="5019707"/>
              <a:ext cx="7531252" cy="769441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তথ্য বিনিময়ের ২টি উপায় লেখ।</a:t>
              </a:r>
              <a:endParaRPr lang="en-GB" sz="4400" dirty="0"/>
            </a:p>
          </p:txBody>
        </p:sp>
        <p:sp>
          <p:nvSpPr>
            <p:cNvPr id="5" name="Flowchart: Off-page Connector 4"/>
            <p:cNvSpPr/>
            <p:nvPr/>
          </p:nvSpPr>
          <p:spPr>
            <a:xfrm>
              <a:off x="2602524" y="4989112"/>
              <a:ext cx="773725" cy="1001094"/>
            </a:xfrm>
            <a:prstGeom prst="flowChartOffpageConnector">
              <a:avLst/>
            </a:prstGeom>
            <a:pattFill prst="horzBrick">
              <a:fgClr>
                <a:srgbClr val="00B05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8969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18979" y="3240165"/>
            <a:ext cx="589343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টেলিভিশন দেখে তথ্য জানছে।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7" y="2976691"/>
            <a:ext cx="4753490" cy="2580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3840480" y="337625"/>
            <a:ext cx="4023362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তথ্য সংগ্রহের মাধ্যম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811" y="1853601"/>
            <a:ext cx="6597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নিচের ছবিতে কি করছে?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318979" y="4266715"/>
            <a:ext cx="49223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টেলিভিশন একটি মাধ্যম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97850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18979" y="3240165"/>
            <a:ext cx="645567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মাইক বাজিয়ে তথ্য প্রচার করছে।</a:t>
            </a:r>
            <a:endParaRPr lang="en-GB" sz="3600" dirty="0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3840480" y="337625"/>
            <a:ext cx="4023362" cy="1252020"/>
          </a:xfrm>
          <a:prstGeom prst="cube">
            <a:avLst/>
          </a:prstGeom>
          <a:gradFill>
            <a:gsLst>
              <a:gs pos="9000">
                <a:srgbClr val="00B05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31000"/>
                </a:schemeClr>
              </a:gs>
              <a:gs pos="61000">
                <a:schemeClr val="accent2">
                  <a:lumMod val="7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তথ্য সংগ্রহের মাধ্যম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811" y="1853601"/>
            <a:ext cx="6597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নিচের ছবিতে কি করছে?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318979" y="4266715"/>
            <a:ext cx="407823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মাইক একটি মাধ্যম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9" y="2948554"/>
            <a:ext cx="4445840" cy="199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392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384</Words>
  <Application>Microsoft Office PowerPoint</Application>
  <PresentationFormat>Widescreen</PresentationFormat>
  <Paragraphs>99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Package</vt:lpstr>
      <vt:lpstr>মাল্টিমিডিয়া শ্রেণিতে সবাইকে স্বাগত!</vt:lpstr>
      <vt:lpstr>PowerPoint Presentation</vt:lpstr>
      <vt:lpstr>নিচের ভিডিওটি লক্ষ্য করঃ</vt:lpstr>
      <vt:lpstr>তাহলে আজ আমরা পড়ব-</vt:lpstr>
      <vt:lpstr>শিখনফল</vt:lpstr>
      <vt:lpstr>PowerPoint Presentation</vt:lpstr>
      <vt:lpstr>একক কাজ</vt:lpstr>
      <vt:lpstr>তথ্য সংগ্রহের মাধ্যম</vt:lpstr>
      <vt:lpstr>তথ্য সংগ্রহের মাধ্যম</vt:lpstr>
      <vt:lpstr>তথ্য সংগ্রহের মাধ্যম</vt:lpstr>
      <vt:lpstr>তথ্য সংগ্রহের মাধ্যম</vt:lpstr>
      <vt:lpstr>তথ্য সংগ্রহের মাধ্যম</vt:lpstr>
      <vt:lpstr>তথ্য সংগ্রহের মাধ্যম</vt:lpstr>
      <vt:lpstr>তথ্য সংগ্রহের মাধ্যম</vt:lpstr>
      <vt:lpstr>জোড়ায় কাজ</vt:lpstr>
      <vt:lpstr>পাঠ্য বই</vt:lpstr>
      <vt:lpstr>তথ্যের গুরুত্ব</vt:lpstr>
      <vt:lpstr>দলগত কাজ</vt:lpstr>
      <vt:lpstr>মূল্যায়ন</vt:lpstr>
      <vt:lpstr>PowerPoint Presentation</vt:lpstr>
      <vt:lpstr>বাড়ির কাজ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Amin</dc:creator>
  <cp:lastModifiedBy>Al Amin</cp:lastModifiedBy>
  <cp:revision>53</cp:revision>
  <dcterms:created xsi:type="dcterms:W3CDTF">2020-01-27T15:06:05Z</dcterms:created>
  <dcterms:modified xsi:type="dcterms:W3CDTF">2020-02-19T18:25:47Z</dcterms:modified>
</cp:coreProperties>
</file>