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7" r:id="rId3"/>
    <p:sldId id="268" r:id="rId4"/>
    <p:sldId id="269" r:id="rId5"/>
    <p:sldId id="270" r:id="rId6"/>
    <p:sldId id="393" r:id="rId7"/>
    <p:sldId id="275" r:id="rId8"/>
    <p:sldId id="263" r:id="rId9"/>
    <p:sldId id="276" r:id="rId10"/>
    <p:sldId id="258" r:id="rId11"/>
    <p:sldId id="390" r:id="rId12"/>
    <p:sldId id="392" r:id="rId13"/>
    <p:sldId id="260" r:id="rId14"/>
    <p:sldId id="388" r:id="rId15"/>
    <p:sldId id="387" r:id="rId16"/>
    <p:sldId id="389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644" autoAdjust="0"/>
    <p:restoredTop sz="94581" autoAdjust="0"/>
  </p:normalViewPr>
  <p:slideViewPr>
    <p:cSldViewPr snapToGrid="0">
      <p:cViewPr varScale="1">
        <p:scale>
          <a:sx n="84" d="100"/>
          <a:sy n="84" d="100"/>
        </p:scale>
        <p:origin x="378" y="5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E3545F-EB35-428B-8477-9E314F3938D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6E9E24-6CC4-4A40-94F8-8F3B2EDB2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026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1798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478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n-BD"/>
          </a:p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D24E30-A021-494F-8D7A-C07ACC0925D2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599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86E9E24-6CC4-4A40-94F8-8F3B2EDB25B2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803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22D20-DD9F-449C-95DB-7CC5934AFD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BA68361-C226-48F3-B309-4924B73066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D7668CF-7D51-4BC9-A60B-0C1BD642C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8BFA51-C6CA-4A1D-92D9-BF8ED00F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032AB0E-9055-4BA4-AEE3-F8A834DB8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54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B5274A-DF81-44C3-A75E-94BEBEBA2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F0FCC67-2AE4-4101-B278-09BD6181CF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7F6752F-D421-481E-BDDD-C0AF2073AB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19E453A-D7C8-4FE1-8EB8-4176F89D0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00DF8A6-4B2F-42EF-8B32-D5B64D1DF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870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A614401A-9465-45FE-A1F3-21FFA592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7B20CEFB-103B-4FBC-B870-29705FF53D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7E4C44C0-F998-48A0-A5DA-8F40CFD234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0DC0671-D39B-435A-BF5F-D69BA09870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9E8187B-1EF1-44FB-BC7C-067F76E12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804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14E50F-C6AA-478B-8189-EC67C5AE97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52CAED-5F48-4747-A1FE-824D81358D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C4BB3DD-BE28-4FE9-BC8D-5A874BF88B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625033F-C76D-4FF4-A13A-8EFAEA441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F8E39C3-2CCD-4D2A-B223-CD51CBB8C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478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E64293-3A90-413F-828D-89DC083518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BD129E4-1491-4CD2-AF3F-1C067D8DB8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93A02CE-733E-4603-96F2-3FCAD70C8E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116F50B-A419-4D9D-BDDA-6B91576FA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BF59FE7-A971-40AB-8E06-3AD7234B1D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3697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9D2927-80A6-4EEC-B1C5-357EA9D4B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01D21B2-67EE-4039-8EFD-B08ED51E2CA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6717D61-990E-4E51-8862-7C815F4EE4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21D44C6-934A-456A-8A5C-6412DB59F0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70B3164-61A5-4FB1-B91B-00A4BDE01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9DEFF68-BDEB-4998-9FC3-3A4AFFDBB7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4531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0E176C7-0F1C-447D-8FB6-5DDA007D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F33B42B-5006-47C6-ADF1-6D130ACCE4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FF6ED672-F527-4292-A44A-A437FACB722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CE29BEF0-0B7A-4FC0-AB62-21F7946A20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94C9AA1-C592-428C-80F0-B1ABC23B078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555287D-318E-4722-A3D2-E699BD2EE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37D5AEC-0BA2-49C8-8BFE-B9E01318A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F130877-8901-40BE-BB53-39F21A038F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415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A80307-858A-4DE7-8D7A-0027690FD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61EAF017-B0C9-4668-B69C-21657A33D1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49FCA7EF-FDB2-4F39-8951-6DC35E0CC4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D02E5E1-CD8F-4DCF-AB23-950E577B2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526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CD7FA616-EF03-4454-A5AE-23C9C3A321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3BCCC2EB-53FA-4C55-ABD6-FF8C6655D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0B98AF2-A6F9-4413-9714-15113242A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203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D4F544-EAB6-44C2-A3B9-7DAEA3E9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7B414C4-56B9-4B56-94A6-B6394BCA9F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4E07609A-CE9D-47C8-B683-A5F38B3FCF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3C6307F-2F6E-4CC7-9352-F93960099F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5B1AAD1-EE75-4A8B-93D4-14D771396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3EEF0AD1-7954-4A24-B2F3-AFB31CCB0E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8542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2C85560-7F46-41CD-9AF0-70825347D4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9FD73C7E-86DE-46A8-A679-8657D2AAB7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1DABBA5-F509-447D-A657-28C922913C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181839E-39D8-4DF2-8F33-CA2D24AEF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1289B70-6E31-4513-AD8E-32FC239C05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283044B2-C61B-42F4-8A06-E748BFD27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5405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E194C0F2-F650-492B-B6FE-9E9B0A955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D24B7E2-F76A-4DBF-8921-00C659ED1C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59D4001-4CEA-4B9F-82A9-1CC06FF851E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71076D-1D60-4ECD-9C3B-429E722D4AE6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81A486C-EF69-4DF6-AB40-2B5BC3375D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49D55F21-A3A3-45FD-B573-03846C06F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138364-04A9-491A-B9DC-EEFD04A922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4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924182" y="488662"/>
            <a:ext cx="603883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 মাল্টিমিডিয়া ক্লাসে উপস্থিত সকলকে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52800" y="1524000"/>
            <a:ext cx="5486399" cy="3124199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90500" h="190500"/>
          </a:sp3d>
        </p:spPr>
        <p:txBody>
          <a:bodyPr wrap="none">
            <a:prstTxWarp prst="textPlain">
              <a:avLst/>
            </a:prstTxWarp>
            <a:spAutoFit/>
          </a:bodyPr>
          <a:lstStyle/>
          <a:p>
            <a:pPr algn="ctr"/>
            <a:r>
              <a:rPr lang="bn-IN" sz="4000" b="1" dirty="0" smtClean="0">
                <a:ln w="28575">
                  <a:solidFill>
                    <a:schemeClr val="tx1"/>
                  </a:solidFill>
                </a:ln>
                <a:blipFill dpi="0" rotWithShape="1">
                  <a:blip r:embed="rId2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স্বাগত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0" y="2514600"/>
            <a:ext cx="2857500" cy="314325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050" y="2387600"/>
            <a:ext cx="2857500" cy="3143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17484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000"/>
                            </p:stCondLst>
                            <p:childTnLst>
                              <p:par>
                                <p:cTn id="10" presetID="38" presetClass="entr" presetSubtype="0" accel="5000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2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3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420895" y="2249027"/>
            <a:ext cx="3602298" cy="828698"/>
            <a:chOff x="2056877" y="3276219"/>
            <a:chExt cx="4082766" cy="1027444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26" name="Picture 2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5" name="Rectangle 4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2741632" y="218403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xmlns="" id="{E14C2ECC-60AA-4641-9269-6B9243E10638}"/>
              </a:ext>
            </a:extLst>
          </p:cNvPr>
          <p:cNvSpPr/>
          <p:nvPr/>
        </p:nvSpPr>
        <p:spPr>
          <a:xfrm>
            <a:off x="5104434" y="274620"/>
            <a:ext cx="2370345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বিশেষ </a:t>
            </a:r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নির্বচন 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98941C1D-8BEC-42E4-ABAE-6F32111916BE}"/>
              </a:ext>
            </a:extLst>
          </p:cNvPr>
          <p:cNvSpPr txBox="1"/>
          <p:nvPr/>
        </p:nvSpPr>
        <p:spPr>
          <a:xfrm>
            <a:off x="291016" y="4988529"/>
            <a:ext cx="117391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মনে করি, একটি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b,c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দেওয়া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আছে।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ত্রিভুজটি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আঁকতে হবে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2182024" y="189164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2571834" y="-276532"/>
            <a:ext cx="339595" cy="2457433"/>
            <a:chOff x="5181166" y="85591"/>
            <a:chExt cx="352884" cy="2933009"/>
          </a:xfrm>
        </p:grpSpPr>
        <p:sp>
          <p:nvSpPr>
            <p:cNvPr id="10" name="Can 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lowchart: Merge 1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elay 1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2670382" y="288394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2159446" y="258026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2159447" y="317858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1" name="Group 30"/>
          <p:cNvGrpSpPr/>
          <p:nvPr/>
        </p:nvGrpSpPr>
        <p:grpSpPr>
          <a:xfrm>
            <a:off x="2272825" y="2899941"/>
            <a:ext cx="3602298" cy="828698"/>
            <a:chOff x="2056877" y="3276221"/>
            <a:chExt cx="4082766" cy="1027444"/>
          </a:xfrm>
        </p:grpSpPr>
        <p:pic>
          <p:nvPicPr>
            <p:cNvPr id="32" name="Picture 31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3" name="Picture 32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4" name="Rectangle 33"/>
            <p:cNvSpPr/>
            <p:nvPr/>
          </p:nvSpPr>
          <p:spPr>
            <a:xfrm>
              <a:off x="2056877" y="3276221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5" name="Group 34"/>
          <p:cNvGrpSpPr/>
          <p:nvPr/>
        </p:nvGrpSpPr>
        <p:grpSpPr>
          <a:xfrm>
            <a:off x="2292745" y="3557846"/>
            <a:ext cx="3602298" cy="828698"/>
            <a:chOff x="2056877" y="3276219"/>
            <a:chExt cx="4082766" cy="1027444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8" name="Rectangle 3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9" name="Group 38"/>
          <p:cNvGrpSpPr/>
          <p:nvPr/>
        </p:nvGrpSpPr>
        <p:grpSpPr>
          <a:xfrm>
            <a:off x="2513086" y="471939"/>
            <a:ext cx="339595" cy="2457433"/>
            <a:chOff x="5181166" y="85591"/>
            <a:chExt cx="352884" cy="2933009"/>
          </a:xfrm>
        </p:grpSpPr>
        <p:sp>
          <p:nvSpPr>
            <p:cNvPr id="40" name="Can 39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Flowchart: Merge 40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Flowchart: Delay 41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2509754" y="1090873"/>
            <a:ext cx="339595" cy="2457433"/>
            <a:chOff x="5181166" y="85591"/>
            <a:chExt cx="352884" cy="2933009"/>
          </a:xfrm>
        </p:grpSpPr>
        <p:sp>
          <p:nvSpPr>
            <p:cNvPr id="44" name="Can 4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erge 4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Delay 4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2670382" y="3527418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323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1.11111E-6 L 0.25 1.11111E-6 " pathEditMode="relative" rAng="0" ptsTypes="AA">
                                      <p:cBhvr>
                                        <p:cTn id="15" dur="28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500" y="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7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47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6 3.33333E-6 L 0.21589 -0.0044 " pathEditMode="relative" rAng="0" ptsTypes="AA">
                                      <p:cBhvr>
                                        <p:cTn id="43" dur="28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794" y="-231"/>
                                    </p:animMotion>
                                  </p:childTnLst>
                                </p:cTn>
                              </p:par>
                              <p:par>
                                <p:cTn id="44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3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0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-4.44444E-6 L 0.21615 0.00602 " pathEditMode="relative" rAng="0" ptsTypes="AA">
                                      <p:cBhvr>
                                        <p:cTn id="69" dur="28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807" y="301"/>
                                    </p:animMotion>
                                  </p:childTnLst>
                                </p:cTn>
                              </p:par>
                              <p:par>
                                <p:cTn id="70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3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76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2" presetClass="exit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0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9" grpId="0"/>
      <p:bldP spid="3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Arc 124"/>
          <p:cNvSpPr/>
          <p:nvPr/>
        </p:nvSpPr>
        <p:spPr>
          <a:xfrm rot="15749415">
            <a:off x="7860526" y="796841"/>
            <a:ext cx="847521" cy="928789"/>
          </a:xfrm>
          <a:prstGeom prst="arc">
            <a:avLst>
              <a:gd name="adj1" fmla="val 16200000"/>
              <a:gd name="adj2" fmla="val 1309673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20780666">
            <a:off x="7406780" y="998226"/>
            <a:ext cx="847521" cy="928789"/>
          </a:xfrm>
          <a:prstGeom prst="arc">
            <a:avLst>
              <a:gd name="adj1" fmla="val 16200000"/>
              <a:gd name="adj2" fmla="val 617736"/>
            </a:avLst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307943" y="100998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48335" y="71759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236693" y="170989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25757" y="14062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25758" y="200453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>
            <a:off x="6128430" y="3346686"/>
            <a:ext cx="4096766" cy="828698"/>
            <a:chOff x="2056877" y="3276219"/>
            <a:chExt cx="4082766" cy="1027444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8" name="Rectangle 3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958632" y="889253"/>
            <a:ext cx="339595" cy="2457433"/>
            <a:chOff x="5181166" y="85591"/>
            <a:chExt cx="352884" cy="2933009"/>
          </a:xfrm>
        </p:grpSpPr>
        <p:sp>
          <p:nvSpPr>
            <p:cNvPr id="44" name="Can 4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erge 4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Delay 4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236693" y="2353368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4" name="Group 13"/>
          <p:cNvGrpSpPr/>
          <p:nvPr/>
        </p:nvGrpSpPr>
        <p:grpSpPr>
          <a:xfrm rot="10800000">
            <a:off x="1280861" y="922514"/>
            <a:ext cx="3151844" cy="2391269"/>
            <a:chOff x="3392023" y="2019967"/>
            <a:chExt cx="3151844" cy="2391269"/>
          </a:xfrm>
        </p:grpSpPr>
        <p:sp>
          <p:nvSpPr>
            <p:cNvPr id="48" name="Pentagon 47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rapezoid 49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Can 50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Trapezoid 48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Pentagon 53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55" name="Oval 54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6" name="Straight Connector 55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6128430" y="3346686"/>
            <a:ext cx="4096766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9122484" y="3047914"/>
            <a:ext cx="118360" cy="1210595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8" name="Group 67"/>
          <p:cNvGrpSpPr/>
          <p:nvPr/>
        </p:nvGrpSpPr>
        <p:grpSpPr>
          <a:xfrm rot="21185939">
            <a:off x="3430585" y="462375"/>
            <a:ext cx="5776119" cy="5768622"/>
            <a:chOff x="2201437" y="41312"/>
            <a:chExt cx="5776119" cy="5768622"/>
          </a:xfrm>
        </p:grpSpPr>
        <p:grpSp>
          <p:nvGrpSpPr>
            <p:cNvPr id="69" name="Group 68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71" name="Pentagon 70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Trapezoid 71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Can 72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4" name="Oval 73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5" name="Trapezoid 74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Pentagon 75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7" name="Group 76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78" name="Oval 77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79" name="Straight Connector 78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70" name="Oval 69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5687878" y="317626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10198363" y="314512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9209618" y="3294035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93" name="Group 92"/>
          <p:cNvGrpSpPr/>
          <p:nvPr/>
        </p:nvGrpSpPr>
        <p:grpSpPr>
          <a:xfrm rot="10800000">
            <a:off x="1156564" y="1579356"/>
            <a:ext cx="2794653" cy="2179844"/>
            <a:chOff x="3392023" y="2019967"/>
            <a:chExt cx="3151844" cy="2391269"/>
          </a:xfrm>
        </p:grpSpPr>
        <p:sp>
          <p:nvSpPr>
            <p:cNvPr id="94" name="Pentagon 93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Trapezoid 94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Can 95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Oval 96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Trapezoid 97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Pentagon 98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0" name="Group 99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101" name="Oval 100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02" name="Straight Connector 101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13" name="Group 112"/>
          <p:cNvGrpSpPr/>
          <p:nvPr/>
        </p:nvGrpSpPr>
        <p:grpSpPr>
          <a:xfrm rot="18354464">
            <a:off x="3592291" y="471230"/>
            <a:ext cx="5540907" cy="5533715"/>
            <a:chOff x="2201437" y="41312"/>
            <a:chExt cx="5776119" cy="5768622"/>
          </a:xfrm>
        </p:grpSpPr>
        <p:grpSp>
          <p:nvGrpSpPr>
            <p:cNvPr id="114" name="Group 113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116" name="Pentagon 115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Trapezoid 116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8" name="Can 117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Oval 118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Trapezoid 119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Pentagon 120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22" name="Group 121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123" name="Oval 122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24" name="Straight Connector 123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15" name="Oval 114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 rot="10800000">
            <a:off x="1156564" y="2211534"/>
            <a:ext cx="2794653" cy="2179844"/>
            <a:chOff x="3392023" y="2019967"/>
            <a:chExt cx="3151844" cy="2391269"/>
          </a:xfrm>
        </p:grpSpPr>
        <p:sp>
          <p:nvSpPr>
            <p:cNvPr id="127" name="Pentagon 126"/>
            <p:cNvSpPr/>
            <p:nvPr/>
          </p:nvSpPr>
          <p:spPr>
            <a:xfrm rot="13239619" flipH="1">
              <a:off x="5980138" y="4061774"/>
              <a:ext cx="562777" cy="68445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Trapezoid 127"/>
            <p:cNvSpPr/>
            <p:nvPr/>
          </p:nvSpPr>
          <p:spPr>
            <a:xfrm rot="7829402" flipH="1">
              <a:off x="5450481" y="2499377"/>
              <a:ext cx="215608" cy="1971164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9" name="Can 128"/>
            <p:cNvSpPr/>
            <p:nvPr/>
          </p:nvSpPr>
          <p:spPr>
            <a:xfrm flipH="1">
              <a:off x="4645663" y="2019967"/>
              <a:ext cx="147421" cy="638827"/>
            </a:xfrm>
            <a:prstGeom prst="can">
              <a:avLst/>
            </a:prstGeom>
            <a:solidFill>
              <a:schemeClr val="accent2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Oval 129"/>
            <p:cNvSpPr/>
            <p:nvPr/>
          </p:nvSpPr>
          <p:spPr>
            <a:xfrm flipH="1">
              <a:off x="4558204" y="2588953"/>
              <a:ext cx="327019" cy="327019"/>
            </a:xfrm>
            <a:prstGeom prst="ellipse">
              <a:avLst/>
            </a:prstGeom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1" name="Trapezoid 130"/>
            <p:cNvSpPr/>
            <p:nvPr/>
          </p:nvSpPr>
          <p:spPr>
            <a:xfrm rot="13396479" flipH="1">
              <a:off x="3923450" y="2624754"/>
              <a:ext cx="234907" cy="1786482"/>
            </a:xfrm>
            <a:prstGeom prst="trapezoid">
              <a:avLst/>
            </a:prstGeom>
            <a:solidFill>
              <a:schemeClr val="accent3">
                <a:lumMod val="60000"/>
                <a:lumOff val="40000"/>
              </a:schemeClr>
            </a:solidFill>
            <a:scene3d>
              <a:camera prst="orthographicFront"/>
              <a:lightRig rig="threePt" dir="t"/>
            </a:scene3d>
            <a:sp3d>
              <a:bevelT/>
              <a:bevelB w="0" h="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Pentagon 131"/>
            <p:cNvSpPr/>
            <p:nvPr/>
          </p:nvSpPr>
          <p:spPr>
            <a:xfrm rot="16379183" flipH="1">
              <a:off x="2770746" y="3547904"/>
              <a:ext cx="1406356" cy="163802"/>
            </a:xfrm>
            <a:prstGeom prst="homePlate">
              <a:avLst/>
            </a:prstGeom>
            <a:solidFill>
              <a:schemeClr val="bg1">
                <a:lumMod val="75000"/>
              </a:schemeClr>
            </a:solidFill>
            <a:scene3d>
              <a:camera prst="orthographicFront"/>
              <a:lightRig rig="threePt" dir="t"/>
            </a:scene3d>
            <a:sp3d>
              <a:bevelT w="127000" h="1270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33" name="Group 132"/>
            <p:cNvGrpSpPr/>
            <p:nvPr/>
          </p:nvGrpSpPr>
          <p:grpSpPr>
            <a:xfrm flipH="1">
              <a:off x="4645663" y="2670280"/>
              <a:ext cx="152102" cy="152102"/>
              <a:chOff x="5747657" y="2318657"/>
              <a:chExt cx="217714" cy="217714"/>
            </a:xfrm>
          </p:grpSpPr>
          <p:sp>
            <p:nvSpPr>
              <p:cNvPr id="134" name="Oval 133"/>
              <p:cNvSpPr/>
              <p:nvPr/>
            </p:nvSpPr>
            <p:spPr>
              <a:xfrm>
                <a:off x="5747657" y="2318657"/>
                <a:ext cx="217714" cy="217714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5" name="Straight Connector 134"/>
              <p:cNvCxnSpPr/>
              <p:nvPr/>
            </p:nvCxnSpPr>
            <p:spPr>
              <a:xfrm>
                <a:off x="5856514" y="2327030"/>
                <a:ext cx="0" cy="187569"/>
              </a:xfrm>
              <a:prstGeom prst="line">
                <a:avLst/>
              </a:prstGeom>
              <a:ln w="57150">
                <a:solidFill>
                  <a:schemeClr val="bg1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136" name="Group 135"/>
          <p:cNvGrpSpPr/>
          <p:nvPr/>
        </p:nvGrpSpPr>
        <p:grpSpPr>
          <a:xfrm rot="14162269">
            <a:off x="6735412" y="644101"/>
            <a:ext cx="5150948" cy="5144262"/>
            <a:chOff x="2201437" y="41312"/>
            <a:chExt cx="5776119" cy="5768622"/>
          </a:xfrm>
        </p:grpSpPr>
        <p:grpSp>
          <p:nvGrpSpPr>
            <p:cNvPr id="137" name="Group 136"/>
            <p:cNvGrpSpPr/>
            <p:nvPr/>
          </p:nvGrpSpPr>
          <p:grpSpPr>
            <a:xfrm rot="10800000">
              <a:off x="4825712" y="2689407"/>
              <a:ext cx="3151844" cy="2391269"/>
              <a:chOff x="3392023" y="2019967"/>
              <a:chExt cx="3151844" cy="2391269"/>
            </a:xfrm>
          </p:grpSpPr>
          <p:sp>
            <p:nvSpPr>
              <p:cNvPr id="139" name="Pentagon 138"/>
              <p:cNvSpPr/>
              <p:nvPr/>
            </p:nvSpPr>
            <p:spPr>
              <a:xfrm rot="13239619" flipH="1">
                <a:off x="5980138" y="4061774"/>
                <a:ext cx="562777" cy="68445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0" name="Trapezoid 139"/>
              <p:cNvSpPr/>
              <p:nvPr/>
            </p:nvSpPr>
            <p:spPr>
              <a:xfrm rot="7829402" flipH="1">
                <a:off x="5450481" y="2499377"/>
                <a:ext cx="215608" cy="1971164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Can 140"/>
              <p:cNvSpPr/>
              <p:nvPr/>
            </p:nvSpPr>
            <p:spPr>
              <a:xfrm flipH="1">
                <a:off x="4645663" y="2019967"/>
                <a:ext cx="147421" cy="638827"/>
              </a:xfrm>
              <a:prstGeom prst="can">
                <a:avLst/>
              </a:prstGeom>
              <a:solidFill>
                <a:schemeClr val="accent2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2" name="Oval 141"/>
              <p:cNvSpPr/>
              <p:nvPr/>
            </p:nvSpPr>
            <p:spPr>
              <a:xfrm flipH="1">
                <a:off x="4558204" y="2588953"/>
                <a:ext cx="327019" cy="327019"/>
              </a:xfrm>
              <a:prstGeom prst="ellipse">
                <a:avLst/>
              </a:prstGeom>
              <a:scene3d>
                <a:camera prst="orthographicFront"/>
                <a:lightRig rig="threePt" dir="t"/>
              </a:scene3d>
              <a:sp3d>
                <a:bevelT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3" name="Trapezoid 142"/>
              <p:cNvSpPr/>
              <p:nvPr/>
            </p:nvSpPr>
            <p:spPr>
              <a:xfrm rot="13396479" flipH="1">
                <a:off x="3923450" y="2624754"/>
                <a:ext cx="234907" cy="1786482"/>
              </a:xfrm>
              <a:prstGeom prst="trapezoid">
                <a:avLst/>
              </a:prstGeom>
              <a:solidFill>
                <a:schemeClr val="accent3">
                  <a:lumMod val="60000"/>
                  <a:lumOff val="40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  <a:bevelB w="0" h="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4" name="Pentagon 143"/>
              <p:cNvSpPr/>
              <p:nvPr/>
            </p:nvSpPr>
            <p:spPr>
              <a:xfrm rot="16379183" flipH="1">
                <a:off x="2770746" y="3547904"/>
                <a:ext cx="1406356" cy="163802"/>
              </a:xfrm>
              <a:prstGeom prst="homePlate">
                <a:avLst/>
              </a:prstGeom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 w="127000" h="127000"/>
              </a:sp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45" name="Group 144"/>
              <p:cNvGrpSpPr/>
              <p:nvPr/>
            </p:nvGrpSpPr>
            <p:grpSpPr>
              <a:xfrm flipH="1">
                <a:off x="4645663" y="2670280"/>
                <a:ext cx="152102" cy="152102"/>
                <a:chOff x="5747657" y="2318657"/>
                <a:chExt cx="217714" cy="217714"/>
              </a:xfrm>
            </p:grpSpPr>
            <p:sp>
              <p:nvSpPr>
                <p:cNvPr id="146" name="Oval 145"/>
                <p:cNvSpPr/>
                <p:nvPr/>
              </p:nvSpPr>
              <p:spPr>
                <a:xfrm>
                  <a:off x="5747657" y="2318657"/>
                  <a:ext cx="217714" cy="217714"/>
                </a:xfrm>
                <a:prstGeom prst="ellipse">
                  <a:avLst/>
                </a:prstGeom>
                <a:solidFill>
                  <a:schemeClr val="accent4">
                    <a:lumMod val="60000"/>
                    <a:lumOff val="40000"/>
                  </a:schemeClr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147" name="Straight Connector 146"/>
                <p:cNvCxnSpPr/>
                <p:nvPr/>
              </p:nvCxnSpPr>
              <p:spPr>
                <a:xfrm>
                  <a:off x="5856514" y="2327030"/>
                  <a:ext cx="0" cy="187569"/>
                </a:xfrm>
                <a:prstGeom prst="line">
                  <a:avLst/>
                </a:prstGeom>
                <a:ln w="57150">
                  <a:solidFill>
                    <a:schemeClr val="bg1">
                      <a:lumMod val="75000"/>
                    </a:schemeClr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38" name="Oval 137"/>
            <p:cNvSpPr/>
            <p:nvPr/>
          </p:nvSpPr>
          <p:spPr>
            <a:xfrm>
              <a:off x="2201437" y="41312"/>
              <a:ext cx="5768622" cy="5768622"/>
            </a:xfrm>
            <a:prstGeom prst="ellipse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1" name="Rectangle 90">
            <a:extLst>
              <a:ext uri="{FF2B5EF4-FFF2-40B4-BE49-F238E27FC236}">
                <a16:creationId xmlns:a16="http://schemas.microsoft.com/office/drawing/2014/main" xmlns="" id="{E14C2ECC-60AA-4641-9269-6B9243E10638}"/>
              </a:ext>
            </a:extLst>
          </p:cNvPr>
          <p:cNvSpPr/>
          <p:nvPr/>
        </p:nvSpPr>
        <p:spPr>
          <a:xfrm>
            <a:off x="1236693" y="122226"/>
            <a:ext cx="1377389" cy="72218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অঙ্কন:   </a:t>
            </a:r>
            <a:endParaRPr lang="en-US" sz="3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3" name="TextBox 102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98941C1D-8BEC-42E4-ABAE-6F32111916BE}"/>
              </a:ext>
            </a:extLst>
          </p:cNvPr>
          <p:cNvSpPr txBox="1"/>
          <p:nvPr/>
        </p:nvSpPr>
        <p:spPr>
          <a:xfrm>
            <a:off x="104404" y="5095106"/>
            <a:ext cx="11910493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যেকোনো রশ্মি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BD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কেটে নিই।</a:t>
            </a: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২।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বিন্দুকে কেন্দ্র করে যথাক্রমে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সমান ব্যাসার্ধ নিয়ে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BC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এর একই পাশে দুইটি বৃত্তচাপ আঁকি। বৃত্তচাপ দুইটি পরস্পর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বিন্দুতে ছেদ করে। 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708141" y="47195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107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3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6 3.7037E-6 L 0.33594 0.00902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6797" y="440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3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30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500"/>
                            </p:stCondLst>
                            <p:childTnLst>
                              <p:par>
                                <p:cTn id="2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2" presetClass="exit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4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53" dur="30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5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3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4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81" dur="3000" fill="hold"/>
                                        <p:tgtEl>
                                          <p:spTgt spid="11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82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4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88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/>
                                        <p:tgtEl>
                                          <p:spTgt spid="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6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900000">
                                      <p:cBhvr>
                                        <p:cTn id="105" dur="3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8" dur="3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2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5" fill="hold">
                            <p:stCondLst>
                              <p:cond delay="500"/>
                            </p:stCondLst>
                            <p:childTnLst>
                              <p:par>
                                <p:cTn id="11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500" fill="hold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7" dur="500" tmFilter="0,0; .5, 1; 1, 1"/>
                                        <p:tgtEl>
                                          <p:spTgt spid="1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2400"/>
                            </p:stCondLst>
                            <p:childTnLst>
                              <p:par>
                                <p:cTn id="1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5" dur="500" tmFilter="0,0; .5, 1; 1, 1"/>
                                        <p:tgtEl>
                                          <p:spTgt spid="1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5" grpId="0" animBg="1"/>
      <p:bldP spid="22" grpId="0" animBg="1"/>
      <p:bldP spid="17" grpId="0" animBg="1"/>
      <p:bldP spid="80" grpId="0"/>
      <p:bldP spid="81" grpId="0"/>
      <p:bldP spid="82" grpId="0"/>
      <p:bldP spid="10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Straight Connector 24"/>
          <p:cNvCxnSpPr/>
          <p:nvPr/>
        </p:nvCxnSpPr>
        <p:spPr>
          <a:xfrm flipH="1">
            <a:off x="5509750" y="2408425"/>
            <a:ext cx="1923342" cy="2308585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7417397" y="2437755"/>
            <a:ext cx="1192162" cy="229372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Arc 124"/>
          <p:cNvSpPr/>
          <p:nvPr/>
        </p:nvSpPr>
        <p:spPr>
          <a:xfrm rot="17965070">
            <a:off x="7102450" y="2375901"/>
            <a:ext cx="847521" cy="928789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rc 21"/>
          <p:cNvSpPr/>
          <p:nvPr/>
        </p:nvSpPr>
        <p:spPr>
          <a:xfrm rot="20331774">
            <a:off x="6828622" y="2364639"/>
            <a:ext cx="847521" cy="928789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307943" y="1009981"/>
            <a:ext cx="3119206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48335" y="717594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236693" y="1709896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25757" y="140621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25758" y="2004530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5" name="Group 34"/>
          <p:cNvGrpSpPr/>
          <p:nvPr/>
        </p:nvGrpSpPr>
        <p:grpSpPr>
          <a:xfrm rot="18579909">
            <a:off x="4826789" y="3357110"/>
            <a:ext cx="4096766" cy="828698"/>
            <a:chOff x="2056877" y="3276219"/>
            <a:chExt cx="4082766" cy="1027444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37" name="Picture 36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4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38" name="Rectangle 37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/>
          <p:cNvGrpSpPr/>
          <p:nvPr/>
        </p:nvGrpSpPr>
        <p:grpSpPr>
          <a:xfrm>
            <a:off x="5333597" y="2243501"/>
            <a:ext cx="339595" cy="2457433"/>
            <a:chOff x="5181166" y="85591"/>
            <a:chExt cx="352884" cy="2933009"/>
          </a:xfrm>
        </p:grpSpPr>
        <p:sp>
          <p:nvSpPr>
            <p:cNvPr id="44" name="Can 4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lowchart: Merge 4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lowchart: Delay 4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1236693" y="2353368"/>
            <a:ext cx="2645072" cy="1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7" name="Straight Connector 56">
            <a:extLst>
              <a:ext uri="{FF2B5EF4-FFF2-40B4-BE49-F238E27FC236}">
                <a16:creationId xmlns:a16="http://schemas.microsoft.com/office/drawing/2014/main" xmlns="" id="{6A15C156-209B-421D-B4AC-3C3867F1CE81}"/>
              </a:ext>
            </a:extLst>
          </p:cNvPr>
          <p:cNvCxnSpPr>
            <a:cxnSpLocks/>
          </p:cNvCxnSpPr>
          <p:nvPr/>
        </p:nvCxnSpPr>
        <p:spPr>
          <a:xfrm flipV="1">
            <a:off x="5503395" y="4700934"/>
            <a:ext cx="4096766" cy="2"/>
          </a:xfrm>
          <a:prstGeom prst="lin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7" name="Arc 16"/>
          <p:cNvSpPr/>
          <p:nvPr/>
        </p:nvSpPr>
        <p:spPr>
          <a:xfrm>
            <a:off x="8497449" y="4402162"/>
            <a:ext cx="118360" cy="1210595"/>
          </a:xfrm>
          <a:prstGeom prst="arc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5062843" y="4530508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9573328" y="4499377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D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8584583" y="4648283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03" name="Group 102"/>
          <p:cNvGrpSpPr/>
          <p:nvPr/>
        </p:nvGrpSpPr>
        <p:grpSpPr>
          <a:xfrm>
            <a:off x="8438505" y="2261060"/>
            <a:ext cx="339595" cy="2457433"/>
            <a:chOff x="5181166" y="85591"/>
            <a:chExt cx="352884" cy="2933009"/>
          </a:xfrm>
        </p:grpSpPr>
        <p:sp>
          <p:nvSpPr>
            <p:cNvPr id="104" name="Can 103"/>
            <p:cNvSpPr/>
            <p:nvPr/>
          </p:nvSpPr>
          <p:spPr>
            <a:xfrm>
              <a:off x="5181166" y="400281"/>
              <a:ext cx="349422" cy="1982493"/>
            </a:xfrm>
            <a:prstGeom prst="can">
              <a:avLst/>
            </a:prstGeom>
            <a:gradFill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lumMod val="60000"/>
                    <a:lumOff val="4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10800000" scaled="0"/>
            </a:gradFill>
          </p:spPr>
          <p:style>
            <a:lnRef idx="1">
              <a:schemeClr val="accent6"/>
            </a:lnRef>
            <a:fillRef idx="3">
              <a:schemeClr val="accent6"/>
            </a:fillRef>
            <a:effectRef idx="2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erge 104"/>
            <p:cNvSpPr/>
            <p:nvPr/>
          </p:nvSpPr>
          <p:spPr>
            <a:xfrm>
              <a:off x="5181166" y="2340445"/>
              <a:ext cx="352884" cy="678155"/>
            </a:xfrm>
            <a:prstGeom prst="flowChartMerg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Flowchart: Delay 105"/>
            <p:cNvSpPr/>
            <p:nvPr/>
          </p:nvSpPr>
          <p:spPr>
            <a:xfrm rot="16200000">
              <a:off x="5097269" y="169489"/>
              <a:ext cx="518289" cy="350494"/>
            </a:xfrm>
            <a:prstGeom prst="flowChartDelay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07" name="Group 106"/>
          <p:cNvGrpSpPr/>
          <p:nvPr/>
        </p:nvGrpSpPr>
        <p:grpSpPr>
          <a:xfrm rot="3763270">
            <a:off x="5503393" y="3235524"/>
            <a:ext cx="4096766" cy="828698"/>
            <a:chOff x="2056877" y="3276219"/>
            <a:chExt cx="4082766" cy="1027444"/>
          </a:xfrm>
        </p:grpSpPr>
        <p:pic>
          <p:nvPicPr>
            <p:cNvPr id="108" name="Picture 107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420" t="2788" r="2211" b="80545"/>
            <a:stretch/>
          </p:blipFill>
          <p:spPr>
            <a:xfrm>
              <a:off x="2190045" y="3443112"/>
              <a:ext cx="3781778" cy="169333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pic>
          <p:nvPicPr>
            <p:cNvPr id="109" name="Picture 108">
              <a:extLst>
                <a:ext uri="{FF2B5EF4-FFF2-40B4-BE49-F238E27FC236}">
                  <a16:creationId xmlns:a16="http://schemas.microsoft.com/office/drawing/2014/main" xmlns="" id="{7C9FF1DC-4D2B-44A0-AAD0-BF2C6450AD3E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3027" t="1667" r="1932" b="83889"/>
            <a:stretch/>
          </p:blipFill>
          <p:spPr>
            <a:xfrm rot="10800000" flipH="1">
              <a:off x="2144889" y="4018843"/>
              <a:ext cx="3849511" cy="146756"/>
            </a:xfrm>
            <a:prstGeom prst="roundRect">
              <a:avLst>
                <a:gd name="adj" fmla="val 8594"/>
              </a:avLst>
            </a:prstGeom>
            <a:solidFill>
              <a:srgbClr val="FFFFFF">
                <a:shade val="85000"/>
              </a:srgbClr>
            </a:solidFill>
            <a:ln>
              <a:noFill/>
            </a:ln>
            <a:effectLst>
              <a:reflection blurRad="12700" stA="38000" endPos="28000" dist="5000" dir="5400000" sy="-100000" algn="bl" rotWithShape="0"/>
            </a:effectLst>
          </p:spPr>
        </p:pic>
        <p:sp>
          <p:nvSpPr>
            <p:cNvPr id="110" name="Rectangle 109"/>
            <p:cNvSpPr/>
            <p:nvPr/>
          </p:nvSpPr>
          <p:spPr>
            <a:xfrm>
              <a:off x="2056877" y="3276219"/>
              <a:ext cx="4082766" cy="1027444"/>
            </a:xfrm>
            <a:prstGeom prst="rect">
              <a:avLst/>
            </a:prstGeom>
            <a:solidFill>
              <a:schemeClr val="accent1">
                <a:alpha val="24000"/>
              </a:schemeClr>
            </a:solidFill>
            <a:scene3d>
              <a:camera prst="orthographicFront"/>
              <a:lightRig rig="threePt" dir="t"/>
            </a:scene3d>
            <a:sp3d>
              <a:bevelT w="127000" h="50800" prst="angle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1" name="TextBox 110">
            <a:extLst>
              <a:ext uri="{FF2B5EF4-FFF2-40B4-BE49-F238E27FC236}">
                <a16:creationId xmlns:a16="http://schemas.microsoft.com/office/drawing/2014/main" xmlns="" id="{7D82160A-012D-45E3-B97A-50229E9BF8F6}"/>
              </a:ext>
            </a:extLst>
          </p:cNvPr>
          <p:cNvSpPr txBox="1"/>
          <p:nvPr/>
        </p:nvSpPr>
        <p:spPr>
          <a:xfrm>
            <a:off x="7201924" y="1840929"/>
            <a:ext cx="37177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2" name="TextBox 111">
            <a:extLst>
              <a:ext uri="{FF2B5EF4-FFF2-40B4-BE49-F238E27FC236}">
                <a16:creationId xmlns:mc="http://schemas.openxmlformats.org/markup-compatibility/2006" xmlns:a14="http://schemas.microsoft.com/office/drawing/2010/main" xmlns:a16="http://schemas.microsoft.com/office/drawing/2014/main" xmlns="" id="{98941C1D-8BEC-42E4-ABAE-6F32111916BE}"/>
              </a:ext>
            </a:extLst>
          </p:cNvPr>
          <p:cNvSpPr txBox="1"/>
          <p:nvPr/>
        </p:nvSpPr>
        <p:spPr>
          <a:xfrm>
            <a:off x="502243" y="5355594"/>
            <a:ext cx="570309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৩।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A,B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এবং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A,C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যোগ করি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 </a:t>
            </a:r>
            <a:r>
              <a:rPr lang="bn-BD" sz="3600" dirty="0">
                <a:latin typeface="Times New Roman" panose="02020603050405020304" pitchFamily="18" charset="0"/>
                <a:cs typeface="NikoshBAN" panose="02000000000000000000" pitchFamily="2" charset="0"/>
              </a:rPr>
              <a:t>∆ABC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–ই উদ্দিষ্ট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6878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3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15638 -0.31644 " pathEditMode="relative" rAng="0" ptsTypes="AA">
                                      <p:cBhvr>
                                        <p:cTn id="15" dur="3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813" y="-15833"/>
                                    </p:animMotion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3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6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30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6" presetClass="pat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7 3.7037E-6 L -0.09596 -0.31899 " pathEditMode="relative" rAng="0" ptsTypes="AA">
                                      <p:cBhvr>
                                        <p:cTn id="41" dur="30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4805" y="-15949"/>
                                    </p:animMotion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30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2" presetClass="exit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"/>
                            </p:stCondLst>
                            <p:childTnLst>
                              <p:par>
                                <p:cTn id="5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 tmFilter="0,0; .5, 1; 1, 1"/>
                                        <p:tgtEl>
                                          <p:spTgt spid="1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1850"/>
                            </p:stCondLst>
                            <p:childTnLst>
                              <p:par>
                                <p:cTn id="64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 tmFilter="0,0; .5, 1; 1, 1"/>
                                        <p:tgtEl>
                                          <p:spTgt spid="1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A4D9DB-B822-4830-A46F-FA7F18E8A3DA}"/>
              </a:ext>
            </a:extLst>
          </p:cNvPr>
          <p:cNvSpPr txBox="1"/>
          <p:nvPr/>
        </p:nvSpPr>
        <p:spPr>
          <a:xfrm>
            <a:off x="415636" y="3836219"/>
            <a:ext cx="11257807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7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সেঃমিঃ, ৬ সেঃমিঃ, ও ৫ সেঃমিঃ দৈর্ঘ্যের তিনটি  বাহুবিশিষ্ট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একটি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( বিবরণ সহ )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আঁক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711069" y="682733"/>
            <a:ext cx="1779602" cy="1077218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১০ মিনিট </a:t>
            </a:r>
            <a:endParaRPr lang="en-US" sz="32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34" y="898177"/>
            <a:ext cx="2369519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gradFill>
                  <a:gsLst>
                    <a:gs pos="0">
                      <a:srgbClr val="000082"/>
                    </a:gs>
                    <a:gs pos="13000">
                      <a:srgbClr val="0047FF"/>
                    </a:gs>
                    <a:gs pos="28000">
                      <a:srgbClr val="000082"/>
                    </a:gs>
                    <a:gs pos="42999">
                      <a:srgbClr val="0047FF"/>
                    </a:gs>
                    <a:gs pos="58000">
                      <a:srgbClr val="000082"/>
                    </a:gs>
                    <a:gs pos="72000">
                      <a:srgbClr val="0047FF"/>
                    </a:gs>
                    <a:gs pos="87000">
                      <a:srgbClr val="000082"/>
                    </a:gs>
                    <a:gs pos="100000">
                      <a:srgbClr val="0047FF"/>
                    </a:gs>
                  </a:gsLst>
                  <a:lin ang="5400000" scaled="0"/>
                </a:gra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3600" b="1" dirty="0">
              <a:gradFill>
                <a:gsLst>
                  <a:gs pos="0">
                    <a:srgbClr val="000082"/>
                  </a:gs>
                  <a:gs pos="13000">
                    <a:srgbClr val="0047FF"/>
                  </a:gs>
                  <a:gs pos="28000">
                    <a:srgbClr val="000082"/>
                  </a:gs>
                  <a:gs pos="42999">
                    <a:srgbClr val="0047FF"/>
                  </a:gs>
                  <a:gs pos="58000">
                    <a:srgbClr val="000082"/>
                  </a:gs>
                  <a:gs pos="72000">
                    <a:srgbClr val="0047FF"/>
                  </a:gs>
                  <a:gs pos="87000">
                    <a:srgbClr val="000082"/>
                  </a:gs>
                  <a:gs pos="100000">
                    <a:srgbClr val="0047FF"/>
                  </a:gs>
                </a:gsLst>
                <a:lin ang="5400000" scaled="0"/>
              </a:gra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9561" y="505614"/>
            <a:ext cx="2819400" cy="225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256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5842938" y="6049102"/>
            <a:ext cx="340496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1513108" y="1697674"/>
            <a:ext cx="16002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ounded Rectangle 3"/>
          <p:cNvSpPr/>
          <p:nvPr/>
        </p:nvSpPr>
        <p:spPr>
          <a:xfrm>
            <a:off x="1412499" y="6055915"/>
            <a:ext cx="2407147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5818116" y="5249467"/>
            <a:ext cx="2582747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1398643" y="5255950"/>
            <a:ext cx="2421003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ounded Rectangle 6"/>
          <p:cNvSpPr/>
          <p:nvPr/>
        </p:nvSpPr>
        <p:spPr>
          <a:xfrm>
            <a:off x="1453722" y="3922153"/>
            <a:ext cx="3744692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>
            <a:off x="5427014" y="3952553"/>
            <a:ext cx="35814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5413444" y="3057000"/>
            <a:ext cx="360853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1464614" y="2982682"/>
            <a:ext cx="3733800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ounded Rectangle 10"/>
          <p:cNvSpPr/>
          <p:nvPr/>
        </p:nvSpPr>
        <p:spPr>
          <a:xfrm>
            <a:off x="5475508" y="1694837"/>
            <a:ext cx="132202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7228109" y="1683820"/>
            <a:ext cx="1447799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793256" y="896568"/>
            <a:ext cx="58178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১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2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 তিন বাহুর যোগফলকে কি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বলে ?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27308" y="2373082"/>
            <a:ext cx="716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২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800" dirty="0">
                <a:latin typeface="NikoshBAN" panose="02000000000000000000" pitchFamily="2" charset="0"/>
                <a:cs typeface="NikoshBAN" panose="02000000000000000000" pitchFamily="2" charset="0"/>
              </a:rPr>
              <a:t>কোন ক্ষেত্রে ত্রিভুজ আঁকা সম্ভব যখন তিনটি বাহুর </a:t>
            </a:r>
            <a:r>
              <a:rPr lang="bn-BD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দৈর্ঘ্য-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93256" y="4660947"/>
            <a:ext cx="60042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b="1" dirty="0">
                <a:latin typeface="NikoshBAN" pitchFamily="2" charset="0"/>
                <a:cs typeface="NikoshBAN" pitchFamily="2" charset="0"/>
              </a:rPr>
              <a:t>৩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। একটি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ত্রিভুজের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কতটি বাহু থাকে </a:t>
            </a:r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?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42463" y="1716085"/>
            <a:ext cx="152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502132" y="1710445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গ ) </a:t>
            </a:r>
            <a:r>
              <a:rPr lang="bn-BD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ক্ষেত্র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304309" y="1710445"/>
            <a:ext cx="14477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010264" y="5313448"/>
            <a:ext cx="19417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তিনটি বাহু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968715" y="6123070"/>
            <a:ext cx="31129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দুইটি বাহু ও তিনটি কোণ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05047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9514108" y="29064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514108" y="1531420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10657108" y="2830282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9555339" y="5303464"/>
            <a:ext cx="60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FF0000"/>
                </a:solidFill>
                <a:sym typeface="Wingdings 2"/>
              </a:rPr>
              <a:t></a:t>
            </a:r>
            <a:endParaRPr lang="en-US" sz="4800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0724963" y="5208538"/>
            <a:ext cx="53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b="1" dirty="0">
                <a:solidFill>
                  <a:srgbClr val="00B050"/>
                </a:solidFill>
                <a:sym typeface="Wingdings 2"/>
              </a:rPr>
              <a:t></a:t>
            </a:r>
            <a:endParaRPr lang="en-US" sz="4800" b="1" dirty="0">
              <a:solidFill>
                <a:srgbClr val="00B050"/>
              </a:solidFill>
            </a:endParaRPr>
          </a:p>
        </p:txBody>
      </p:sp>
      <p:sp>
        <p:nvSpPr>
          <p:cNvPr id="27" name="Rounded Rectangle 26"/>
          <p:cNvSpPr/>
          <p:nvPr/>
        </p:nvSpPr>
        <p:spPr>
          <a:xfrm>
            <a:off x="3418108" y="1708691"/>
            <a:ext cx="1738744" cy="60960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3494308" y="1760020"/>
            <a:ext cx="1626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পরিসীমা</a:t>
            </a:r>
            <a:endParaRPr lang="en-US" sz="2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40814" y="3024246"/>
            <a:ext cx="373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৩সে.মি, ৪ সে.মি ও ৫ সে.মি.</a:t>
            </a:r>
            <a:r>
              <a:rPr lang="bn-BD" sz="24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5489645" y="3125023"/>
            <a:ext cx="34049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(খ)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1 সে.মি,২ সে.মি ও ৩ সে.মি.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53722" y="3984499"/>
            <a:ext cx="36951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(গ)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২ সে.মি,৪ সে.মি ও ৬ সে.মি.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5492365" y="4028753"/>
            <a:ext cx="34022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b="1" dirty="0">
                <a:latin typeface="NikoshBAN" pitchFamily="2" charset="0"/>
                <a:cs typeface="NikoshBAN" pitchFamily="2" charset="0"/>
              </a:rPr>
              <a:t>(ঘ) </a:t>
            </a:r>
            <a:r>
              <a:rPr lang="bn-BD" sz="2400" dirty="0">
                <a:latin typeface="NikoshBAN" panose="02000000000000000000" pitchFamily="2" charset="0"/>
                <a:cs typeface="NikoshBAN" panose="02000000000000000000" pitchFamily="2" charset="0"/>
              </a:rPr>
              <a:t>৩ সে.মি,৪ সে.মি ৭ সে.মি. </a:t>
            </a:r>
            <a:endParaRPr lang="en-US" sz="24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42972" y="5313448"/>
            <a:ext cx="18284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>
                <a:latin typeface="NikoshBAN" pitchFamily="2" charset="0"/>
                <a:cs typeface="NikoshBAN" pitchFamily="2" charset="0"/>
              </a:rPr>
              <a:t>(ক) 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দুইটি বাহু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412499" y="6132115"/>
            <a:ext cx="19094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(গ) চারটি বাহু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5210681" y="149310"/>
            <a:ext cx="2438400" cy="76200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5439281" y="-3090"/>
            <a:ext cx="1981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</a:effectLst>
                <a:latin typeface="NikoshBAN" pitchFamily="2" charset="0"/>
                <a:cs typeface="NikoshBAN" pitchFamily="2" charset="0"/>
              </a:rPr>
              <a:t>মূল্যায়ন </a:t>
            </a:r>
            <a:endParaRPr lang="en-US" sz="5400" b="1" dirty="0">
              <a:ln w="19050">
                <a:solidFill>
                  <a:schemeClr val="tx1"/>
                </a:solidFill>
              </a:ln>
              <a:solidFill>
                <a:schemeClr val="bg1"/>
              </a:solidFill>
              <a:effectLst>
                <a:outerShdw blurRad="50800" dist="38100" algn="l" rotWithShape="0">
                  <a:prstClr val="black">
                    <a:alpha val="40000"/>
                  </a:prst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5877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2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9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3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0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3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3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1375C05B-6DA7-40E2-9EC8-3E09575C33C7}"/>
              </a:ext>
            </a:extLst>
          </p:cNvPr>
          <p:cNvSpPr txBox="1"/>
          <p:nvPr/>
        </p:nvSpPr>
        <p:spPr>
          <a:xfrm>
            <a:off x="7232073" y="748146"/>
            <a:ext cx="3564081" cy="1194955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10A4D9DB-B822-4830-A46F-FA7F18E8A3DA}"/>
              </a:ext>
            </a:extLst>
          </p:cNvPr>
          <p:cNvSpPr txBox="1"/>
          <p:nvPr/>
        </p:nvSpPr>
        <p:spPr>
          <a:xfrm>
            <a:off x="583395" y="4250993"/>
            <a:ext cx="11251871" cy="1754326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৬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 সেঃমিঃ, ৪ </a:t>
            </a:r>
            <a:r>
              <a:rPr lang="bn-BD" sz="5400" dirty="0">
                <a:latin typeface="NikoshBAN" panose="02000000000000000000" pitchFamily="2" charset="0"/>
                <a:cs typeface="NikoshBAN" panose="02000000000000000000" pitchFamily="2" charset="0"/>
              </a:rPr>
              <a:t>সেঃমিঃ</a:t>
            </a:r>
            <a:r>
              <a:rPr lang="bn-BD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দৈর্ঘ্যের বাহু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বিশিষ্ট একটি 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BD" sz="5400" dirty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অংকন করে আনবে</a:t>
            </a:r>
            <a:r>
              <a:rPr lang="bn-BD" sz="5400" dirty="0" smtClean="0">
                <a:effectLst/>
                <a:latin typeface="NikoshBAN" panose="02000000000000000000" pitchFamily="2" charset="0"/>
                <a:cs typeface="NikoshBAN" panose="02000000000000000000" pitchFamily="2" charset="0"/>
              </a:rPr>
              <a:t>।    </a:t>
            </a:r>
            <a:endParaRPr lang="en-US" sz="5400" dirty="0">
              <a:effectLst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746C86BB-1956-4A81-BD9D-B23FE7DAF4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490" y="342900"/>
            <a:ext cx="4248150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182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6200" y="838200"/>
            <a:ext cx="2931006" cy="532360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676400" y="2743200"/>
            <a:ext cx="6629400" cy="3289300"/>
          </a:xfrm>
          <a:prstGeom prst="rect">
            <a:avLst/>
          </a:prstGeom>
          <a:noFill/>
        </p:spPr>
        <p:txBody>
          <a:bodyPr wrap="square" rtlCol="0">
            <a:prstTxWarp prst="textPlain">
              <a:avLst>
                <a:gd name="adj" fmla="val 50001"/>
              </a:avLst>
            </a:prstTxWarp>
            <a:spAutoFit/>
            <a:scene3d>
              <a:camera prst="orthographicFront"/>
              <a:lightRig rig="threePt" dir="t"/>
            </a:scene3d>
            <a:sp3d extrusionH="57150">
              <a:bevelT w="190500" h="127000"/>
            </a:sp3d>
          </a:bodyPr>
          <a:lstStyle/>
          <a:p>
            <a:r>
              <a:rPr lang="bn-BD" b="1" dirty="0" smtClean="0">
                <a:ln w="12700">
                  <a:solidFill>
                    <a:schemeClr val="tx1"/>
                  </a:solidFill>
                </a:ln>
                <a:blipFill dpi="0" rotWithShape="1">
                  <a:blip r:embed="rId3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a:blipFill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BD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234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4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79487E-6 4.12698E-6 L 0.00321 -0.35219 " pathEditMode="relative" rAng="0" ptsTypes="AA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0" y="-17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D39E3F7F-6D22-41E2-9DA0-96C1532C0F11}"/>
              </a:ext>
            </a:extLst>
          </p:cNvPr>
          <p:cNvSpPr/>
          <p:nvPr/>
        </p:nvSpPr>
        <p:spPr>
          <a:xfrm>
            <a:off x="920582" y="3442860"/>
            <a:ext cx="5051239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মোঃ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ফারুক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হোসেন</a:t>
            </a:r>
            <a:r>
              <a:rPr lang="en-US" sz="3600" b="1" dirty="0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b="1" dirty="0" err="1">
                <a:ln w="9525">
                  <a:noFill/>
                  <a:prstDash val="solid"/>
                </a:ln>
                <a:latin typeface="NikoshBAN" pitchFamily="2" charset="0"/>
                <a:cs typeface="NikoshBAN" pitchFamily="2" charset="0"/>
              </a:rPr>
              <a:t>চৌধুরী</a:t>
            </a:r>
            <a:endParaRPr lang="en-US" sz="3200" b="1" dirty="0">
              <a:ln w="9525">
                <a:noFill/>
                <a:prstDash val="solid"/>
              </a:ln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সহকারি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(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ব্যবসায়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শিক্ষা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)</a:t>
            </a: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নোয়াগাঁও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উচ্চ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বিদ্যালয়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নবীনগর</a:t>
            </a:r>
            <a:r>
              <a:rPr lang="en-US" sz="2800" b="1" dirty="0">
                <a:latin typeface="NikoshBAN" pitchFamily="2" charset="0"/>
                <a:cs typeface="NikoshBAN" pitchFamily="2" charset="0"/>
              </a:rPr>
              <a:t>, </a:t>
            </a:r>
            <a:r>
              <a:rPr lang="en-US" sz="2800" b="1" dirty="0" err="1">
                <a:latin typeface="NikoshBAN" pitchFamily="2" charset="0"/>
                <a:cs typeface="NikoshBAN" pitchFamily="2" charset="0"/>
              </a:rPr>
              <a:t>ব্রাহ্মণবাড়িয়া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2800" b="1" dirty="0" err="1" smtClean="0">
                <a:latin typeface="NikoshBAN" pitchFamily="2" charset="0"/>
                <a:cs typeface="NikoshBAN" pitchFamily="2" charset="0"/>
              </a:rPr>
              <a:t>মোবাইল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 :</a:t>
            </a:r>
            <a:r>
              <a:rPr lang="en-US" sz="2800" b="1" dirty="0" smtClean="0">
                <a:latin typeface="NikoshBAN" pitchFamily="2" charset="0"/>
                <a:cs typeface="NikoshBAN" pitchFamily="2" charset="0"/>
              </a:rPr>
              <a:t> ০১</a:t>
            </a:r>
            <a:r>
              <a:rPr lang="bn-BD" sz="2800" b="1" dirty="0" smtClean="0">
                <a:latin typeface="NikoshBAN" pitchFamily="2" charset="0"/>
                <a:cs typeface="NikoshBAN" pitchFamily="2" charset="0"/>
              </a:rPr>
              <a:t>৯৯০৯৬৬১৪৮ 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en-US" sz="1600" dirty="0">
                <a:latin typeface="Arial" pitchFamily="34" charset="0"/>
                <a:cs typeface="Arial" pitchFamily="34" charset="0"/>
              </a:rPr>
              <a:t>E-mail : farukchowdhury661@yahoo.com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822015" y="3473637"/>
            <a:ext cx="5027791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৭ম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গণিত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৯ম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সময়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৫০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মিনিট</a:t>
            </a:r>
            <a:endParaRPr lang="bn-BD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      : 15/02/2020 খ্রিঃ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083" t="11087" r="26111" b="8912"/>
          <a:stretch/>
        </p:blipFill>
        <p:spPr>
          <a:xfrm>
            <a:off x="7473243" y="345999"/>
            <a:ext cx="2111023" cy="2649741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8619" y="345998"/>
            <a:ext cx="2803601" cy="280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2183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>
            <a:extLst>
              <a:ext uri="{FF2B5EF4-FFF2-40B4-BE49-F238E27FC236}">
                <a16:creationId xmlns:a16="http://schemas.microsoft.com/office/drawing/2014/main" xmlns="" id="{DFAEA204-478C-404D-B323-8EA298C33804}"/>
              </a:ext>
            </a:extLst>
          </p:cNvPr>
          <p:cNvSpPr txBox="1"/>
          <p:nvPr/>
        </p:nvSpPr>
        <p:spPr>
          <a:xfrm>
            <a:off x="4350485" y="420516"/>
            <a:ext cx="41349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চিত্রগুলো লক্ষ্য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কর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533" y="1935997"/>
            <a:ext cx="4635953" cy="266924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743" r="14112"/>
          <a:stretch/>
        </p:blipFill>
        <p:spPr>
          <a:xfrm>
            <a:off x="5512805" y="1935997"/>
            <a:ext cx="2830285" cy="293049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5446" y="1806890"/>
            <a:ext cx="3418333" cy="3236021"/>
          </a:xfrm>
          <a:prstGeom prst="rect">
            <a:avLst/>
          </a:prstGeom>
        </p:spPr>
      </p:pic>
      <p:sp>
        <p:nvSpPr>
          <p:cNvPr id="14" name="Isosceles Triangle 13"/>
          <p:cNvSpPr/>
          <p:nvPr/>
        </p:nvSpPr>
        <p:spPr>
          <a:xfrm>
            <a:off x="8763001" y="1935997"/>
            <a:ext cx="2950028" cy="646743"/>
          </a:xfrm>
          <a:prstGeom prst="triangle">
            <a:avLst>
              <a:gd name="adj" fmla="val 50440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Isosceles Triangle 14"/>
          <p:cNvSpPr/>
          <p:nvPr/>
        </p:nvSpPr>
        <p:spPr>
          <a:xfrm>
            <a:off x="957943" y="2360541"/>
            <a:ext cx="2220686" cy="1495828"/>
          </a:xfrm>
          <a:prstGeom prst="triangle">
            <a:avLst>
              <a:gd name="adj" fmla="val 37853"/>
            </a:avLst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/>
          <p:cNvSpPr/>
          <p:nvPr/>
        </p:nvSpPr>
        <p:spPr>
          <a:xfrm rot="20915805">
            <a:off x="6319395" y="2749252"/>
            <a:ext cx="1827811" cy="1674449"/>
          </a:xfrm>
          <a:prstGeom prst="triangle">
            <a:avLst>
              <a:gd name="adj" fmla="val 70720"/>
            </a:avLst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9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3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3200"/>
                            </p:stCondLst>
                            <p:childTnLst>
                              <p:par>
                                <p:cTn id="3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2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600"/>
                            </p:stCondLst>
                            <p:childTnLst>
                              <p:par>
                                <p:cTn id="3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4" grpId="0" animBg="1"/>
      <p:bldP spid="15" grpId="0" animBg="1"/>
      <p:bldP spid="1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002844" y="2762005"/>
            <a:ext cx="7044267" cy="17761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prstTxWarp prst="textPlain">
              <a:avLst/>
            </a:prstTxWarp>
          </a:bodyPr>
          <a:lstStyle/>
          <a:p>
            <a:r>
              <a:rPr lang="en-US" sz="4000" b="1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জ  </a:t>
            </a:r>
            <a:r>
              <a:rPr lang="en-US" sz="4000" b="1" dirty="0" err="1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bn-BD" sz="4000" b="1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4000" b="1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সম্পাদ্য-1 </a:t>
            </a:r>
            <a:endParaRPr lang="bn-BD" sz="4000" b="1" dirty="0" smtClean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V="1">
            <a:off x="3090441" y="4664597"/>
            <a:ext cx="6956670" cy="3472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49807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84714" y="2489016"/>
            <a:ext cx="931272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তা বলতে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endParaRPr lang="bn-BD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২।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বাহু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সম্পর্কে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 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;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৩। প্রদত্ত উপাত্ত ব্যবহার করে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4A777EF3-F3C9-4C41-B999-9A148A2FDC1D}"/>
              </a:ext>
            </a:extLst>
          </p:cNvPr>
          <p:cNvSpPr txBox="1"/>
          <p:nvPr/>
        </p:nvSpPr>
        <p:spPr>
          <a:xfrm>
            <a:off x="307267" y="1550296"/>
            <a:ext cx="465304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>
                <a:latin typeface="NikoshBAN" panose="02000000000000000000" pitchFamily="2" charset="0"/>
                <a:cs typeface="NikoshBAN" panose="02000000000000000000" pitchFamily="2" charset="0"/>
              </a:rPr>
              <a:t>এ পাঠ শেষে শিক্ষার্থী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...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9506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150"/>
                            </p:stCondLst>
                            <p:childTnLst>
                              <p:par>
                                <p:cTn id="18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 tmFilter="0,0; .5, 1; 1, 1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650"/>
                            </p:stCondLst>
                            <p:childTnLst>
                              <p:par>
                                <p:cTn id="26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 tmFilter="0,0; .5, 1; 1, 1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sosceles Triangle 1"/>
          <p:cNvSpPr/>
          <p:nvPr/>
        </p:nvSpPr>
        <p:spPr>
          <a:xfrm>
            <a:off x="6834597" y="1655914"/>
            <a:ext cx="4198513" cy="2550017"/>
          </a:xfrm>
          <a:prstGeom prst="triangle">
            <a:avLst/>
          </a:prstGeom>
          <a:noFill/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>
          <a:xfrm>
            <a:off x="1180055" y="3520969"/>
            <a:ext cx="3477731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1180055" y="4134294"/>
            <a:ext cx="3477731" cy="0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flipH="1">
            <a:off x="1180055" y="2906481"/>
            <a:ext cx="3477731" cy="172"/>
          </a:xfrm>
          <a:prstGeom prst="line">
            <a:avLst/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8254AB3-30F8-4A89-890D-51BD5E48F020}"/>
              </a:ext>
            </a:extLst>
          </p:cNvPr>
          <p:cNvSpPr txBox="1"/>
          <p:nvPr/>
        </p:nvSpPr>
        <p:spPr>
          <a:xfrm>
            <a:off x="2971530" y="5836037"/>
            <a:ext cx="67370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000" dirty="0">
                <a:latin typeface="Times New Roman" panose="02020603050405020304" pitchFamily="18" charset="0"/>
                <a:cs typeface="NikoshBAN" panose="02000000000000000000" pitchFamily="2" charset="0"/>
              </a:rPr>
              <a:t>⸫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তিন বাহু দ্বারা আবদ্ধ চিত্রকে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 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50824" y="1071139"/>
            <a:ext cx="5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79767" y="3966739"/>
            <a:ext cx="5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4538" y="3944967"/>
            <a:ext cx="566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7790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3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2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2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2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2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200" tmFilter="0,0; .5, 1; 1, 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/>
      <p:bldP spid="8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3026DDD7-A94A-423F-BDB3-0F47D92C8319}"/>
              </a:ext>
            </a:extLst>
          </p:cNvPr>
          <p:cNvSpPr txBox="1"/>
          <p:nvPr/>
        </p:nvSpPr>
        <p:spPr>
          <a:xfrm>
            <a:off x="4292133" y="77286"/>
            <a:ext cx="32943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BD" sz="3600" dirty="0">
                <a:latin typeface="NikoshBAN" panose="02000000000000000000" pitchFamily="2" charset="0"/>
                <a:cs typeface="NikoshBAN" panose="02000000000000000000" pitchFamily="2" charset="0"/>
              </a:rPr>
              <a:t>বাহু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xmlns="" id="{AABCFCCC-88E6-4EC5-8CBA-D86C974AF485}"/>
                  </a:ext>
                </a:extLst>
              </p:cNvPr>
              <p:cNvSpPr txBox="1"/>
              <p:nvPr/>
            </p:nvSpPr>
            <p:spPr>
              <a:xfrm>
                <a:off x="2807971" y="5355432"/>
                <a:ext cx="738163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BD" sz="3200" dirty="0">
                    <a:latin typeface="Times New Roman" panose="02020603050405020304" pitchFamily="18" charset="0"/>
                    <a:cs typeface="NikoshBAN" panose="02000000000000000000" pitchFamily="2" charset="0"/>
                  </a:rPr>
                  <a:t>⸫∆ABC এর </a:t>
                </a:r>
                <a:r>
                  <a:rPr lang="bn-IN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তিনটি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বাহু যথাক্রমে 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AB,</a:t>
                </a:r>
                <a14:m>
                  <m:oMath xmlns:m="http://schemas.openxmlformats.org/officeDocument/2006/math">
                    <m:r>
                      <a:rPr lang="en-US" sz="320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BC ও</a:t>
                </a:r>
                <a:r>
                  <a:rPr lang="en-US" sz="3200" dirty="0"/>
                  <a:t> </a:t>
                </a:r>
                <a:r>
                  <a:rPr lang="bn-BD" sz="3200" dirty="0">
                    <a:latin typeface="NikoshBAN" panose="02000000000000000000" pitchFamily="2" charset="0"/>
                    <a:cs typeface="NikoshBAN" panose="02000000000000000000" pitchFamily="2" charset="0"/>
                  </a:rPr>
                  <a:t>CA </a:t>
                </a:r>
                <a:endParaRPr lang="en-US" sz="32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AABCFCCC-88E6-4EC5-8CBA-D86C974AF48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07971" y="5355432"/>
                <a:ext cx="7381639" cy="584775"/>
              </a:xfrm>
              <a:prstGeom prst="rect">
                <a:avLst/>
              </a:prstGeom>
              <a:blipFill rotWithShape="0">
                <a:blip r:embed="rId2"/>
                <a:stretch>
                  <a:fillRect l="-2147" t="-18947" r="-83" b="-357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03470F43-B969-4BBA-8732-178201A253D1}"/>
              </a:ext>
            </a:extLst>
          </p:cNvPr>
          <p:cNvSpPr txBox="1"/>
          <p:nvPr/>
        </p:nvSpPr>
        <p:spPr>
          <a:xfrm>
            <a:off x="6340034" y="968720"/>
            <a:ext cx="648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A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E3C46537-0DCC-45FB-8971-9064CB8D5BD8}"/>
              </a:ext>
            </a:extLst>
          </p:cNvPr>
          <p:cNvSpPr txBox="1"/>
          <p:nvPr/>
        </p:nvSpPr>
        <p:spPr>
          <a:xfrm>
            <a:off x="4733457" y="4361586"/>
            <a:ext cx="5367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B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A409BC2C-C452-4264-B4C9-D2547A2FFB1C}"/>
              </a:ext>
            </a:extLst>
          </p:cNvPr>
          <p:cNvSpPr txBox="1"/>
          <p:nvPr/>
        </p:nvSpPr>
        <p:spPr>
          <a:xfrm>
            <a:off x="8465660" y="4313686"/>
            <a:ext cx="3876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C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xmlns="" id="{204302EF-8A22-42D7-A4B7-B4E092AC4957}"/>
              </a:ext>
            </a:extLst>
          </p:cNvPr>
          <p:cNvSpPr txBox="1"/>
          <p:nvPr/>
        </p:nvSpPr>
        <p:spPr>
          <a:xfrm>
            <a:off x="5640456" y="2946952"/>
            <a:ext cx="65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653143" y="4304755"/>
            <a:ext cx="3182587" cy="8931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 flipV="1">
            <a:off x="653143" y="3683714"/>
            <a:ext cx="3265714" cy="11715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V="1">
            <a:off x="621231" y="2946952"/>
            <a:ext cx="3297626" cy="41709"/>
          </a:xfrm>
          <a:prstGeom prst="line">
            <a:avLst/>
          </a:prstGeom>
          <a:ln w="571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8216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375E-6 -7.40741E-7 L 0.37123 0.00509 " pathEditMode="relative" rAng="0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555" y="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3600000">
                                      <p:cBhvr>
                                        <p:cTn id="24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556E-17 -2.96296E-6 L 0.43477 -0.10833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1732" y="-541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500"/>
                            </p:stCondLst>
                            <p:childTnLst>
                              <p:par>
                                <p:cTn id="29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-3600000">
                                      <p:cBhvr>
                                        <p:cTn id="30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9500"/>
                            </p:stCondLst>
                            <p:childTnLst>
                              <p:par>
                                <p:cTn id="32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1.11111E-6 L 0.30469 -0.00556 " pathEditMode="relative" rAng="0" ptsTypes="AA">
                                      <p:cBhvr>
                                        <p:cTn id="33" dur="2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5234" y="-27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500"/>
                            </p:stCondLst>
                            <p:childTnLst>
                              <p:par>
                                <p:cTn id="3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2000"/>
                            </p:stCondLst>
                            <p:childTnLst>
                              <p:par>
                                <p:cTn id="3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2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 tmFilter="0,0; .5, 1; 1, 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8" grpId="0"/>
      <p:bldP spid="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: Rounded Corners 1">
            <a:extLst>
              <a:ext uri="{FF2B5EF4-FFF2-40B4-BE49-F238E27FC236}">
                <a16:creationId xmlns=""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10012017" y="208254"/>
            <a:ext cx="1771273" cy="1225691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225939" y="4051861"/>
            <a:ext cx="8077200" cy="2088094"/>
          </a:xfrm>
          <a:prstGeom prst="rect">
            <a:avLst/>
          </a:prstGeom>
          <a:solidFill>
            <a:schemeClr val="accent6">
              <a:lumMod val="60000"/>
              <a:lumOff val="40000"/>
              <a:alpha val="46000"/>
            </a:schemeClr>
          </a:solidFill>
          <a:ln w="38100"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w="317500" h="571500"/>
            <a:bevelB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476502" y="4741965"/>
            <a:ext cx="53904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NikoshBAN" pitchFamily="2" charset="0"/>
                <a:cs typeface="NikoshBAN" pitchFamily="2" charset="0"/>
                <a:sym typeface="Wingdings 2"/>
              </a:rPr>
              <a:t>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চিত্র সহ 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জের </a:t>
            </a:r>
            <a:r>
              <a:rPr lang="bn-IN" sz="4000" dirty="0">
                <a:latin typeface="NikoshBAN" panose="02000000000000000000" pitchFamily="2" charset="0"/>
                <a:cs typeface="NikoshBAN" panose="02000000000000000000" pitchFamily="2" charset="0"/>
              </a:rPr>
              <a:t>সংজ্ঞা লিখ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BD" sz="4000" dirty="0" smtClean="0">
                <a:latin typeface="NikoshBAN" pitchFamily="2" charset="0"/>
                <a:cs typeface="NikoshBAN" pitchFamily="2" charset="0"/>
              </a:rPr>
              <a:t>   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Rectangle: Rounded Corners 1">
            <a:extLst>
              <a:ext uri="{FF2B5EF4-FFF2-40B4-BE49-F238E27FC236}">
                <a16:creationId xmlns="" xmlns:a16="http://schemas.microsoft.com/office/drawing/2014/main" id="{ED4C64A0-1F58-4E09-A012-ADF773D2E4E9}"/>
              </a:ext>
            </a:extLst>
          </p:cNvPr>
          <p:cNvSpPr/>
          <p:nvPr/>
        </p:nvSpPr>
        <p:spPr>
          <a:xfrm>
            <a:off x="381000" y="595213"/>
            <a:ext cx="2362200" cy="700187"/>
          </a:xfrm>
          <a:prstGeom prst="roundRect">
            <a:avLst/>
          </a:prstGeom>
          <a:solidFill>
            <a:schemeClr val="accent6">
              <a:lumMod val="60000"/>
              <a:lumOff val="40000"/>
              <a:alpha val="32000"/>
            </a:schemeClr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 descr="1978677_66833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>
          <a:xfrm>
            <a:off x="5099768" y="346163"/>
            <a:ext cx="2838885" cy="2302267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2" name="TextBox 11"/>
          <p:cNvSpPr txBox="1"/>
          <p:nvPr/>
        </p:nvSpPr>
        <p:spPr>
          <a:xfrm>
            <a:off x="685800" y="675500"/>
            <a:ext cx="1662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n w="19050">
                  <a:noFill/>
                </a:ln>
                <a:latin typeface="NikoshBAN" pitchFamily="2" charset="0"/>
                <a:cs typeface="NikoshBAN" pitchFamily="2" charset="0"/>
              </a:rPr>
              <a:t>একক কাজ </a:t>
            </a:r>
            <a:endParaRPr lang="en-US" sz="3200" b="1" dirty="0">
              <a:ln w="19050">
                <a:noFill/>
              </a:ln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12018" y="208254"/>
            <a:ext cx="1676401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3200" b="1" dirty="0">
                <a:latin typeface="NikoshBAN" pitchFamily="2" charset="0"/>
                <a:cs typeface="NikoshBAN" pitchFamily="2" charset="0"/>
              </a:rPr>
              <a:t>সময়</a:t>
            </a:r>
          </a:p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৩ মিনিট 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218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749" y="2607733"/>
            <a:ext cx="11479942" cy="1255081"/>
          </a:xfrm>
          <a:prstGeom prst="rect">
            <a:avLst/>
          </a:prstGeom>
          <a:noFill/>
        </p:spPr>
        <p:txBody>
          <a:bodyPr wrap="square" rtlCol="0">
            <a:prstTxWarp prst="textPlain">
              <a:avLst/>
            </a:prstTxWarp>
            <a:spAutoFit/>
          </a:bodyPr>
          <a:lstStyle/>
          <a:p>
            <a:pPr algn="ctr"/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কোন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তিনটি বাহু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দেওয়া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bn-BD" sz="4000" dirty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ভু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জটি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অংকন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40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>
                <a:latin typeface="NikoshBAN" panose="02000000000000000000" pitchFamily="2" charset="0"/>
                <a:cs typeface="NikoshBAN" panose="02000000000000000000" pitchFamily="2" charset="0"/>
              </a:rPr>
              <a:t>হবে</a:t>
            </a:r>
            <a:r>
              <a:rPr lang="bn-BD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Isosceles Triangle 1"/>
          <p:cNvSpPr/>
          <p:nvPr/>
        </p:nvSpPr>
        <p:spPr>
          <a:xfrm>
            <a:off x="0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Isosceles Triangle 3"/>
          <p:cNvSpPr/>
          <p:nvPr/>
        </p:nvSpPr>
        <p:spPr>
          <a:xfrm>
            <a:off x="11601691" y="2777924"/>
            <a:ext cx="590309" cy="682906"/>
          </a:xfrm>
          <a:prstGeom prst="triangl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8790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1164</TotalTime>
  <Words>422</Words>
  <Application>Microsoft Office PowerPoint</Application>
  <PresentationFormat>Widescreen</PresentationFormat>
  <Paragraphs>90</Paragraphs>
  <Slides>16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5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Wingdings 2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Pallab Paroi</dc:creator>
  <cp:lastModifiedBy>Faruk Chowdhury</cp:lastModifiedBy>
  <cp:revision>146</cp:revision>
  <dcterms:created xsi:type="dcterms:W3CDTF">2019-11-18T13:53:55Z</dcterms:created>
  <dcterms:modified xsi:type="dcterms:W3CDTF">2020-02-19T16:23:48Z</dcterms:modified>
</cp:coreProperties>
</file>