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0" autoAdjust="0"/>
    <p:restoredTop sz="94660"/>
  </p:normalViewPr>
  <p:slideViewPr>
    <p:cSldViewPr>
      <p:cViewPr varScale="1">
        <p:scale>
          <a:sx n="49" d="100"/>
          <a:sy n="49" d="100"/>
        </p:scale>
        <p:origin x="-120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DB789-070B-4676-B44F-F184959940B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C8D018F-156E-49F1-BA93-D9DFA741A746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ar-SA" dirty="0" smtClean="0"/>
            <a:t>تقلّب</a:t>
          </a:r>
          <a:endParaRPr lang="en-US" dirty="0"/>
        </a:p>
      </dgm:t>
    </dgm:pt>
    <dgm:pt modelId="{7E60173B-F18B-4935-A534-00029BE108C2}" type="parTrans" cxnId="{49BBC8B5-B9CA-4120-8FA0-6EB966F6C899}">
      <dgm:prSet/>
      <dgm:spPr/>
      <dgm:t>
        <a:bodyPr/>
        <a:lstStyle/>
        <a:p>
          <a:endParaRPr lang="en-US"/>
        </a:p>
      </dgm:t>
    </dgm:pt>
    <dgm:pt modelId="{82951469-A330-474E-BC28-DC546F507CF1}" type="sibTrans" cxnId="{49BBC8B5-B9CA-4120-8FA0-6EB966F6C899}">
      <dgm:prSet/>
      <dgm:spPr/>
      <dgm:t>
        <a:bodyPr/>
        <a:lstStyle/>
        <a:p>
          <a:endParaRPr lang="en-US"/>
        </a:p>
      </dgm:t>
    </dgm:pt>
    <dgm:pt modelId="{7F57EACD-9539-4E49-BA7B-DE7D66A7E0AF}">
      <dgm:prSet phldrT="[Text]"/>
      <dgm:spPr/>
      <dgm:t>
        <a:bodyPr/>
        <a:lstStyle/>
        <a:p>
          <a:r>
            <a:rPr lang="ar-SA" dirty="0" smtClean="0"/>
            <a:t>تفعيل</a:t>
          </a:r>
          <a:endParaRPr lang="en-US" dirty="0"/>
        </a:p>
      </dgm:t>
    </dgm:pt>
    <dgm:pt modelId="{C3D57B02-5298-4A8F-BD20-AFFF629F0DAC}" type="parTrans" cxnId="{0B8EC687-43F0-43D3-92A4-A279647B6548}">
      <dgm:prSet/>
      <dgm:spPr/>
      <dgm:t>
        <a:bodyPr/>
        <a:lstStyle/>
        <a:p>
          <a:endParaRPr lang="en-US"/>
        </a:p>
      </dgm:t>
    </dgm:pt>
    <dgm:pt modelId="{D25224C2-28AD-4EA1-903E-C6BC65D2A370}" type="sibTrans" cxnId="{0B8EC687-43F0-43D3-92A4-A279647B6548}">
      <dgm:prSet/>
      <dgm:spPr/>
      <dgm:t>
        <a:bodyPr/>
        <a:lstStyle/>
        <a:p>
          <a:endParaRPr lang="en-US"/>
        </a:p>
      </dgm:t>
    </dgm:pt>
    <dgm:pt modelId="{67CB7C62-7512-480D-9E73-6A1E9BADBD15}">
      <dgm:prSet phldrT="[Text]"/>
      <dgm:spPr/>
      <dgm:t>
        <a:bodyPr/>
        <a:lstStyle/>
        <a:p>
          <a:r>
            <a:rPr lang="ar-SA" dirty="0" smtClean="0"/>
            <a:t>تفعّل</a:t>
          </a:r>
          <a:endParaRPr lang="en-US" dirty="0"/>
        </a:p>
      </dgm:t>
    </dgm:pt>
    <dgm:pt modelId="{31152B5C-8D93-4391-AFD0-0867D77D3531}" type="parTrans" cxnId="{FF0AD6EE-4331-4A03-902E-A807F9E09550}">
      <dgm:prSet/>
      <dgm:spPr/>
      <dgm:t>
        <a:bodyPr/>
        <a:lstStyle/>
        <a:p>
          <a:endParaRPr lang="en-US"/>
        </a:p>
      </dgm:t>
    </dgm:pt>
    <dgm:pt modelId="{342D744F-F66D-4E1B-9CBD-42A657EE19E3}" type="sibTrans" cxnId="{FF0AD6EE-4331-4A03-902E-A807F9E09550}">
      <dgm:prSet/>
      <dgm:spPr/>
      <dgm:t>
        <a:bodyPr/>
        <a:lstStyle/>
        <a:p>
          <a:endParaRPr lang="en-US"/>
        </a:p>
      </dgm:t>
    </dgm:pt>
    <dgm:pt modelId="{054E1442-96D7-467F-9F69-B5CC97745CC5}">
      <dgm:prSet phldrT="[Text]"/>
      <dgm:spPr/>
      <dgm:t>
        <a:bodyPr/>
        <a:lstStyle/>
        <a:p>
          <a:r>
            <a:rPr lang="ar-SA" dirty="0" smtClean="0"/>
            <a:t>نصر</a:t>
          </a:r>
          <a:endParaRPr lang="en-US" dirty="0"/>
        </a:p>
      </dgm:t>
    </dgm:pt>
    <dgm:pt modelId="{8B1D2017-C149-4109-B033-58C3F4D0417C}" type="parTrans" cxnId="{E745C48B-42B5-416C-BE60-5C5BFB12DFA0}">
      <dgm:prSet/>
      <dgm:spPr/>
      <dgm:t>
        <a:bodyPr/>
        <a:lstStyle/>
        <a:p>
          <a:endParaRPr lang="en-US"/>
        </a:p>
      </dgm:t>
    </dgm:pt>
    <dgm:pt modelId="{CCF64CE1-AB9F-495D-8D3B-5DE4CAA924CE}" type="sibTrans" cxnId="{E745C48B-42B5-416C-BE60-5C5BFB12DFA0}">
      <dgm:prSet/>
      <dgm:spPr/>
      <dgm:t>
        <a:bodyPr/>
        <a:lstStyle/>
        <a:p>
          <a:endParaRPr lang="en-US"/>
        </a:p>
      </dgm:t>
    </dgm:pt>
    <dgm:pt modelId="{3A9D9E5E-5E7D-4DCE-922F-76B079F4C69A}">
      <dgm:prSet phldrT="[Text]"/>
      <dgm:spPr/>
      <dgm:t>
        <a:bodyPr/>
        <a:lstStyle/>
        <a:p>
          <a:r>
            <a:rPr lang="ar-SA" dirty="0" smtClean="0"/>
            <a:t>افعال</a:t>
          </a:r>
          <a:endParaRPr lang="en-US" dirty="0"/>
        </a:p>
      </dgm:t>
    </dgm:pt>
    <dgm:pt modelId="{ED04B7A6-DAC9-47D5-BCC8-4F8416335C80}" type="parTrans" cxnId="{406CE3BB-DFCD-4E23-80F3-0E62D822AC43}">
      <dgm:prSet/>
      <dgm:spPr/>
      <dgm:t>
        <a:bodyPr/>
        <a:lstStyle/>
        <a:p>
          <a:endParaRPr lang="en-US"/>
        </a:p>
      </dgm:t>
    </dgm:pt>
    <dgm:pt modelId="{E4CB1C56-D316-422E-B379-4C98803354D3}" type="sibTrans" cxnId="{406CE3BB-DFCD-4E23-80F3-0E62D822AC43}">
      <dgm:prSet/>
      <dgm:spPr/>
      <dgm:t>
        <a:bodyPr/>
        <a:lstStyle/>
        <a:p>
          <a:endParaRPr lang="en-US"/>
        </a:p>
      </dgm:t>
    </dgm:pt>
    <dgm:pt modelId="{9E5FA0D0-ADA1-47BF-8F41-0A0DB616DCFF}" type="pres">
      <dgm:prSet presAssocID="{C30DB789-070B-4676-B44F-F184959940B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E571A0-2F8E-46E0-8504-F7977CFAB491}" type="pres">
      <dgm:prSet presAssocID="{2C8D018F-156E-49F1-BA93-D9DFA741A74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A2BBD-1AA1-4DAF-828A-F46269F532C1}" type="pres">
      <dgm:prSet presAssocID="{82951469-A330-474E-BC28-DC546F507CF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C3EC69EE-A0CB-4042-A80E-E64040953A5D}" type="pres">
      <dgm:prSet presAssocID="{82951469-A330-474E-BC28-DC546F507CF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D5FD7B60-BF7A-4C9A-8D49-81D5C470E6EA}" type="pres">
      <dgm:prSet presAssocID="{7F57EACD-9539-4E49-BA7B-DE7D66A7E0A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8EF85C-622C-40EB-8FA9-EC0C0F407638}" type="pres">
      <dgm:prSet presAssocID="{D25224C2-28AD-4EA1-903E-C6BC65D2A370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1A8EA4F-C2D3-4B93-8493-DB9F81A28CCD}" type="pres">
      <dgm:prSet presAssocID="{D25224C2-28AD-4EA1-903E-C6BC65D2A370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FF4BAC8-19E2-4ECF-B7F0-1E1847333905}" type="pres">
      <dgm:prSet presAssocID="{67CB7C62-7512-480D-9E73-6A1E9BADBD1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AC8B06-ED1C-4233-91FD-99C90AB4A559}" type="pres">
      <dgm:prSet presAssocID="{342D744F-F66D-4E1B-9CBD-42A657EE19E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2AA7DDA-85BA-46BB-9C0C-3BFF4F0A9150}" type="pres">
      <dgm:prSet presAssocID="{342D744F-F66D-4E1B-9CBD-42A657EE19E3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64486C6B-CD58-43EC-91D0-10C15CA1A740}" type="pres">
      <dgm:prSet presAssocID="{054E1442-96D7-467F-9F69-B5CC97745CC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62F09-E8DF-47ED-9CDB-9B97E7B4AE37}" type="pres">
      <dgm:prSet presAssocID="{CCF64CE1-AB9F-495D-8D3B-5DE4CAA924C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F8AC969-F594-4808-A7F8-F06195402ABF}" type="pres">
      <dgm:prSet presAssocID="{CCF64CE1-AB9F-495D-8D3B-5DE4CAA924CE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6968F97A-19EC-4DA4-AF59-366B22CA2722}" type="pres">
      <dgm:prSet presAssocID="{3A9D9E5E-5E7D-4DCE-922F-76B079F4C69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49AE8B-4BCB-4B13-BB6D-D12E8695BBC0}" type="pres">
      <dgm:prSet presAssocID="{E4CB1C56-D316-422E-B379-4C98803354D3}" presName="sibTrans" presStyleLbl="sibTrans2D1" presStyleIdx="4" presStyleCnt="5" custLinFactX="-598958" custLinFactY="-100000" custLinFactNeighborX="-600000" custLinFactNeighborY="-182799"/>
      <dgm:spPr/>
      <dgm:t>
        <a:bodyPr/>
        <a:lstStyle/>
        <a:p>
          <a:endParaRPr lang="en-US"/>
        </a:p>
      </dgm:t>
    </dgm:pt>
    <dgm:pt modelId="{EBB2BF33-9A60-41A3-B0CA-D848B4E990FD}" type="pres">
      <dgm:prSet presAssocID="{E4CB1C56-D316-422E-B379-4C98803354D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30D9ECA0-D2F2-43E4-B690-B749F2294BB0}" type="presOf" srcId="{67CB7C62-7512-480D-9E73-6A1E9BADBD15}" destId="{FFF4BAC8-19E2-4ECF-B7F0-1E1847333905}" srcOrd="0" destOrd="0" presId="urn:microsoft.com/office/officeart/2005/8/layout/cycle2"/>
    <dgm:cxn modelId="{FF0AD6EE-4331-4A03-902E-A807F9E09550}" srcId="{C30DB789-070B-4676-B44F-F184959940B5}" destId="{67CB7C62-7512-480D-9E73-6A1E9BADBD15}" srcOrd="2" destOrd="0" parTransId="{31152B5C-8D93-4391-AFD0-0867D77D3531}" sibTransId="{342D744F-F66D-4E1B-9CBD-42A657EE19E3}"/>
    <dgm:cxn modelId="{0B8EC687-43F0-43D3-92A4-A279647B6548}" srcId="{C30DB789-070B-4676-B44F-F184959940B5}" destId="{7F57EACD-9539-4E49-BA7B-DE7D66A7E0AF}" srcOrd="1" destOrd="0" parTransId="{C3D57B02-5298-4A8F-BD20-AFFF629F0DAC}" sibTransId="{D25224C2-28AD-4EA1-903E-C6BC65D2A370}"/>
    <dgm:cxn modelId="{81A60552-06F8-4C99-950B-A62F24BBB228}" type="presOf" srcId="{3A9D9E5E-5E7D-4DCE-922F-76B079F4C69A}" destId="{6968F97A-19EC-4DA4-AF59-366B22CA2722}" srcOrd="0" destOrd="0" presId="urn:microsoft.com/office/officeart/2005/8/layout/cycle2"/>
    <dgm:cxn modelId="{18A33A32-90C2-4620-8416-2667E844BBA5}" type="presOf" srcId="{CCF64CE1-AB9F-495D-8D3B-5DE4CAA924CE}" destId="{2F8AC969-F594-4808-A7F8-F06195402ABF}" srcOrd="1" destOrd="0" presId="urn:microsoft.com/office/officeart/2005/8/layout/cycle2"/>
    <dgm:cxn modelId="{DC7F996B-52E8-4882-B75D-44C3C35D20D1}" type="presOf" srcId="{7F57EACD-9539-4E49-BA7B-DE7D66A7E0AF}" destId="{D5FD7B60-BF7A-4C9A-8D49-81D5C470E6EA}" srcOrd="0" destOrd="0" presId="urn:microsoft.com/office/officeart/2005/8/layout/cycle2"/>
    <dgm:cxn modelId="{E2885297-A152-4E1E-9F3E-7CDE92D85BCA}" type="presOf" srcId="{D25224C2-28AD-4EA1-903E-C6BC65D2A370}" destId="{71A8EA4F-C2D3-4B93-8493-DB9F81A28CCD}" srcOrd="1" destOrd="0" presId="urn:microsoft.com/office/officeart/2005/8/layout/cycle2"/>
    <dgm:cxn modelId="{6CC13C63-079C-4297-9405-2DFD030445BF}" type="presOf" srcId="{D25224C2-28AD-4EA1-903E-C6BC65D2A370}" destId="{E98EF85C-622C-40EB-8FA9-EC0C0F407638}" srcOrd="0" destOrd="0" presId="urn:microsoft.com/office/officeart/2005/8/layout/cycle2"/>
    <dgm:cxn modelId="{8B33FA05-BACE-48B9-8507-DEC4AA73C53C}" type="presOf" srcId="{342D744F-F66D-4E1B-9CBD-42A657EE19E3}" destId="{1DAC8B06-ED1C-4233-91FD-99C90AB4A559}" srcOrd="0" destOrd="0" presId="urn:microsoft.com/office/officeart/2005/8/layout/cycle2"/>
    <dgm:cxn modelId="{BF4AA244-1A71-4EC3-915B-F36FFBF318AB}" type="presOf" srcId="{E4CB1C56-D316-422E-B379-4C98803354D3}" destId="{1A49AE8B-4BCB-4B13-BB6D-D12E8695BBC0}" srcOrd="0" destOrd="0" presId="urn:microsoft.com/office/officeart/2005/8/layout/cycle2"/>
    <dgm:cxn modelId="{3166B947-2467-4A3F-94F7-876A49809E4E}" type="presOf" srcId="{2C8D018F-156E-49F1-BA93-D9DFA741A746}" destId="{12E571A0-2F8E-46E0-8504-F7977CFAB491}" srcOrd="0" destOrd="0" presId="urn:microsoft.com/office/officeart/2005/8/layout/cycle2"/>
    <dgm:cxn modelId="{E745C48B-42B5-416C-BE60-5C5BFB12DFA0}" srcId="{C30DB789-070B-4676-B44F-F184959940B5}" destId="{054E1442-96D7-467F-9F69-B5CC97745CC5}" srcOrd="3" destOrd="0" parTransId="{8B1D2017-C149-4109-B033-58C3F4D0417C}" sibTransId="{CCF64CE1-AB9F-495D-8D3B-5DE4CAA924CE}"/>
    <dgm:cxn modelId="{2EF406CA-3C68-45F0-8413-F812D222B169}" type="presOf" srcId="{CCF64CE1-AB9F-495D-8D3B-5DE4CAA924CE}" destId="{87C62F09-E8DF-47ED-9CDB-9B97E7B4AE37}" srcOrd="0" destOrd="0" presId="urn:microsoft.com/office/officeart/2005/8/layout/cycle2"/>
    <dgm:cxn modelId="{45F57630-651B-4CD6-8075-129ECE556533}" type="presOf" srcId="{054E1442-96D7-467F-9F69-B5CC97745CC5}" destId="{64486C6B-CD58-43EC-91D0-10C15CA1A740}" srcOrd="0" destOrd="0" presId="urn:microsoft.com/office/officeart/2005/8/layout/cycle2"/>
    <dgm:cxn modelId="{49BBC8B5-B9CA-4120-8FA0-6EB966F6C899}" srcId="{C30DB789-070B-4676-B44F-F184959940B5}" destId="{2C8D018F-156E-49F1-BA93-D9DFA741A746}" srcOrd="0" destOrd="0" parTransId="{7E60173B-F18B-4935-A534-00029BE108C2}" sibTransId="{82951469-A330-474E-BC28-DC546F507CF1}"/>
    <dgm:cxn modelId="{C92B7875-B66B-45F6-96D1-EC047E0FA6F9}" type="presOf" srcId="{C30DB789-070B-4676-B44F-F184959940B5}" destId="{9E5FA0D0-ADA1-47BF-8F41-0A0DB616DCFF}" srcOrd="0" destOrd="0" presId="urn:microsoft.com/office/officeart/2005/8/layout/cycle2"/>
    <dgm:cxn modelId="{F8190E0A-2A8A-4B17-9B08-A2D1F8D90AF9}" type="presOf" srcId="{E4CB1C56-D316-422E-B379-4C98803354D3}" destId="{EBB2BF33-9A60-41A3-B0CA-D848B4E990FD}" srcOrd="1" destOrd="0" presId="urn:microsoft.com/office/officeart/2005/8/layout/cycle2"/>
    <dgm:cxn modelId="{E16B5649-AF40-4B03-BAAC-55224B4F6EAD}" type="presOf" srcId="{82951469-A330-474E-BC28-DC546F507CF1}" destId="{DF5A2BBD-1AA1-4DAF-828A-F46269F532C1}" srcOrd="0" destOrd="0" presId="urn:microsoft.com/office/officeart/2005/8/layout/cycle2"/>
    <dgm:cxn modelId="{0997BB33-64B9-4653-BBB6-711FDCF27587}" type="presOf" srcId="{342D744F-F66D-4E1B-9CBD-42A657EE19E3}" destId="{D2AA7DDA-85BA-46BB-9C0C-3BFF4F0A9150}" srcOrd="1" destOrd="0" presId="urn:microsoft.com/office/officeart/2005/8/layout/cycle2"/>
    <dgm:cxn modelId="{406CE3BB-DFCD-4E23-80F3-0E62D822AC43}" srcId="{C30DB789-070B-4676-B44F-F184959940B5}" destId="{3A9D9E5E-5E7D-4DCE-922F-76B079F4C69A}" srcOrd="4" destOrd="0" parTransId="{ED04B7A6-DAC9-47D5-BCC8-4F8416335C80}" sibTransId="{E4CB1C56-D316-422E-B379-4C98803354D3}"/>
    <dgm:cxn modelId="{84853B51-38C7-4A40-BB91-3D2A90498B03}" type="presOf" srcId="{82951469-A330-474E-BC28-DC546F507CF1}" destId="{C3EC69EE-A0CB-4042-A80E-E64040953A5D}" srcOrd="1" destOrd="0" presId="urn:microsoft.com/office/officeart/2005/8/layout/cycle2"/>
    <dgm:cxn modelId="{8DD290BD-FA19-48E1-81A2-305A9964DBB2}" type="presParOf" srcId="{9E5FA0D0-ADA1-47BF-8F41-0A0DB616DCFF}" destId="{12E571A0-2F8E-46E0-8504-F7977CFAB491}" srcOrd="0" destOrd="0" presId="urn:microsoft.com/office/officeart/2005/8/layout/cycle2"/>
    <dgm:cxn modelId="{3B2329A3-A8A6-4DE9-A05B-76440519A7D9}" type="presParOf" srcId="{9E5FA0D0-ADA1-47BF-8F41-0A0DB616DCFF}" destId="{DF5A2BBD-1AA1-4DAF-828A-F46269F532C1}" srcOrd="1" destOrd="0" presId="urn:microsoft.com/office/officeart/2005/8/layout/cycle2"/>
    <dgm:cxn modelId="{E701A089-5C63-4CC7-98CC-9573AF1AF678}" type="presParOf" srcId="{DF5A2BBD-1AA1-4DAF-828A-F46269F532C1}" destId="{C3EC69EE-A0CB-4042-A80E-E64040953A5D}" srcOrd="0" destOrd="0" presId="urn:microsoft.com/office/officeart/2005/8/layout/cycle2"/>
    <dgm:cxn modelId="{E9396273-D649-44A9-B30A-9BEDCF3EEE74}" type="presParOf" srcId="{9E5FA0D0-ADA1-47BF-8F41-0A0DB616DCFF}" destId="{D5FD7B60-BF7A-4C9A-8D49-81D5C470E6EA}" srcOrd="2" destOrd="0" presId="urn:microsoft.com/office/officeart/2005/8/layout/cycle2"/>
    <dgm:cxn modelId="{D0A65F38-398C-4F94-A6F5-00720F17B8D7}" type="presParOf" srcId="{9E5FA0D0-ADA1-47BF-8F41-0A0DB616DCFF}" destId="{E98EF85C-622C-40EB-8FA9-EC0C0F407638}" srcOrd="3" destOrd="0" presId="urn:microsoft.com/office/officeart/2005/8/layout/cycle2"/>
    <dgm:cxn modelId="{DD66B495-2A7C-48B6-91E9-18877EB337A2}" type="presParOf" srcId="{E98EF85C-622C-40EB-8FA9-EC0C0F407638}" destId="{71A8EA4F-C2D3-4B93-8493-DB9F81A28CCD}" srcOrd="0" destOrd="0" presId="urn:microsoft.com/office/officeart/2005/8/layout/cycle2"/>
    <dgm:cxn modelId="{027E1005-142C-4531-83F7-61793326C2A9}" type="presParOf" srcId="{9E5FA0D0-ADA1-47BF-8F41-0A0DB616DCFF}" destId="{FFF4BAC8-19E2-4ECF-B7F0-1E1847333905}" srcOrd="4" destOrd="0" presId="urn:microsoft.com/office/officeart/2005/8/layout/cycle2"/>
    <dgm:cxn modelId="{4416B145-8140-4911-9F96-714B6EBA1EB0}" type="presParOf" srcId="{9E5FA0D0-ADA1-47BF-8F41-0A0DB616DCFF}" destId="{1DAC8B06-ED1C-4233-91FD-99C90AB4A559}" srcOrd="5" destOrd="0" presId="urn:microsoft.com/office/officeart/2005/8/layout/cycle2"/>
    <dgm:cxn modelId="{91D4DAAA-A3CF-4FAB-A36A-01C6FF80C6B9}" type="presParOf" srcId="{1DAC8B06-ED1C-4233-91FD-99C90AB4A559}" destId="{D2AA7DDA-85BA-46BB-9C0C-3BFF4F0A9150}" srcOrd="0" destOrd="0" presId="urn:microsoft.com/office/officeart/2005/8/layout/cycle2"/>
    <dgm:cxn modelId="{E7517587-94D0-4E6F-9364-7E06A4B15E5E}" type="presParOf" srcId="{9E5FA0D0-ADA1-47BF-8F41-0A0DB616DCFF}" destId="{64486C6B-CD58-43EC-91D0-10C15CA1A740}" srcOrd="6" destOrd="0" presId="urn:microsoft.com/office/officeart/2005/8/layout/cycle2"/>
    <dgm:cxn modelId="{30DC6C6A-3A6F-4F8B-8B2E-05EA51558720}" type="presParOf" srcId="{9E5FA0D0-ADA1-47BF-8F41-0A0DB616DCFF}" destId="{87C62F09-E8DF-47ED-9CDB-9B97E7B4AE37}" srcOrd="7" destOrd="0" presId="urn:microsoft.com/office/officeart/2005/8/layout/cycle2"/>
    <dgm:cxn modelId="{0731F6A9-C346-4480-8F06-5821F4E12CC7}" type="presParOf" srcId="{87C62F09-E8DF-47ED-9CDB-9B97E7B4AE37}" destId="{2F8AC969-F594-4808-A7F8-F06195402ABF}" srcOrd="0" destOrd="0" presId="urn:microsoft.com/office/officeart/2005/8/layout/cycle2"/>
    <dgm:cxn modelId="{F9C6AAD1-20E8-4C79-891F-B99F8152622F}" type="presParOf" srcId="{9E5FA0D0-ADA1-47BF-8F41-0A0DB616DCFF}" destId="{6968F97A-19EC-4DA4-AF59-366B22CA2722}" srcOrd="8" destOrd="0" presId="urn:microsoft.com/office/officeart/2005/8/layout/cycle2"/>
    <dgm:cxn modelId="{052A1FD8-4C32-4D10-A464-CF46211294E3}" type="presParOf" srcId="{9E5FA0D0-ADA1-47BF-8F41-0A0DB616DCFF}" destId="{1A49AE8B-4BCB-4B13-BB6D-D12E8695BBC0}" srcOrd="9" destOrd="0" presId="urn:microsoft.com/office/officeart/2005/8/layout/cycle2"/>
    <dgm:cxn modelId="{D6C0E9EC-5671-4272-B511-B510041AB7EE}" type="presParOf" srcId="{1A49AE8B-4BCB-4B13-BB6D-D12E8695BBC0}" destId="{EBB2BF33-9A60-41A3-B0CA-D848B4E990F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9alimuddin56@g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d980b15e20c84c9aba4a80ebc3e7403a_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600"/>
            <a:ext cx="9144000" cy="6629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8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Shonar Bangla" pitchFamily="18" charset="0"/>
              </a:rPr>
              <a:t>السلام عليكم ورحمة الله </a:t>
            </a:r>
            <a:endParaRPr lang="en-US" sz="8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048000"/>
            <a:ext cx="9448800" cy="1862048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সকলকে স্বাগতম </a:t>
            </a:r>
            <a:endParaRPr lang="en-US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latin typeface="Shonar Bangla" pitchFamily="18" charset="0"/>
                <a:cs typeface="Shonar Bangla" pitchFamily="18" charset="0"/>
              </a:rPr>
              <a:t>১ / </a:t>
            </a:r>
            <a:r>
              <a:rPr lang="ar-SA" sz="3200" b="1" dirty="0" smtClean="0">
                <a:latin typeface="Shonar Bangla" pitchFamily="18" charset="0"/>
              </a:rPr>
              <a:t>تّألِيفُ قُلُوبُ اَليَهُودُ</a:t>
            </a: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২. তাদেরকে আকৃষ্ট করে ইসলামের</a:t>
            </a:r>
            <a:r>
              <a:rPr lang="en-US" sz="32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পতাকাতলে সমবেত করা ।   </a:t>
            </a: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৩. তারা যেন কোন কাজে রাসুল (স </a:t>
            </a:r>
            <a:r>
              <a:rPr lang="en-US" sz="3200" b="1" dirty="0" smtClean="0">
                <a:latin typeface="Shonar Bangla" pitchFamily="18" charset="0"/>
                <a:cs typeface="Shonar Bangla" pitchFamily="18" charset="0"/>
              </a:rPr>
              <a:t>:</a:t>
            </a: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 ) এর বিরোধিতা না করে ,সে ব্যাবস্থা পাকাপোক্ত করা ।</a:t>
            </a: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৪. রাসুল ( স</a:t>
            </a:r>
            <a:r>
              <a:rPr lang="en-US" sz="3200" b="1" dirty="0" smtClean="0">
                <a:latin typeface="Shonar Bangla" pitchFamily="18" charset="0"/>
                <a:cs typeface="Shonar Bangla" pitchFamily="18" charset="0"/>
              </a:rPr>
              <a:t>:</a:t>
            </a: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 ) কে  সর্বস্তরের লোকদের নেতা হিসেবে স্বিকৃতি দেয়া </a:t>
            </a:r>
            <a:r>
              <a:rPr lang="en-US" sz="3200" b="1" dirty="0" smtClean="0">
                <a:latin typeface="Shonar Bangla" pitchFamily="18" charset="0"/>
                <a:cs typeface="Shonar Bangla" pitchFamily="18" charset="0"/>
              </a:rPr>
              <a:t>।</a:t>
            </a:r>
            <a:endParaRPr lang="bn-BD" sz="3200" b="1" dirty="0" smtClean="0">
              <a:latin typeface="Shonar Bangla" pitchFamily="18" charset="0"/>
              <a:cs typeface="Shonar Bangla" pitchFamily="18" charset="0"/>
            </a:endParaRPr>
          </a:p>
          <a:p>
            <a:pPr>
              <a:buNone/>
            </a:pPr>
            <a:r>
              <a:rPr lang="bn-BD" sz="3200" b="1" dirty="0" smtClean="0">
                <a:latin typeface="Shonar Bangla" pitchFamily="18" charset="0"/>
                <a:cs typeface="Shonar Bangla" pitchFamily="18" charset="0"/>
              </a:rPr>
              <a:t>৫. ইমানদারদের ঈমান পরীক্ষা করা । </a:t>
            </a:r>
            <a:endParaRPr lang="en-US" sz="32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000" dirty="0" err="1" smtClean="0">
                <a:latin typeface="Shonar Bangla" pitchFamily="18" charset="0"/>
                <a:cs typeface="Shonar Bangla" pitchFamily="18" charset="0"/>
              </a:rPr>
              <a:t>কিবলা</a:t>
            </a:r>
            <a:r>
              <a:rPr lang="en-US" sz="6000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000" dirty="0" err="1" smtClean="0">
                <a:latin typeface="Shonar Bangla" pitchFamily="18" charset="0"/>
                <a:cs typeface="Shonar Bangla" pitchFamily="18" charset="0"/>
              </a:rPr>
              <a:t>পরিবর্তনের</a:t>
            </a:r>
            <a:r>
              <a:rPr lang="en-US" sz="6000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000" dirty="0" err="1" smtClean="0">
                <a:latin typeface="Shonar Bangla" pitchFamily="18" charset="0"/>
                <a:cs typeface="Shonar Bangla" pitchFamily="18" charset="0"/>
              </a:rPr>
              <a:t>মূল</a:t>
            </a:r>
            <a:r>
              <a:rPr lang="en-US" sz="6000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000" dirty="0" err="1" smtClean="0">
                <a:latin typeface="Shonar Bangla" pitchFamily="18" charset="0"/>
                <a:cs typeface="Shonar Bangla" pitchFamily="18" charset="0"/>
              </a:rPr>
              <a:t>কারণ</a:t>
            </a:r>
            <a:r>
              <a:rPr lang="en-US" sz="6000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000" dirty="0" err="1" smtClean="0">
                <a:latin typeface="Shonar Bangla" pitchFamily="18" charset="0"/>
                <a:cs typeface="Shonar Bangla" pitchFamily="18" charset="0"/>
              </a:rPr>
              <a:t>সমূহ</a:t>
            </a:r>
            <a:r>
              <a:rPr lang="en-US" sz="6000" dirty="0" smtClean="0">
                <a:latin typeface="Shonar Bangla" pitchFamily="18" charset="0"/>
                <a:cs typeface="Shonar Bangla" pitchFamily="18" charset="0"/>
              </a:rPr>
              <a:t> </a:t>
            </a:r>
            <a:endParaRPr lang="en-US" sz="6000" dirty="0"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699290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315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82000" cy="45259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18" charset="0"/>
                <a:cs typeface="Shonar Bangla" pitchFamily="18" charset="0"/>
              </a:rPr>
              <a:t> * রাসুল (স) মদিনায় হিজরতের পর কত মাস বায়তুল মুকাদ্দাসের দিকে ফিরে নামাজ পড়েছেন তা উল্লেখ কর ।</a:t>
            </a:r>
          </a:p>
          <a:p>
            <a:pPr>
              <a:buNone/>
            </a:pP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18" charset="0"/>
                <a:cs typeface="Shonar Bangla" pitchFamily="18" charset="0"/>
              </a:rPr>
              <a:t> *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18" charset="0"/>
                <a:cs typeface="Shonar Bangla" pitchFamily="18" charset="0"/>
              </a:rPr>
              <a:t>কি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honar Bangla" pitchFamily="18" charset="0"/>
                <a:cs typeface="Shonar Bangla" pitchFamily="18" charset="0"/>
              </a:rPr>
              <a:t>বলা মুলত কয়টি এবং কি কি উল্লেখ কর ।  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stretch>
              <a:fillRect/>
            </a:stretch>
          </a:blipFill>
        </p:spPr>
        <p:txBody>
          <a:bodyPr>
            <a:noAutofit/>
          </a:bodyPr>
          <a:lstStyle/>
          <a:p>
            <a:r>
              <a:rPr lang="bn-BD" sz="8800" b="1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একক</a:t>
            </a:r>
            <a:r>
              <a:rPr lang="bn-BD" sz="8800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bn-BD" sz="8800" b="1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কাজ</a:t>
            </a:r>
            <a:r>
              <a:rPr lang="bn-BD" sz="8800" dirty="0" smtClean="0">
                <a:latin typeface="Shonar Bangla" pitchFamily="18" charset="0"/>
                <a:cs typeface="Shonar Bangla" pitchFamily="18" charset="0"/>
              </a:rPr>
              <a:t> </a:t>
            </a:r>
            <a:endParaRPr lang="en-US" sz="8800" dirty="0"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44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ar-SA" sz="4400" b="1" dirty="0" smtClean="0">
                <a:latin typeface="Shonar Bangla" pitchFamily="18" charset="0"/>
              </a:rPr>
              <a:t>     قَد نَرَي تَقَلَّبَ وَجهِكَ فِي  السَّمــَــــاءِ </a:t>
            </a:r>
            <a:endParaRPr lang="bn-BD" sz="4400" b="1" dirty="0" smtClean="0">
              <a:latin typeface="Shonar Bangla" pitchFamily="18" charset="0"/>
              <a:cs typeface="Shonar Bangla" pitchFamily="18" charset="0"/>
            </a:endParaRPr>
          </a:p>
          <a:p>
            <a:pPr>
              <a:buNone/>
            </a:pPr>
            <a:r>
              <a:rPr lang="bn-BD" sz="4400" b="1" dirty="0" smtClean="0">
                <a:latin typeface="Shonar Bangla" pitchFamily="18" charset="0"/>
                <a:cs typeface="Shonar Bangla" pitchFamily="18" charset="0"/>
              </a:rPr>
              <a:t>এই আয়াতটির  ব্যাখ্যা লিখ ।</a:t>
            </a:r>
            <a:r>
              <a:rPr lang="ar-SA" sz="4400" b="1" dirty="0" smtClean="0">
                <a:latin typeface="Shonar Bangla" pitchFamily="18" charset="0"/>
              </a:rPr>
              <a:t> </a:t>
            </a:r>
            <a:r>
              <a:rPr lang="bn-BD" sz="4400" b="1" dirty="0" smtClean="0">
                <a:latin typeface="Shonar Bangla" pitchFamily="18" charset="0"/>
                <a:cs typeface="Shonar Bangla" pitchFamily="18" charset="0"/>
              </a:rPr>
              <a:t> </a:t>
            </a:r>
            <a:endParaRPr lang="en-US" sz="44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b="1" dirty="0" smtClean="0">
                <a:latin typeface="Shonar Bangla" pitchFamily="18" charset="0"/>
                <a:cs typeface="Shonar Bangla" pitchFamily="18" charset="0"/>
              </a:rPr>
              <a:t>জোড়ায় কাজ </a:t>
            </a:r>
            <a:endParaRPr lang="en-US" sz="8000" b="1" dirty="0"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7772400" cy="45259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bn-BD" sz="6000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000" dirty="0" smtClean="0">
                <a:latin typeface="Shonar Bangla" pitchFamily="18" charset="0"/>
                <a:cs typeface="Shonar Bangla" pitchFamily="18" charset="0"/>
              </a:rPr>
              <a:t>*</a:t>
            </a:r>
            <a:r>
              <a:rPr lang="bn-BD" sz="6000" dirty="0" smtClean="0">
                <a:latin typeface="Shonar Bangla" pitchFamily="18" charset="0"/>
                <a:cs typeface="Shonar Bangla" pitchFamily="18" charset="0"/>
              </a:rPr>
              <a:t>  </a:t>
            </a:r>
            <a:r>
              <a:rPr lang="bn-BD" sz="6000" smtClean="0">
                <a:latin typeface="Shonar Bangla" pitchFamily="18" charset="0"/>
                <a:cs typeface="Shonar Bangla" pitchFamily="18" charset="0"/>
              </a:rPr>
              <a:t>আল্লাহর নিদের্শ </a:t>
            </a:r>
            <a:r>
              <a:rPr lang="en-US" sz="6000" dirty="0" err="1" smtClean="0">
                <a:latin typeface="Shonar Bangla" pitchFamily="18" charset="0"/>
                <a:cs typeface="Shonar Bangla" pitchFamily="18" charset="0"/>
              </a:rPr>
              <a:t>কি</a:t>
            </a:r>
            <a:r>
              <a:rPr lang="bn-BD" sz="6000" dirty="0" smtClean="0">
                <a:latin typeface="Shonar Bangla" pitchFamily="18" charset="0"/>
                <a:cs typeface="Shonar Bangla" pitchFamily="18" charset="0"/>
              </a:rPr>
              <a:t>বলা  পরিবতর্ন হয়</a:t>
            </a:r>
            <a:r>
              <a:rPr lang="en-US" sz="6000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bn-BD" sz="6000" dirty="0" smtClean="0">
                <a:latin typeface="Shonar Bangla" pitchFamily="18" charset="0"/>
                <a:cs typeface="Shonar Bangla" pitchFamily="18" charset="0"/>
              </a:rPr>
              <a:t>এতে ইহুদী ও মুনাফিকগনের মনে যে মারাত্নক আঘাত লাগে তা</a:t>
            </a:r>
          </a:p>
          <a:p>
            <a:pPr>
              <a:buNone/>
            </a:pPr>
            <a:r>
              <a:rPr lang="bn-BD" sz="6000" dirty="0" smtClean="0">
                <a:latin typeface="Shonar Bangla" pitchFamily="18" charset="0"/>
                <a:cs typeface="Shonar Bangla" pitchFamily="18" charset="0"/>
              </a:rPr>
              <a:t>  বিশ্লেষণ কর ।    </a:t>
            </a:r>
            <a:endParaRPr lang="en-US" sz="6000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দলিয় কাজ </a:t>
            </a:r>
            <a:endParaRPr lang="en-US" sz="8800" b="1" dirty="0">
              <a:solidFill>
                <a:srgbClr val="00B05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Pictur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1" y="1219200"/>
            <a:ext cx="8915400" cy="2895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1"/>
            </a:solidFill>
            <a:prstDash val="lgDashDot"/>
          </a:ln>
        </p:spPr>
        <p:txBody>
          <a:bodyPr>
            <a:noAutofit/>
          </a:bodyPr>
          <a:lstStyle/>
          <a:p>
            <a:r>
              <a:rPr lang="bn-BD" sz="88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বাড়ির কাজ </a:t>
            </a:r>
            <a:endParaRPr lang="en-US" sz="8800" b="1" dirty="0">
              <a:solidFill>
                <a:srgbClr val="00B050"/>
              </a:solidFill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267200"/>
            <a:ext cx="81534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Shonar Bangla" pitchFamily="18" charset="0"/>
                <a:cs typeface="Shonar Bangla" pitchFamily="18" charset="0"/>
              </a:rPr>
              <a:t>*</a:t>
            </a:r>
            <a:r>
              <a:rPr lang="en-US" sz="4800" b="1" dirty="0" err="1" smtClean="0">
                <a:latin typeface="Shonar Bangla" pitchFamily="18" charset="0"/>
                <a:cs typeface="Shonar Bangla" pitchFamily="18" charset="0"/>
              </a:rPr>
              <a:t>কিবলা</a:t>
            </a:r>
            <a:r>
              <a:rPr lang="en-US" sz="4800" b="1" dirty="0" smtClean="0"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4800" b="1" dirty="0" err="1" smtClean="0">
                <a:latin typeface="Shonar Bangla" pitchFamily="18" charset="0"/>
                <a:cs typeface="Shonar Bangla" pitchFamily="18" charset="0"/>
              </a:rPr>
              <a:t>পরিবর্তনের</a:t>
            </a:r>
            <a:r>
              <a:rPr lang="en-US" sz="48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800" b="1" dirty="0" err="1" smtClean="0">
                <a:latin typeface="Shonar Bangla" pitchFamily="18" charset="0"/>
                <a:cs typeface="Shonar Bangla" pitchFamily="18" charset="0"/>
              </a:rPr>
              <a:t>দুটি</a:t>
            </a:r>
            <a:r>
              <a:rPr lang="en-US" sz="48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800" b="1" dirty="0" err="1" smtClean="0">
                <a:latin typeface="Shonar Bangla" pitchFamily="18" charset="0"/>
                <a:cs typeface="Shonar Bangla" pitchFamily="18" charset="0"/>
              </a:rPr>
              <a:t>কারণ</a:t>
            </a:r>
            <a:r>
              <a:rPr lang="en-US" sz="4800" b="1" dirty="0" smtClean="0"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4800" b="1" dirty="0" err="1" smtClean="0">
                <a:latin typeface="Shonar Bangla" pitchFamily="18" charset="0"/>
                <a:cs typeface="Shonar Bangla" pitchFamily="18" charset="0"/>
              </a:rPr>
              <a:t>লিখে</a:t>
            </a:r>
            <a:r>
              <a:rPr lang="en-US" sz="48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800" b="1" dirty="0" err="1" smtClean="0">
                <a:latin typeface="Shonar Bangla" pitchFamily="18" charset="0"/>
                <a:cs typeface="Shonar Bangla" pitchFamily="18" charset="0"/>
              </a:rPr>
              <a:t>আনবে</a:t>
            </a:r>
            <a:r>
              <a:rPr lang="en-US" sz="4800" b="1" dirty="0" smtClean="0">
                <a:latin typeface="Shonar Bangla" pitchFamily="18" charset="0"/>
                <a:cs typeface="Shonar Bangla" pitchFamily="18" charset="0"/>
              </a:rPr>
              <a:t> ?</a:t>
            </a:r>
            <a:endParaRPr lang="en-US" sz="4800" b="1" dirty="0"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*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পূর্ব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ও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পশ্চিম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সবই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আল্লাহর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 এ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কথার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তাৎপর্য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বিশ্লেষণ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কর</a:t>
            </a:r>
            <a:r>
              <a:rPr lang="en-US" sz="66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।</a:t>
            </a:r>
            <a:endParaRPr lang="en-US" sz="6600" dirty="0" smtClean="0">
              <a:solidFill>
                <a:srgbClr val="00B050"/>
              </a:solidFill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মূল্যায়ন </a:t>
            </a:r>
            <a:endParaRPr lang="en-US" sz="11500" b="1" dirty="0">
              <a:solidFill>
                <a:srgbClr val="00B05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748"/>
            <a:ext cx="9144000" cy="684325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1295400"/>
            <a:ext cx="6781800" cy="4339650"/>
          </a:xfrm>
          <a:prstGeom prst="rect">
            <a:avLst/>
          </a:prstGeom>
          <a:noFill/>
          <a:scene3d>
            <a:camera prst="isometricOffAxis1To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bn-BD" sz="13800" b="1" i="1" dirty="0" smtClean="0">
                <a:solidFill>
                  <a:srgbClr val="FFFF00"/>
                </a:solidFill>
                <a:latin typeface="Shonar Bangla" pitchFamily="18" charset="0"/>
                <a:cs typeface="Shonar Bangla" pitchFamily="18" charset="0"/>
              </a:rPr>
              <a:t>সকলকে</a:t>
            </a:r>
            <a:r>
              <a:rPr lang="bn-BD" sz="13800" i="1" dirty="0" smtClean="0">
                <a:solidFill>
                  <a:srgbClr val="FFFF0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bn-BD" sz="13800" b="1" i="1" dirty="0" smtClean="0">
                <a:solidFill>
                  <a:srgbClr val="FFFF00"/>
                </a:solidFill>
                <a:latin typeface="Shonar Bangla" pitchFamily="18" charset="0"/>
                <a:cs typeface="Shonar Bangla" pitchFamily="18" charset="0"/>
              </a:rPr>
              <a:t>ধন্যবাদ</a:t>
            </a:r>
            <a:endParaRPr lang="en-US" sz="13800" b="1" i="1" dirty="0">
              <a:solidFill>
                <a:srgbClr val="FFFF0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icture4.jpg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l="11747" t="13950" r="8255" b="19090"/>
          <a:stretch/>
        </p:blipFill>
        <p:spPr>
          <a:xfrm>
            <a:off x="476519" y="1081825"/>
            <a:ext cx="3245476" cy="449472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038600" y="0"/>
            <a:ext cx="51054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3600" b="1" dirty="0" smtClean="0">
                <a:latin typeface="Shonar Bangla" pitchFamily="18" charset="0"/>
                <a:cs typeface="Shonar Bangla" pitchFamily="18" charset="0"/>
              </a:rPr>
              <a:t> মুহাম্মাদ আলীমুদ্দীন </a:t>
            </a:r>
          </a:p>
          <a:p>
            <a:pPr>
              <a:buNone/>
            </a:pPr>
            <a:r>
              <a:rPr lang="bn-BD" sz="3600" b="1" dirty="0" smtClean="0">
                <a:latin typeface="Shonar Bangla" pitchFamily="18" charset="0"/>
                <a:cs typeface="Shonar Bangla" pitchFamily="18" charset="0"/>
              </a:rPr>
              <a:t> সহকারী মৌলভী </a:t>
            </a:r>
          </a:p>
          <a:p>
            <a:pPr>
              <a:buNone/>
            </a:pPr>
            <a:r>
              <a:rPr lang="bn-BD" sz="3600" b="1" dirty="0" smtClean="0">
                <a:latin typeface="Shonar Bangla" pitchFamily="18" charset="0"/>
                <a:cs typeface="Shonar Bangla" pitchFamily="18" charset="0"/>
              </a:rPr>
              <a:t>গাড়াবাড়ীয়া সি</a:t>
            </a:r>
            <a:r>
              <a:rPr lang="en-US" sz="3600" b="1" dirty="0" err="1" smtClean="0">
                <a:latin typeface="Shonar Bangla" pitchFamily="18" charset="0"/>
                <a:cs typeface="Shonar Bangla" pitchFamily="18" charset="0"/>
              </a:rPr>
              <a:t>দ্দি</a:t>
            </a:r>
            <a:r>
              <a:rPr lang="bn-BD" sz="3600" b="1" dirty="0" smtClean="0">
                <a:latin typeface="Shonar Bangla" pitchFamily="18" charset="0"/>
                <a:cs typeface="Shonar Bangla" pitchFamily="18" charset="0"/>
              </a:rPr>
              <a:t>কীয়া দাখিল মাদরাসা </a:t>
            </a:r>
          </a:p>
          <a:p>
            <a:pPr>
              <a:buNone/>
            </a:pPr>
            <a:r>
              <a:rPr lang="bn-BD" sz="3600" b="1" dirty="0" smtClean="0">
                <a:latin typeface="Shonar Bangla" pitchFamily="18" charset="0"/>
                <a:cs typeface="Shonar Bangla" pitchFamily="18" charset="0"/>
              </a:rPr>
              <a:t> উপজেলা – হরিণাকুন্ডু </a:t>
            </a:r>
          </a:p>
          <a:p>
            <a:pPr>
              <a:buNone/>
            </a:pPr>
            <a:r>
              <a:rPr lang="bn-BD" sz="3600" b="1" dirty="0" smtClean="0">
                <a:latin typeface="Shonar Bangla" pitchFamily="18" charset="0"/>
                <a:cs typeface="Shonar Bangla" pitchFamily="18" charset="0"/>
              </a:rPr>
              <a:t> জেলা – ঝিনাইদহ </a:t>
            </a:r>
          </a:p>
          <a:p>
            <a:pPr>
              <a:buNone/>
            </a:pPr>
            <a:r>
              <a:rPr lang="bn-BD" sz="3600" b="1" dirty="0" smtClean="0">
                <a:latin typeface="Shonar Bangla" pitchFamily="18" charset="0"/>
                <a:cs typeface="Shonar Bangla" pitchFamily="18" charset="0"/>
              </a:rPr>
              <a:t> ই – মেইল – </a:t>
            </a:r>
            <a:r>
              <a:rPr lang="en-US" sz="3600" b="1" dirty="0" smtClean="0">
                <a:latin typeface="Shonar Bangla" pitchFamily="18" charset="0"/>
                <a:cs typeface="Shonar Bangla" pitchFamily="18" charset="0"/>
                <a:hlinkClick r:id="rId3"/>
              </a:rPr>
              <a:t>19alimuddin56@gmail.com</a:t>
            </a:r>
            <a:r>
              <a:rPr lang="en-US" sz="3600" b="1" dirty="0" smtClean="0">
                <a:latin typeface="Shonar Bangla" pitchFamily="18" charset="0"/>
                <a:cs typeface="Shonar Bangla" pitchFamily="18" charset="0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latin typeface="Shonar Bangla" pitchFamily="18" charset="0"/>
                <a:cs typeface="Shonar Bangla" pitchFamily="18" charset="0"/>
              </a:rPr>
              <a:t> Mobil no – 01756312423</a:t>
            </a:r>
            <a:endParaRPr lang="en-US" sz="36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"/>
            <a:ext cx="8229600" cy="5668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কুরআনমাজিদ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ও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তাজভীদ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</a:p>
          <a:p>
            <a:pPr>
              <a:buNone/>
            </a:pP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শ্রেণি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: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নবম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-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দশম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শ্রেণি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</a:p>
          <a:p>
            <a:pPr>
              <a:buNone/>
            </a:pP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বিষয়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: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কিবলা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পরিবর্তন</a:t>
            </a:r>
            <a:endParaRPr lang="en-US" sz="4000" b="1" dirty="0" smtClean="0">
              <a:latin typeface="Shonar Bangla" pitchFamily="18" charset="0"/>
              <a:cs typeface="Shonar Bangla" pitchFamily="18" charset="0"/>
            </a:endParaRPr>
          </a:p>
          <a:p>
            <a:pPr>
              <a:buNone/>
            </a:pP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রুকু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: ১৭ ,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আয়াত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নং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১৪৪ </a:t>
            </a:r>
          </a:p>
          <a:p>
            <a:pPr>
              <a:buNone/>
            </a:pP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সময়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: ৪৫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মিনিট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</a:p>
          <a:p>
            <a:pPr>
              <a:buNone/>
            </a:pP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প্রিয়ড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: ২য় </a:t>
            </a:r>
          </a:p>
          <a:p>
            <a:pPr>
              <a:buNone/>
            </a:pP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তারিখ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: ০৯ / ০২ / 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২০২০ </a:t>
            </a:r>
            <a:endParaRPr lang="en-US" sz="4000" b="1" dirty="0" smtClean="0">
              <a:latin typeface="Shonar Bangla" pitchFamily="18" charset="0"/>
              <a:cs typeface="Shonar Bangla" pitchFamily="18" charset="0"/>
            </a:endParaRPr>
          </a:p>
          <a:p>
            <a:pPr>
              <a:buNone/>
            </a:pPr>
            <a:endParaRPr lang="en-US" sz="4000" b="1" dirty="0" smtClean="0">
              <a:latin typeface="Shonar Bangla" pitchFamily="18" charset="0"/>
              <a:cs typeface="Shonar Bangla" pitchFamily="18" charset="0"/>
            </a:endParaRPr>
          </a:p>
          <a:p>
            <a:pPr>
              <a:buNone/>
            </a:pPr>
            <a:endParaRPr lang="en-US" sz="40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189038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41643e2e96118c355aa66c48e82eef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281" y="1481138"/>
            <a:ext cx="3582438" cy="4525962"/>
          </a:xfrm>
        </p:spPr>
      </p:pic>
      <p:pic>
        <p:nvPicPr>
          <p:cNvPr id="6" name="Content Placeholder 5" descr="d980b15e20c84c9aba4a80ebc3e7403a_1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608263"/>
            <a:ext cx="4038600" cy="227171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6600" dirty="0" err="1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নিচের</a:t>
            </a:r>
            <a:r>
              <a:rPr lang="en-US" sz="6600" dirty="0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ছবিতে</a:t>
            </a:r>
            <a:r>
              <a:rPr lang="en-US" sz="6600" dirty="0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6600" dirty="0" err="1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কি</a:t>
            </a:r>
            <a:r>
              <a:rPr lang="en-US" sz="6600" dirty="0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দেখতে</a:t>
            </a:r>
            <a:r>
              <a:rPr lang="en-US" sz="6600" dirty="0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dirty="0" err="1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পাচ্ছ</a:t>
            </a:r>
            <a:r>
              <a:rPr lang="en-US" sz="6600" dirty="0" smtClean="0">
                <a:solidFill>
                  <a:srgbClr val="92D050"/>
                </a:solidFill>
                <a:latin typeface="Shonar Bangla" pitchFamily="18" charset="0"/>
                <a:cs typeface="Shonar Bangla" pitchFamily="18" charset="0"/>
              </a:rPr>
              <a:t> ? </a:t>
            </a:r>
            <a:endParaRPr lang="en-US" sz="6600" dirty="0">
              <a:solidFill>
                <a:srgbClr val="92D05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9144000" cy="5257800"/>
          </a:xfr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১/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কত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হিজরীতে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কিবলা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পরিবর্তিত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হয়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</a:p>
          <a:p>
            <a:pPr>
              <a:buNone/>
            </a:pPr>
            <a:r>
              <a:rPr lang="en-US" sz="3200" b="1" dirty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২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/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রাসুল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(স;)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কোন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মসজিদেনামজরত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অবস্থায়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কেবলা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পরিবর্তনের</a:t>
            </a:r>
            <a:endParaRPr lang="en-US" sz="3200" b="1" dirty="0" smtClean="0">
              <a:solidFill>
                <a:srgbClr val="002060"/>
              </a:solidFill>
              <a:latin typeface="Shonar Bangla" pitchFamily="18" charset="0"/>
              <a:cs typeface="Shonar Bangla" pitchFamily="18" charset="0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     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ঘটনা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ঘটে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?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৩/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প্র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দত্ত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আয়াতের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অনুবাদ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 ।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৪/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কিবলা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পরিবর্তনের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ঘটনায়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মুনাফিকদের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ঠাট্টাবিদ্রুপের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সাথে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বর্তমান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যুগের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কাদের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সাথে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মিল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আছে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।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Shonar Bangla" pitchFamily="18" charset="0"/>
                <a:cs typeface="Shonar Bangla" pitchFamily="18" charset="0"/>
              </a:rPr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>
            <a:off x="8686800" y="1600200"/>
            <a:ext cx="2286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Shonar Bangla" pitchFamily="18" charset="0"/>
                <a:cs typeface="Shonar Bangla" pitchFamily="18" charset="0"/>
              </a:rPr>
              <a:t>শিখনফল</a:t>
            </a:r>
            <a:r>
              <a:rPr lang="en-US" sz="7200" b="1" dirty="0" smtClean="0">
                <a:latin typeface="Shonar Bangla" pitchFamily="18" charset="0"/>
                <a:cs typeface="Shonar Bangla" pitchFamily="18" charset="0"/>
              </a:rPr>
              <a:t> </a:t>
            </a:r>
            <a:endParaRPr lang="en-US" sz="7200" b="1" dirty="0"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 advTm="29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980b15e20c84c9aba4a80ebc3e7403a_1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0" y="1447800"/>
            <a:ext cx="8991600" cy="5257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1600200"/>
          </a:xfrm>
          <a:ln>
            <a:solidFill>
              <a:srgbClr val="00B05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রাসুল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( স : ) ১৬/১৭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মাস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ক</a:t>
            </a:r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োন দিকে মুখ ফিরে নামাজ পড়েছেন 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1306" y="5373400"/>
            <a:ext cx="8305800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FF0000"/>
                </a:solidFill>
                <a:latin typeface="Shonar Bangla" pitchFamily="18" charset="0"/>
                <a:cs typeface="Shonar Bangla" pitchFamily="18" charset="0"/>
              </a:rPr>
              <a:t>বায়তুল মুকাদ্দাস</a:t>
            </a:r>
            <a:endParaRPr lang="en-US" sz="7200" b="1" dirty="0">
              <a:solidFill>
                <a:srgbClr val="FF000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n-US" sz="4000" b="1" dirty="0" smtClean="0"/>
              <a:t> </a:t>
            </a:r>
            <a:r>
              <a:rPr lang="ar-SA" sz="4000" b="1" dirty="0" smtClean="0"/>
              <a:t> </a:t>
            </a:r>
            <a:r>
              <a:rPr lang="bn-BD" sz="4000" b="1" dirty="0" smtClean="0"/>
              <a:t> </a:t>
            </a:r>
            <a:r>
              <a:rPr lang="ar-SA" sz="4000" b="1" dirty="0" smtClean="0"/>
              <a:t> قَدنَرَي تَقَلَّبَ وَجهَكَ فِي السَّمَـــاءِ فَلَنُوَلِيَنَّكَ قِبلَةً تَرضَهَـا – فَوَلِّوَجهَكَ</a:t>
            </a:r>
            <a:r>
              <a:rPr lang="en-US" sz="4000" b="1" dirty="0" smtClean="0"/>
              <a:t> </a:t>
            </a:r>
            <a:r>
              <a:rPr lang="ar-SA" sz="4000" b="1" dirty="0" smtClean="0"/>
              <a:t>شَطرَ المَسجِدِ الحَرَامِ – وَحَيثُ مَا كُنتُم فَوَلّوا  وَجُهَكُم شَطرَهُ - 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আমি অবশ্য আকাশের </a:t>
            </a:r>
            <a:r>
              <a:rPr lang="en-US" sz="32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দিকে</a:t>
            </a:r>
            <a:r>
              <a:rPr lang="en-US" sz="32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bn-BD" sz="32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বারবার চাউনি বা তাকান লক্ষ্য করেছি । সুতারাং আমি আপনাকে অবশ্যই সেই </a:t>
            </a:r>
            <a:r>
              <a:rPr lang="en-US" sz="320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কি</a:t>
            </a:r>
            <a:r>
              <a:rPr lang="bn-BD" sz="320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বলার </a:t>
            </a:r>
            <a:r>
              <a:rPr lang="bn-BD" sz="32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দিকে ফিরিয়ে দিচ্ছি যা আপনি পছন্দ করেন । অতএব , আপনি মসজিদুল </a:t>
            </a:r>
          </a:p>
          <a:p>
            <a:pPr>
              <a:buNone/>
            </a:pPr>
            <a:r>
              <a:rPr lang="bn-BD" sz="3200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হারামের দিকে আপনার মুখ ফিরান । </a:t>
            </a:r>
            <a:endParaRPr lang="en-US" sz="3200" dirty="0">
              <a:solidFill>
                <a:srgbClr val="00B050"/>
              </a:solidFill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১৪৪ </a:t>
            </a:r>
            <a:r>
              <a:rPr lang="en-US" sz="6600" b="1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নং</a:t>
            </a:r>
            <a:r>
              <a:rPr lang="en-US" sz="66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আয়াত</a:t>
            </a:r>
            <a:r>
              <a:rPr lang="ar-SA" sz="6600" b="1" dirty="0" smtClean="0">
                <a:solidFill>
                  <a:srgbClr val="00B050"/>
                </a:solidFill>
                <a:latin typeface="Shonar Bangla" pitchFamily="18" charset="0"/>
              </a:rPr>
              <a:t> </a:t>
            </a:r>
            <a:r>
              <a:rPr lang="bn-BD" sz="66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ও</a:t>
            </a:r>
            <a:r>
              <a:rPr lang="en-US" sz="66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তার</a:t>
            </a:r>
            <a:r>
              <a:rPr lang="en-US" sz="66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 </a:t>
            </a:r>
            <a:r>
              <a:rPr lang="bn-BD" sz="6600" b="1" dirty="0" smtClean="0">
                <a:solidFill>
                  <a:srgbClr val="00B050"/>
                </a:solidFill>
                <a:latin typeface="Shonar Bangla" pitchFamily="18" charset="0"/>
                <a:cs typeface="Shonar Bangla" pitchFamily="18" charset="0"/>
              </a:rPr>
              <a:t>অনুবাদ</a:t>
            </a:r>
            <a:endParaRPr lang="en-US" sz="6600" b="1" dirty="0">
              <a:solidFill>
                <a:srgbClr val="00B050"/>
              </a:solidFill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41643e2e96118c355aa66c48e82eef7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37672" y="1481138"/>
            <a:ext cx="3477655" cy="4525962"/>
          </a:xfrm>
        </p:spPr>
      </p:pic>
      <p:pic>
        <p:nvPicPr>
          <p:cNvPr id="6" name="Content Placeholder 5" descr="d980b15e20c84c9aba4a80ebc3e7403a_1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608263"/>
            <a:ext cx="4038600" cy="22717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Bent-Up Arrow 9"/>
          <p:cNvSpPr/>
          <p:nvPr/>
        </p:nvSpPr>
        <p:spPr>
          <a:xfrm rot="10800000">
            <a:off x="2272808" y="365778"/>
            <a:ext cx="3276600" cy="2834621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nt-Up Arrow 10"/>
          <p:cNvSpPr/>
          <p:nvPr/>
        </p:nvSpPr>
        <p:spPr>
          <a:xfrm rot="16200000">
            <a:off x="5391150" y="95250"/>
            <a:ext cx="2286000" cy="2552700"/>
          </a:xfrm>
          <a:prstGeom prst="bentUp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67000" y="457200"/>
            <a:ext cx="51054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Shonar Bangla" pitchFamily="18" charset="0"/>
                <a:cs typeface="Shonar Bangla" pitchFamily="18" charset="0"/>
              </a:rPr>
              <a:t>২য় </a:t>
            </a:r>
            <a:r>
              <a:rPr lang="en-US" sz="3600" b="1" dirty="0" err="1" smtClean="0">
                <a:latin typeface="Shonar Bangla" pitchFamily="18" charset="0"/>
                <a:cs typeface="Shonar Bangla" pitchFamily="18" charset="0"/>
              </a:rPr>
              <a:t>হিজরীতে</a:t>
            </a:r>
            <a:r>
              <a:rPr lang="en-US" sz="36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600" b="1" dirty="0" err="1" smtClean="0">
                <a:latin typeface="Shonar Bangla" pitchFamily="18" charset="0"/>
                <a:cs typeface="Shonar Bangla" pitchFamily="18" charset="0"/>
              </a:rPr>
              <a:t>কেবলা</a:t>
            </a:r>
            <a:r>
              <a:rPr lang="en-US" sz="36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600" b="1" dirty="0" err="1" smtClean="0">
                <a:latin typeface="Shonar Bangla" pitchFamily="18" charset="0"/>
                <a:cs typeface="Shonar Bangla" pitchFamily="18" charset="0"/>
              </a:rPr>
              <a:t>পরিবর্তন</a:t>
            </a:r>
            <a:r>
              <a:rPr lang="en-US" sz="36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3600" b="1" dirty="0" err="1" smtClean="0">
                <a:latin typeface="Shonar Bangla" pitchFamily="18" charset="0"/>
                <a:cs typeface="Shonar Bangla" pitchFamily="18" charset="0"/>
              </a:rPr>
              <a:t>হয়</a:t>
            </a:r>
            <a:endParaRPr lang="en-US" sz="36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9530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পবিত্র বায়তুল মুকাদ্দাস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5486400"/>
            <a:ext cx="3962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পবিত্র বায়তুল্লাহ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বর্তমানে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কুফরী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মতবাদে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বিশ্বাসী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একদল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লোকেরা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আন্দোলন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,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বক্তৃতা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বিবৃতি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,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মিছিলমিটিং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এবং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কর্মসূচিতে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তাদের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সাথে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থাকলেও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বৃহ্ত্তর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প্রয়োজনে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দেশ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ও</a:t>
            </a:r>
          </a:p>
          <a:p>
            <a:pPr>
              <a:buNone/>
            </a:pP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   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দশের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কল্যানে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একমত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থাকে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না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বিভিন্ন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ষড়যন্ত্রের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মাধ্যমে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উৎখাত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করার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পরিকল্পনা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গ্রহণ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করে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।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তাদের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অবস্থা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রাসুলের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যুগের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মুনাফিক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ও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ইহুদীদের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4000" b="1" dirty="0" err="1" smtClean="0">
                <a:latin typeface="Shonar Bangla" pitchFamily="18" charset="0"/>
                <a:cs typeface="Shonar Bangla" pitchFamily="18" charset="0"/>
              </a:rPr>
              <a:t>ন্যায়</a:t>
            </a:r>
            <a:r>
              <a:rPr lang="en-US" sz="4000" b="1" dirty="0" smtClean="0">
                <a:latin typeface="Shonar Bangla" pitchFamily="18" charset="0"/>
                <a:cs typeface="Shonar Bangla" pitchFamily="18" charset="0"/>
              </a:rPr>
              <a:t> । </a:t>
            </a:r>
            <a:endParaRPr lang="en-US" sz="4000" b="1" dirty="0">
              <a:latin typeface="Shonar Bangla" pitchFamily="18" charset="0"/>
              <a:cs typeface="Shonar Bangl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বর্তমান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যুগের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মিল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</a:t>
            </a:r>
            <a:r>
              <a:rPr lang="en-US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আছে</a:t>
            </a:r>
            <a:r>
              <a:rPr lang="en-US" sz="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honar Bangla" pitchFamily="18" charset="0"/>
                <a:cs typeface="Shonar Bangla" pitchFamily="18" charset="0"/>
              </a:rPr>
              <a:t> </a:t>
            </a:r>
            <a:endParaRPr lang="en-US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honar Bangla" pitchFamily="18" charset="0"/>
              <a:cs typeface="Shonar Bangla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363</TotalTime>
  <Words>446</Words>
  <Application>Microsoft Office PowerPoint</Application>
  <PresentationFormat>On-screen Show (4:3)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PowerPoint Presentation</vt:lpstr>
      <vt:lpstr>PowerPoint Presentation</vt:lpstr>
      <vt:lpstr>PowerPoint Presentation</vt:lpstr>
      <vt:lpstr>নিচের ছবিতে  কি দেখতে পাচ্ছ ? </vt:lpstr>
      <vt:lpstr>শিখনফল </vt:lpstr>
      <vt:lpstr>রাসুল ( স : ) ১৬/১৭ মাস কোন দিকে মুখ ফিরে নামাজ পড়েছেন ?</vt:lpstr>
      <vt:lpstr>১৪৪ নং আয়াত ও তার অনুবাদ</vt:lpstr>
      <vt:lpstr>PowerPoint Presentation</vt:lpstr>
      <vt:lpstr>বর্তমান যুগের মিল আছে </vt:lpstr>
      <vt:lpstr>কিবলা পরিবর্তনের মূল কারণ সমূহ </vt:lpstr>
      <vt:lpstr>PowerPoint Presentation</vt:lpstr>
      <vt:lpstr>একক কাজ </vt:lpstr>
      <vt:lpstr>জোড়ায় কাজ </vt:lpstr>
      <vt:lpstr>দলিয় কাজ </vt:lpstr>
      <vt:lpstr>বাড়ির কাজ </vt:lpstr>
      <vt:lpstr>মূল্যায়ন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Arafat</cp:lastModifiedBy>
  <cp:revision>90</cp:revision>
  <dcterms:created xsi:type="dcterms:W3CDTF">2006-08-16T00:00:00Z</dcterms:created>
  <dcterms:modified xsi:type="dcterms:W3CDTF">2020-02-20T04:25:14Z</dcterms:modified>
</cp:coreProperties>
</file>