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81" r:id="rId9"/>
    <p:sldId id="262" r:id="rId10"/>
    <p:sldId id="280" r:id="rId11"/>
    <p:sldId id="282" r:id="rId12"/>
    <p:sldId id="283" r:id="rId13"/>
    <p:sldId id="271" r:id="rId14"/>
    <p:sldId id="267" r:id="rId15"/>
    <p:sldId id="268" r:id="rId16"/>
    <p:sldId id="279" r:id="rId17"/>
    <p:sldId id="270" r:id="rId18"/>
    <p:sldId id="269" r:id="rId19"/>
    <p:sldId id="284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09A7"/>
    <a:srgbClr val="FFFFF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2DA7-527F-4E0D-9702-7278531E21F2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70C9-7663-4206-ACE3-8D22A82BA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4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2DA7-527F-4E0D-9702-7278531E21F2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70C9-7663-4206-ACE3-8D22A82BA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37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2DA7-527F-4E0D-9702-7278531E21F2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70C9-7663-4206-ACE3-8D22A82BA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9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2DA7-527F-4E0D-9702-7278531E21F2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70C9-7663-4206-ACE3-8D22A82BA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9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2DA7-527F-4E0D-9702-7278531E21F2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70C9-7663-4206-ACE3-8D22A82BA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4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2DA7-527F-4E0D-9702-7278531E21F2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70C9-7663-4206-ACE3-8D22A82BA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4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2DA7-527F-4E0D-9702-7278531E21F2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70C9-7663-4206-ACE3-8D22A82BA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6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2DA7-527F-4E0D-9702-7278531E21F2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70C9-7663-4206-ACE3-8D22A82BA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6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2DA7-527F-4E0D-9702-7278531E21F2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70C9-7663-4206-ACE3-8D22A82BA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9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2DA7-527F-4E0D-9702-7278531E21F2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70C9-7663-4206-ACE3-8D22A82BA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7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2DA7-527F-4E0D-9702-7278531E21F2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70C9-7663-4206-ACE3-8D22A82BA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85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32DA7-527F-4E0D-9702-7278531E21F2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270C9-7663-4206-ACE3-8D22A82BA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8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3912" y="0"/>
            <a:ext cx="12192000" cy="6858000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orizontal Scroll 4"/>
          <p:cNvSpPr/>
          <p:nvPr/>
        </p:nvSpPr>
        <p:spPr>
          <a:xfrm>
            <a:off x="2712203" y="1592171"/>
            <a:ext cx="6679770" cy="5013581"/>
          </a:xfrm>
          <a:prstGeom prst="horizontalScroll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 </a:t>
            </a:r>
          </a:p>
          <a:p>
            <a:pPr algn="ctr"/>
            <a:r>
              <a:rPr lang="bn-IN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</a:p>
          <a:p>
            <a:pPr algn="ctr"/>
            <a:r>
              <a:rPr lang="bn-IN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অভিনন্দন</a:t>
            </a:r>
            <a:endParaRPr lang="en-US" sz="80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3403" y="451054"/>
            <a:ext cx="101513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72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উপস্থিত সকলকে</a:t>
            </a:r>
            <a:endParaRPr lang="en-US" sz="7200" dirty="0">
              <a:solidFill>
                <a:srgbClr val="00B05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91" y="2559947"/>
            <a:ext cx="2462422" cy="30780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6863" y="2559947"/>
            <a:ext cx="2462422" cy="307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61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5431" y="201478"/>
            <a:ext cx="77801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8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পক্ষ</a:t>
            </a:r>
            <a:r>
              <a:rPr lang="en-US" sz="8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নির্নয়</a:t>
            </a:r>
            <a:r>
              <a:rPr lang="en-US" sz="8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……..</a:t>
            </a:r>
            <a:endParaRPr lang="en-US" sz="8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5431" y="1472675"/>
            <a:ext cx="113292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অফিসের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কর্মচারীকে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বেতন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বাবদ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৫০০০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44311" y="3983421"/>
            <a:ext cx="4752813" cy="1131204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ross"/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7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বেতন</a:t>
            </a:r>
            <a:r>
              <a:rPr lang="en-US" sz="7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endParaRPr lang="en-US" sz="7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44311" y="5422150"/>
            <a:ext cx="4752813" cy="1233428"/>
          </a:xfrm>
          <a:prstGeom prst="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6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6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endParaRPr lang="en-US" sz="6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43912" y="0"/>
            <a:ext cx="12192000" cy="6858000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8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71622" y="57713"/>
            <a:ext cx="3252069" cy="1107996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en-US" sz="66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471" y="1080283"/>
            <a:ext cx="867905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দুতরফা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অংকে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23691" y="1327568"/>
            <a:ext cx="2557219" cy="11178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পক্ষ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08191" y="3182951"/>
            <a:ext cx="3781586" cy="1048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উঃ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endParaRPr lang="en-US" sz="4400" dirty="0"/>
          </a:p>
        </p:txBody>
      </p:sp>
      <p:sp>
        <p:nvSpPr>
          <p:cNvPr id="9" name="Rectangle 8"/>
          <p:cNvSpPr/>
          <p:nvPr/>
        </p:nvSpPr>
        <p:spPr>
          <a:xfrm>
            <a:off x="8123691" y="5083445"/>
            <a:ext cx="2988592" cy="10370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43912" y="0"/>
            <a:ext cx="12192000" cy="6858000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4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036" y="219799"/>
            <a:ext cx="9639946" cy="1107996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দুতরফা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মূলনীতি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324026" y="1538521"/>
            <a:ext cx="2913682" cy="3188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379127" y="1603942"/>
            <a:ext cx="3474855" cy="140272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দ্বৈত </a:t>
            </a:r>
            <a:r>
              <a:rPr lang="en-US" sz="6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স্বত্বা</a:t>
            </a:r>
            <a:r>
              <a:rPr lang="en-US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379127" y="3219979"/>
            <a:ext cx="3474855" cy="16164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দাতা ও </a:t>
            </a:r>
            <a:r>
              <a:rPr lang="bn-IN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গ্রহীতা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107047" y="4919789"/>
            <a:ext cx="3272080" cy="160527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 ও </a:t>
            </a:r>
            <a:r>
              <a:rPr lang="bn-IN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endParaRPr lang="en-US" sz="5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11655" y="3219979"/>
            <a:ext cx="3199753" cy="16164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 অঙ্কের </a:t>
            </a:r>
            <a:r>
              <a:rPr lang="bn-IN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আদান-প্রদান</a:t>
            </a:r>
            <a:r>
              <a:rPr lang="en-US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35711" y="1613833"/>
            <a:ext cx="3171336" cy="140272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সামগ্রিক </a:t>
            </a:r>
            <a:r>
              <a:rPr lang="bn-IN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43912" y="0"/>
            <a:ext cx="12192000" cy="6858000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5465" y="173899"/>
            <a:ext cx="117477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7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দ্বৈত </a:t>
            </a:r>
            <a:r>
              <a:rPr lang="bn-IN" sz="7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সত্তা</a:t>
            </a:r>
            <a:r>
              <a:rPr lang="en-US" sz="7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কমপক্ষে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5464" y="3487118"/>
            <a:ext cx="1174771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6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দাতা ও গ্রহীতা</a:t>
            </a:r>
            <a:r>
              <a:rPr lang="en-US" sz="6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লেনদেনে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গ্রহণকারী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গ্রহীতা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প্রদানকারী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দাতা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-43912" y="0"/>
            <a:ext cx="12192000" cy="6858000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8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143" y="2704140"/>
            <a:ext cx="117477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 অঙ্কের </a:t>
            </a:r>
            <a:r>
              <a:rPr lang="bn-IN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আদান-প্রদান</a:t>
            </a:r>
            <a:r>
              <a:rPr lang="en-US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2143" y="4851989"/>
            <a:ext cx="117477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সামগ্রিক </a:t>
            </a:r>
            <a:r>
              <a:rPr lang="bn-IN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যোগফলের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2142" y="382574"/>
            <a:ext cx="117477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 ও ক্রেডিট</a:t>
            </a:r>
            <a:r>
              <a:rPr lang="en-US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গ্রহণকারী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প্রদানকারী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-43912" y="0"/>
            <a:ext cx="12192000" cy="6858000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2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6AD698-2FE6-43D0-A513-A79663B2EDA0}"/>
              </a:ext>
            </a:extLst>
          </p:cNvPr>
          <p:cNvSpPr/>
          <p:nvPr/>
        </p:nvSpPr>
        <p:spPr>
          <a:xfrm>
            <a:off x="2061275" y="258677"/>
            <a:ext cx="3769956" cy="268600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076190" y="186254"/>
            <a:ext cx="4059701" cy="2800767"/>
            <a:chOff x="5512229" y="562936"/>
            <a:chExt cx="3048000" cy="2410670"/>
          </a:xfrm>
        </p:grpSpPr>
        <p:sp>
          <p:nvSpPr>
            <p:cNvPr id="7" name="Rectangle: Rounded Corners 1">
              <a:extLst>
                <a:ext uri="{FF2B5EF4-FFF2-40B4-BE49-F238E27FC236}">
                  <a16:creationId xmlns:a16="http://schemas.microsoft.com/office/drawing/2014/main" xmlns="" id="{ED4C64A0-1F58-4E09-A012-ADF773D2E4E9}"/>
                </a:ext>
              </a:extLst>
            </p:cNvPr>
            <p:cNvSpPr/>
            <p:nvPr/>
          </p:nvSpPr>
          <p:spPr>
            <a:xfrm>
              <a:off x="5512229" y="625272"/>
              <a:ext cx="3048000" cy="2286000"/>
            </a:xfrm>
            <a:prstGeom prst="roundRect">
              <a:avLst/>
            </a:prstGeom>
            <a:solidFill>
              <a:schemeClr val="accent1">
                <a:alpha val="36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80865" y="562936"/>
              <a:ext cx="2510726" cy="2410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bn-BD" sz="8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জোড়ায় কাজ</a:t>
              </a:r>
              <a:endParaRPr lang="en-US" sz="8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63090" y="3072348"/>
            <a:ext cx="109418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দুতরফা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বিস্থার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43912" y="0"/>
            <a:ext cx="12192000" cy="6858000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8528" y="2443945"/>
            <a:ext cx="1157465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পরিপূর্ণ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লোকসান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নিরূপণ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শুদ্ধতা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যাচায়ে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সহায়তা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নিরূপণে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5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455791" y="405812"/>
            <a:ext cx="10259959" cy="1107997"/>
            <a:chOff x="498529" y="662987"/>
            <a:chExt cx="11285349" cy="1107997"/>
          </a:xfrm>
        </p:grpSpPr>
        <p:sp>
          <p:nvSpPr>
            <p:cNvPr id="11" name="Rectangle: Rounded Corners 9">
              <a:extLst>
                <a:ext uri="{FF2B5EF4-FFF2-40B4-BE49-F238E27FC236}">
                  <a16:creationId xmlns:a16="http://schemas.microsoft.com/office/drawing/2014/main" xmlns="" id="{D06A92BD-D9C5-4E08-98D7-3C57A1621996}"/>
                </a:ext>
              </a:extLst>
            </p:cNvPr>
            <p:cNvSpPr/>
            <p:nvPr/>
          </p:nvSpPr>
          <p:spPr>
            <a:xfrm>
              <a:off x="498529" y="662987"/>
              <a:ext cx="11163946" cy="1107997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  <a:alpha val="5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9932" y="662988"/>
              <a:ext cx="1116394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দুতরফা</a:t>
              </a:r>
              <a:r>
                <a:rPr lang="en-US" sz="6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দাখিলা</a:t>
              </a:r>
              <a:r>
                <a:rPr lang="en-US" sz="6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পদ্ধতির</a:t>
              </a:r>
              <a:r>
                <a:rPr lang="en-US" sz="6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সুবিধা</a:t>
              </a:r>
              <a:r>
                <a:rPr lang="en-US" sz="6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সমুহ</a:t>
              </a:r>
              <a:r>
                <a:rPr lang="en-US" sz="6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6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6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-43912" y="0"/>
            <a:ext cx="12192000" cy="6858000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2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3807" y="2149019"/>
            <a:ext cx="1105416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6300" dirty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63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63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</a:t>
            </a:r>
            <a:r>
              <a:rPr lang="en-US" sz="6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3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3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6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6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bn-IN" sz="6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সহজে</a:t>
            </a:r>
            <a:r>
              <a:rPr lang="en-US" sz="6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6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6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6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3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300" dirty="0">
                <a:latin typeface="NikoshBAN" panose="02000000000000000000" pitchFamily="2" charset="0"/>
                <a:cs typeface="NikoshBAN" panose="02000000000000000000" pitchFamily="2" charset="0"/>
              </a:rPr>
              <a:t>৭। </a:t>
            </a:r>
            <a:r>
              <a:rPr lang="en-US" sz="6300" dirty="0" err="1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63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3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3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নির্ধারণে</a:t>
            </a:r>
            <a:r>
              <a:rPr lang="en-US" sz="6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সহায়তা</a:t>
            </a:r>
            <a:r>
              <a:rPr lang="en-US" sz="6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6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63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300" dirty="0">
                <a:latin typeface="NikoshBAN" panose="02000000000000000000" pitchFamily="2" charset="0"/>
                <a:cs typeface="NikoshBAN" panose="02000000000000000000" pitchFamily="2" charset="0"/>
              </a:rPr>
              <a:t>৮। মোট দেনা-পাওনা </a:t>
            </a:r>
            <a:r>
              <a:rPr lang="bn-IN" sz="6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 নির্ণয়</a:t>
            </a:r>
            <a:r>
              <a:rPr lang="en-US" sz="6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6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: Rounded Corners 9">
            <a:extLst>
              <a:ext uri="{FF2B5EF4-FFF2-40B4-BE49-F238E27FC236}">
                <a16:creationId xmlns:a16="http://schemas.microsoft.com/office/drawing/2014/main" xmlns="" id="{D06A92BD-D9C5-4E08-98D7-3C57A1621996}"/>
              </a:ext>
            </a:extLst>
          </p:cNvPr>
          <p:cNvSpPr/>
          <p:nvPr/>
        </p:nvSpPr>
        <p:spPr>
          <a:xfrm>
            <a:off x="514027" y="314578"/>
            <a:ext cx="11163946" cy="1483963"/>
          </a:xfrm>
          <a:prstGeom prst="roundRect">
            <a:avLst/>
          </a:prstGeom>
          <a:solidFill>
            <a:schemeClr val="accent1">
              <a:lumMod val="60000"/>
              <a:lumOff val="4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71041" y="314578"/>
            <a:ext cx="111639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দুতরফা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সমুহ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3912" y="0"/>
            <a:ext cx="12192000" cy="6858000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8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gular Pentagon 5"/>
          <p:cNvSpPr/>
          <p:nvPr/>
        </p:nvSpPr>
        <p:spPr>
          <a:xfrm>
            <a:off x="3804832" y="182700"/>
            <a:ext cx="3696347" cy="1196650"/>
          </a:xfrm>
          <a:prstGeom prst="pent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b="1" dirty="0">
                <a:ln w="12700">
                  <a:noFill/>
                </a:ln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8489" y="1579518"/>
            <a:ext cx="594618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as-IN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as-IN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পূর্ববর্তী ও পরবর্তী বছরের মধ্যে ধারাবাহিকতা রক্ষা করে-</a:t>
            </a:r>
          </a:p>
          <a:p>
            <a:r>
              <a:rPr lang="as-IN" sz="4000" b="1" dirty="0" smtClean="0">
                <a:solidFill>
                  <a:srgbClr val="1D212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b="1" dirty="0">
                <a:solidFill>
                  <a:srgbClr val="1D212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সমীকরণ</a:t>
            </a:r>
          </a:p>
          <a:p>
            <a:r>
              <a:rPr lang="as-IN" sz="4000" b="1" dirty="0">
                <a:solidFill>
                  <a:srgbClr val="1D212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হিসাবচক্রের </a:t>
            </a:r>
            <a:r>
              <a:rPr lang="as-IN" sz="4000" b="1" dirty="0" smtClean="0">
                <a:solidFill>
                  <a:srgbClr val="1D212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ধাপগুলো</a:t>
            </a:r>
            <a:endParaRPr lang="as-IN" sz="4000" b="1" dirty="0">
              <a:solidFill>
                <a:srgbClr val="1D212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4000" b="1" dirty="0">
                <a:solidFill>
                  <a:srgbClr val="1D212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চূড়ান্ত হিসাব</a:t>
            </a:r>
          </a:p>
          <a:p>
            <a:r>
              <a:rPr lang="as-IN" sz="4000" b="1" dirty="0">
                <a:solidFill>
                  <a:srgbClr val="1D212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 খতিয়ান</a:t>
            </a:r>
            <a:br>
              <a:rPr lang="as-IN" sz="4000" b="1" dirty="0">
                <a:solidFill>
                  <a:srgbClr val="1D212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000" b="1" dirty="0" smtClean="0">
              <a:solidFill>
                <a:srgbClr val="1D212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 </a:t>
            </a:r>
            <a:r>
              <a:rPr lang="as-IN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উত্তর: (খ)</a:t>
            </a:r>
            <a:endParaRPr lang="as-IN" sz="4000" b="1" i="0" dirty="0">
              <a:solidFill>
                <a:srgbClr val="0070C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18141" y="1700007"/>
            <a:ext cx="56103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as-IN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as-IN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একতরফা দাখিলা হিসাব পদ্ধতি একটি-</a:t>
            </a:r>
          </a:p>
          <a:p>
            <a:r>
              <a:rPr lang="as-IN" sz="4000" b="1" dirty="0">
                <a:solidFill>
                  <a:srgbClr val="1D212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পূর্ণাঙ্গ হিসাব পদ্ধতি</a:t>
            </a:r>
          </a:p>
          <a:p>
            <a:r>
              <a:rPr lang="as-IN" sz="4000" b="1" dirty="0">
                <a:solidFill>
                  <a:srgbClr val="1D212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অসম্পূর্ণ হিসাব পদ্ধতি</a:t>
            </a:r>
          </a:p>
          <a:p>
            <a:r>
              <a:rPr lang="as-IN" sz="4000" b="1" dirty="0">
                <a:solidFill>
                  <a:srgbClr val="1D212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বৈজ্ঞানিক হিসাব </a:t>
            </a:r>
            <a:r>
              <a:rPr lang="as-IN" sz="4000" b="1" dirty="0" smtClean="0">
                <a:solidFill>
                  <a:srgbClr val="1D212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endParaRPr lang="as-IN" sz="4000" b="1" dirty="0">
              <a:solidFill>
                <a:srgbClr val="1D212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4000" b="1" dirty="0">
                <a:solidFill>
                  <a:srgbClr val="1D212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 সুশৃঙ্খল হিসাব পদ্ধতি</a:t>
            </a:r>
          </a:p>
          <a:p>
            <a:endParaRPr lang="en-US" sz="4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 </a:t>
            </a:r>
            <a:r>
              <a:rPr lang="as-IN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উত্তর: (খ)</a:t>
            </a:r>
            <a:endParaRPr lang="as-IN" sz="4000" b="1" i="0" dirty="0">
              <a:solidFill>
                <a:srgbClr val="0070C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75340" y="1562050"/>
            <a:ext cx="0" cy="48232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-43912" y="0"/>
            <a:ext cx="12192000" cy="6858000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1810" y="1562050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sz="3600" b="1" dirty="0" smtClean="0">
                <a:solidFill>
                  <a:srgbClr val="0070C0"/>
                </a:solidFill>
                <a:latin typeface="Helvetica" panose="020B0604020202020204" pitchFamily="34" charset="0"/>
              </a:rPr>
              <a:t>৩. </a:t>
            </a:r>
            <a:r>
              <a:rPr lang="as-IN" sz="3600" b="1" dirty="0" smtClean="0">
                <a:solidFill>
                  <a:srgbClr val="0070C0"/>
                </a:solidFill>
                <a:latin typeface="Helvetica" panose="020B0604020202020204" pitchFamily="34" charset="0"/>
              </a:rPr>
              <a:t>একতরফা </a:t>
            </a:r>
            <a:r>
              <a:rPr lang="as-IN" sz="3600" b="1" dirty="0">
                <a:solidFill>
                  <a:srgbClr val="0070C0"/>
                </a:solidFill>
                <a:latin typeface="Helvetica" panose="020B0604020202020204" pitchFamily="34" charset="0"/>
              </a:rPr>
              <a:t>দাখিলা হিসাব পদ্ধতি একটি-</a:t>
            </a:r>
            <a:r>
              <a:rPr lang="as-IN" sz="3600" dirty="0"/>
              <a:t/>
            </a:r>
            <a:br>
              <a:rPr lang="as-IN" sz="3600" dirty="0"/>
            </a:br>
            <a:endParaRPr lang="bn-IN" sz="3600" b="1" dirty="0" smtClean="0">
              <a:solidFill>
                <a:srgbClr val="333333"/>
              </a:solidFill>
              <a:latin typeface="Helvetica" panose="020B0604020202020204" pitchFamily="34" charset="0"/>
            </a:endParaRPr>
          </a:p>
          <a:p>
            <a:r>
              <a:rPr lang="as-IN" sz="3600" b="1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ক</a:t>
            </a:r>
            <a:r>
              <a:rPr lang="as-IN" sz="3600" b="1" dirty="0">
                <a:solidFill>
                  <a:srgbClr val="333333"/>
                </a:solidFill>
                <a:latin typeface="Helvetica" panose="020B0604020202020204" pitchFamily="34" charset="0"/>
              </a:rPr>
              <a:t>) পূর্ণাঙ্গ হিসাব পদ্ধতি</a:t>
            </a:r>
          </a:p>
          <a:p>
            <a:r>
              <a:rPr lang="as-IN" sz="3600" b="1" dirty="0">
                <a:solidFill>
                  <a:srgbClr val="333333"/>
                </a:solidFill>
                <a:latin typeface="Helvetica" panose="020B0604020202020204" pitchFamily="34" charset="0"/>
              </a:rPr>
              <a:t>খ) অসম্পূর্ণ হিসাব পদ্ধতি</a:t>
            </a:r>
          </a:p>
          <a:p>
            <a:r>
              <a:rPr lang="as-IN" sz="3600" b="1" dirty="0">
                <a:solidFill>
                  <a:srgbClr val="333333"/>
                </a:solidFill>
                <a:latin typeface="Helvetica" panose="020B0604020202020204" pitchFamily="34" charset="0"/>
              </a:rPr>
              <a:t>গ) বৈজ্ঞানিক হিসাব পদ্ধতি</a:t>
            </a:r>
          </a:p>
          <a:p>
            <a:r>
              <a:rPr lang="as-IN" sz="3600" b="1" dirty="0">
                <a:solidFill>
                  <a:srgbClr val="333333"/>
                </a:solidFill>
                <a:latin typeface="Helvetica" panose="020B0604020202020204" pitchFamily="34" charset="0"/>
              </a:rPr>
              <a:t>ঘ) সুশৃঙ্খল হিসাব পদ্ধতি</a:t>
            </a:r>
            <a:r>
              <a:rPr lang="as-IN" sz="3600" dirty="0"/>
              <a:t/>
            </a:r>
            <a:br>
              <a:rPr lang="as-IN" sz="3600" dirty="0"/>
            </a:br>
            <a:endParaRPr lang="bn-IN" sz="3600" dirty="0" smtClean="0"/>
          </a:p>
          <a:p>
            <a:r>
              <a:rPr lang="as-IN" sz="3600" b="1" dirty="0" smtClean="0">
                <a:solidFill>
                  <a:srgbClr val="0070C0"/>
                </a:solidFill>
                <a:latin typeface="Helvetica" panose="020B0604020202020204" pitchFamily="34" charset="0"/>
              </a:rPr>
              <a:t>সঠিক </a:t>
            </a:r>
            <a:r>
              <a:rPr lang="as-IN" sz="3600" b="1" dirty="0">
                <a:solidFill>
                  <a:srgbClr val="0070C0"/>
                </a:solidFill>
                <a:latin typeface="Helvetica" panose="020B0604020202020204" pitchFamily="34" charset="0"/>
              </a:rPr>
              <a:t>উত্তর: (খ)</a:t>
            </a:r>
            <a:endParaRPr lang="as-IN" sz="3600" b="1" i="0" dirty="0">
              <a:solidFill>
                <a:srgbClr val="0070C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36318" y="1454328"/>
            <a:ext cx="5627174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b="1" dirty="0">
                <a:solidFill>
                  <a:srgbClr val="0070C0"/>
                </a:solidFill>
                <a:latin typeface="Noto Sans"/>
              </a:rPr>
              <a:t>৪</a:t>
            </a:r>
            <a:r>
              <a:rPr lang="as-IN" sz="3500" b="1" dirty="0" smtClean="0">
                <a:solidFill>
                  <a:srgbClr val="0070C0"/>
                </a:solidFill>
                <a:latin typeface="Noto Sans"/>
              </a:rPr>
              <a:t>. </a:t>
            </a:r>
            <a:r>
              <a:rPr lang="as-IN" sz="3200" b="1" dirty="0">
                <a:solidFill>
                  <a:srgbClr val="0070C0"/>
                </a:solidFill>
                <a:latin typeface="Noto Sans"/>
              </a:rPr>
              <a:t>দুতরফা দাখিলা পদ্ধতিতে প্রথম কোন শহরে হিসাব রাখা শুরু হয়</a:t>
            </a:r>
            <a:r>
              <a:rPr lang="as-IN" sz="3200" b="1" dirty="0" smtClean="0">
                <a:solidFill>
                  <a:srgbClr val="0070C0"/>
                </a:solidFill>
                <a:latin typeface="Noto Sans"/>
              </a:rPr>
              <a:t>?</a:t>
            </a:r>
            <a:endParaRPr lang="en-US" sz="3200" b="1" dirty="0" smtClean="0">
              <a:solidFill>
                <a:srgbClr val="0070C0"/>
              </a:solidFill>
              <a:latin typeface="Noto Sans"/>
            </a:endParaRPr>
          </a:p>
          <a:p>
            <a:r>
              <a:rPr lang="as-IN" sz="3200" b="1" dirty="0"/>
              <a:t/>
            </a:r>
            <a:br>
              <a:rPr lang="as-IN" sz="3200" b="1" dirty="0"/>
            </a:br>
            <a:r>
              <a:rPr lang="el-GR" sz="3200" b="1" dirty="0" smtClean="0">
                <a:solidFill>
                  <a:srgbClr val="444444"/>
                </a:solidFill>
                <a:latin typeface="Noto Sans"/>
              </a:rPr>
              <a:t> </a:t>
            </a:r>
            <a:r>
              <a:rPr lang="as-IN" sz="3200" b="1" dirty="0">
                <a:solidFill>
                  <a:srgbClr val="444444"/>
                </a:solidFill>
                <a:latin typeface="Noto Sans"/>
              </a:rPr>
              <a:t>ক) আমেরিকার ওয়াশিংটন</a:t>
            </a:r>
            <a:r>
              <a:rPr lang="as-IN" sz="3200" b="1" dirty="0"/>
              <a:t/>
            </a:r>
            <a:br>
              <a:rPr lang="as-IN" sz="3200" b="1" dirty="0"/>
            </a:br>
            <a:r>
              <a:rPr lang="el-GR" sz="3200" b="1" dirty="0" smtClean="0">
                <a:solidFill>
                  <a:srgbClr val="444444"/>
                </a:solidFill>
                <a:latin typeface="Noto Sans"/>
              </a:rPr>
              <a:t> </a:t>
            </a:r>
            <a:r>
              <a:rPr lang="as-IN" sz="3200" b="1" dirty="0">
                <a:solidFill>
                  <a:srgbClr val="444444"/>
                </a:solidFill>
                <a:latin typeface="Noto Sans"/>
              </a:rPr>
              <a:t>খ) ইতালির ভেনিস</a:t>
            </a:r>
            <a:r>
              <a:rPr lang="as-IN" sz="3200" b="1" dirty="0"/>
              <a:t/>
            </a:r>
            <a:br>
              <a:rPr lang="as-IN" sz="3200" b="1" dirty="0"/>
            </a:br>
            <a:r>
              <a:rPr lang="en-US" sz="3200" b="1" dirty="0" smtClean="0"/>
              <a:t> </a:t>
            </a:r>
            <a:r>
              <a:rPr lang="as-IN" sz="3200" b="1" dirty="0" smtClean="0">
                <a:solidFill>
                  <a:srgbClr val="444444"/>
                </a:solidFill>
                <a:latin typeface="Noto Sans"/>
              </a:rPr>
              <a:t>গ</a:t>
            </a:r>
            <a:r>
              <a:rPr lang="as-IN" sz="3200" b="1" dirty="0">
                <a:solidFill>
                  <a:srgbClr val="444444"/>
                </a:solidFill>
                <a:latin typeface="Noto Sans"/>
              </a:rPr>
              <a:t>) জাপানের ওসাকায়</a:t>
            </a:r>
            <a:r>
              <a:rPr lang="as-IN" sz="3200" b="1" dirty="0"/>
              <a:t/>
            </a:r>
            <a:br>
              <a:rPr lang="as-IN" sz="3200" b="1" dirty="0"/>
            </a:br>
            <a:r>
              <a:rPr lang="el-GR" sz="3200" b="1" dirty="0" smtClean="0">
                <a:solidFill>
                  <a:srgbClr val="444444"/>
                </a:solidFill>
                <a:latin typeface="Noto Sans"/>
              </a:rPr>
              <a:t> </a:t>
            </a:r>
            <a:r>
              <a:rPr lang="as-IN" sz="3200" b="1" dirty="0">
                <a:solidFill>
                  <a:srgbClr val="444444"/>
                </a:solidFill>
                <a:latin typeface="Noto Sans"/>
              </a:rPr>
              <a:t>ঘ) ফ্রান্সের প্যারিসে</a:t>
            </a:r>
            <a:r>
              <a:rPr lang="as-IN" sz="3200" b="1" dirty="0"/>
              <a:t/>
            </a:r>
            <a:br>
              <a:rPr lang="as-IN" sz="3200" b="1" dirty="0"/>
            </a:br>
            <a:r>
              <a:rPr lang="as-IN" sz="3200" dirty="0">
                <a:solidFill>
                  <a:srgbClr val="444444"/>
                </a:solidFill>
                <a:latin typeface="Noto Sans"/>
              </a:rPr>
              <a:t> </a:t>
            </a:r>
            <a:endParaRPr lang="bn-IN" sz="3200" dirty="0" smtClean="0">
              <a:solidFill>
                <a:srgbClr val="444444"/>
              </a:solidFill>
              <a:latin typeface="Noto Sans"/>
            </a:endParaRPr>
          </a:p>
          <a:p>
            <a:r>
              <a:rPr lang="as-IN" sz="3600" b="1" dirty="0" smtClean="0">
                <a:solidFill>
                  <a:srgbClr val="0070C0"/>
                </a:solidFill>
                <a:latin typeface="Noto Sans"/>
              </a:rPr>
              <a:t>সঠিক </a:t>
            </a:r>
            <a:r>
              <a:rPr lang="as-IN" sz="3600" b="1" dirty="0">
                <a:solidFill>
                  <a:srgbClr val="0070C0"/>
                </a:solidFill>
                <a:latin typeface="Noto Sans"/>
              </a:rPr>
              <a:t>উত্তর: (খ)</a:t>
            </a:r>
            <a:endParaRPr lang="en-US" sz="3600" b="1" dirty="0">
              <a:solidFill>
                <a:srgbClr val="0070C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307810" y="1562050"/>
            <a:ext cx="0" cy="48232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gular Pentagon 8"/>
          <p:cNvSpPr/>
          <p:nvPr/>
        </p:nvSpPr>
        <p:spPr>
          <a:xfrm>
            <a:off x="3804832" y="182700"/>
            <a:ext cx="3696347" cy="1196650"/>
          </a:xfrm>
          <a:prstGeom prst="pent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b="1" dirty="0">
                <a:ln w="12700">
                  <a:noFill/>
                </a:ln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43912" y="0"/>
            <a:ext cx="12192000" cy="6858000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5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103" y="358911"/>
            <a:ext cx="2893134" cy="346523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30114" y="3824149"/>
            <a:ext cx="622611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ভট্টাচার্য্য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ডেমোনেস্ট্রেটর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রাউজান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আর্যমৈত্রেয়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ইনস্টিটিউশন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রাউজান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66903"/>
            <a:ext cx="605983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শ্রেণি  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১০ম</a:t>
            </a:r>
          </a:p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বিষয় 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আত্মকর্মসংস্থান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ও 				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উদ্যোগ</a:t>
            </a:r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অধ্যায়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৭ম</a:t>
            </a:r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সময়  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৫০ মিনিট </a:t>
            </a:r>
          </a:p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তারিখ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২1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০২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/২০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২০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5951339" y="358911"/>
            <a:ext cx="15498" cy="594889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-43912" y="0"/>
            <a:ext cx="12192000" cy="6858000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9932" y="3877983"/>
            <a:ext cx="11453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দুতরফা দাখিলা পদ্ধতির প্রয়োগ হয় এমন ১০টি লেনদেন লিখে আনবে।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390254" y="404148"/>
            <a:ext cx="5912603" cy="255722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>
                <a:ln w="57150" cmpd="sng">
                  <a:noFill/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92" y="105622"/>
            <a:ext cx="3524942" cy="32630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857" y="598801"/>
            <a:ext cx="2637714" cy="268038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43912" y="0"/>
            <a:ext cx="12192000" cy="6858000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3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20260" y="1409997"/>
            <a:ext cx="6261314" cy="3170099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20000" b="1" cap="none" spc="0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0000" b="1" cap="none" spc="0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3149" y="1022539"/>
            <a:ext cx="2497572" cy="45060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3" y="1175975"/>
            <a:ext cx="2497572" cy="45060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43912" y="0"/>
            <a:ext cx="12192000" cy="6858000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35" y="1037799"/>
            <a:ext cx="10897891" cy="440704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944677" y="195734"/>
            <a:ext cx="66422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বিতে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7790320" y="5737555"/>
            <a:ext cx="2247254" cy="745083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গ্রহীতা</a:t>
            </a:r>
          </a:p>
          <a:p>
            <a:pPr algn="ctr"/>
            <a:endParaRPr lang="en-US" dirty="0"/>
          </a:p>
        </p:txBody>
      </p:sp>
      <p:sp>
        <p:nvSpPr>
          <p:cNvPr id="10" name="Flowchart: Alternate Process 9"/>
          <p:cNvSpPr/>
          <p:nvPr/>
        </p:nvSpPr>
        <p:spPr>
          <a:xfrm>
            <a:off x="2944677" y="5737557"/>
            <a:ext cx="2247254" cy="745082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দাতা</a:t>
            </a:r>
          </a:p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-43912" y="0"/>
            <a:ext cx="12192000" cy="6858000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5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1487837" y="464949"/>
            <a:ext cx="3332135" cy="2572719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গ্রহীতা</a:t>
            </a:r>
          </a:p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7408191" y="464949"/>
            <a:ext cx="3204274" cy="2572719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দাতা</a:t>
            </a:r>
          </a:p>
          <a:p>
            <a:pPr algn="ctr"/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5145437" y="1253536"/>
            <a:ext cx="1898543" cy="954973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145437" y="4523678"/>
            <a:ext cx="1898543" cy="954973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Alternate Process 10"/>
          <p:cNvSpPr/>
          <p:nvPr/>
        </p:nvSpPr>
        <p:spPr>
          <a:xfrm>
            <a:off x="7408191" y="3714806"/>
            <a:ext cx="3332135" cy="2572719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গ্রহীতা</a:t>
            </a:r>
          </a:p>
          <a:p>
            <a:pPr algn="ctr"/>
            <a:endParaRPr lang="en-US" dirty="0"/>
          </a:p>
        </p:txBody>
      </p:sp>
      <p:sp>
        <p:nvSpPr>
          <p:cNvPr id="12" name="Flowchart: Alternate Process 11"/>
          <p:cNvSpPr/>
          <p:nvPr/>
        </p:nvSpPr>
        <p:spPr>
          <a:xfrm>
            <a:off x="1555643" y="3714806"/>
            <a:ext cx="3204274" cy="2572719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দাতা</a:t>
            </a:r>
          </a:p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-43912" y="0"/>
            <a:ext cx="12192000" cy="6858000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unched Tape 4"/>
          <p:cNvSpPr/>
          <p:nvPr/>
        </p:nvSpPr>
        <p:spPr>
          <a:xfrm>
            <a:off x="573438" y="1371600"/>
            <a:ext cx="5300420" cy="5091194"/>
          </a:xfrm>
          <a:prstGeom prst="flowChartPunchedTap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i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</a:p>
          <a:p>
            <a:pPr algn="ctr"/>
            <a:endParaRPr lang="en-US" dirty="0"/>
          </a:p>
        </p:txBody>
      </p:sp>
      <p:sp>
        <p:nvSpPr>
          <p:cNvPr id="6" name="Flowchart: Punched Tape 5"/>
          <p:cNvSpPr/>
          <p:nvPr/>
        </p:nvSpPr>
        <p:spPr>
          <a:xfrm>
            <a:off x="6912244" y="1371600"/>
            <a:ext cx="4912963" cy="4982704"/>
          </a:xfrm>
          <a:prstGeom prst="flowChartPunchedTap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i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endParaRPr lang="en-US" sz="9600" b="1" i="1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447296" y="514350"/>
            <a:ext cx="24942" cy="594844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-43912" y="0"/>
            <a:ext cx="12192000" cy="6858000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31031" y="767167"/>
            <a:ext cx="5114440" cy="144655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8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88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851" y="3308034"/>
            <a:ext cx="10972800" cy="11079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66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dirty="0" err="1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দুতরফা</a:t>
            </a:r>
            <a:r>
              <a:rPr lang="en-US" sz="66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US" sz="66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endParaRPr lang="en-US" sz="660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471" y="250971"/>
            <a:ext cx="3301139" cy="26803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92" y="150252"/>
            <a:ext cx="3301139" cy="268038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43912" y="0"/>
            <a:ext cx="12192000" cy="6858000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6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53886" y="175955"/>
            <a:ext cx="9360976" cy="11079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bn-IN" sz="6600" b="1" dirty="0" smtClean="0">
                <a:latin typeface="NikoshBAN" pitchFamily="2" charset="0"/>
                <a:cs typeface="NikoshBAN" pitchFamily="2" charset="0"/>
              </a:rPr>
              <a:t>.........</a:t>
            </a:r>
            <a:endParaRPr lang="en-US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247974" y="1275240"/>
            <a:ext cx="1173221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দ্বৈত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স্বত্বা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দুতরফা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দতরফা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সুবিধাসমুহ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	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জড়িত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ডেভিট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	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3912" y="0"/>
            <a:ext cx="12192000" cy="6858000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3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7975" y="418235"/>
            <a:ext cx="809722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ইতালীর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প্রসিদ্ধ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গণিতবিদ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লুকা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প্যাসিওলি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১৪৯৪ </a:t>
            </a:r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ঘটনাবলি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সুচারুভাবে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দুতরফা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আবিস্কার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লেনদেনে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দ্বৈত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স্বত্বার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57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57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197" y="414579"/>
            <a:ext cx="3683430" cy="602884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43912" y="0"/>
            <a:ext cx="12192000" cy="6858000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5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7459" y="282254"/>
            <a:ext cx="1126726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দুতরফা</a:t>
            </a:r>
            <a:r>
              <a:rPr lang="en-US" sz="65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5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US" sz="65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5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65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5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65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5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5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7459" y="1374861"/>
            <a:ext cx="11685721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প্রণয়নের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লেনদেনসমুহের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দ্বৈত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স্বত্বা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যথাযথভাবে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দুতরফা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8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3912" y="0"/>
            <a:ext cx="12192000" cy="6858000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9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445</Words>
  <Application>Microsoft Office PowerPoint</Application>
  <PresentationFormat>Widescreen</PresentationFormat>
  <Paragraphs>95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Helvetica</vt:lpstr>
      <vt:lpstr>NikoshBAN</vt:lpstr>
      <vt:lpstr>Noto Sans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Sabuj</dc:creator>
  <cp:lastModifiedBy>Sabuj</cp:lastModifiedBy>
  <cp:revision>77</cp:revision>
  <dcterms:created xsi:type="dcterms:W3CDTF">2019-11-26T15:42:54Z</dcterms:created>
  <dcterms:modified xsi:type="dcterms:W3CDTF">2020-02-21T16:11:34Z</dcterms:modified>
</cp:coreProperties>
</file>