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75"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3309" autoAdjust="0"/>
    <p:restoredTop sz="86443" autoAdjust="0"/>
  </p:normalViewPr>
  <p:slideViewPr>
    <p:cSldViewPr>
      <p:cViewPr>
        <p:scale>
          <a:sx n="89" d="100"/>
          <a:sy n="89" d="100"/>
        </p:scale>
        <p:origin x="-612" y="240"/>
      </p:cViewPr>
      <p:guideLst>
        <p:guide orient="horz" pos="2160"/>
        <p:guide pos="2880"/>
      </p:guideLst>
    </p:cSldViewPr>
  </p:slideViewPr>
  <p:outlineViewPr>
    <p:cViewPr>
      <p:scale>
        <a:sx n="33" d="100"/>
        <a:sy n="33" d="100"/>
      </p:scale>
      <p:origin x="28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AE4E3A-0E21-4720-BBDE-4E63EE11F482}" type="datetimeFigureOut">
              <a:rPr lang="en-US" smtClean="0"/>
              <a:pPr/>
              <a:t>2/21/2020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9DDA4-66D2-4F52-A2A1-E66AFF3310D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89DDA4-66D2-4F52-A2A1-E66AFF3310D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30.jpeg"/></Relationships>
</file>

<file path=ppt/slides/_rels/slide1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0" dirty="0" err="1" smtClean="0">
                <a:solidFill>
                  <a:srgbClr val="00B050"/>
                </a:solidFill>
                <a:latin typeface="Kalpurush" pitchFamily="2" charset="0"/>
                <a:cs typeface="Kalpurush" pitchFamily="2" charset="0"/>
              </a:rPr>
              <a:t>স্বাগতম</a:t>
            </a:r>
            <a:r>
              <a:rPr lang="en-US" dirty="0" smtClean="0"/>
              <a:t> </a:t>
            </a:r>
            <a:endParaRPr lang="en-US" dirty="0"/>
          </a:p>
        </p:txBody>
      </p:sp>
      <p:pic>
        <p:nvPicPr>
          <p:cNvPr id="1026" name="Picture 2" descr="C:\Users\Microsoft\Desktop\অন্যান্ন ফুল\32.jpg"/>
          <p:cNvPicPr>
            <a:picLocks noGrp="1" noChangeAspect="1" noChangeArrowheads="1"/>
          </p:cNvPicPr>
          <p:nvPr>
            <p:ph idx="1"/>
          </p:nvPr>
        </p:nvPicPr>
        <p:blipFill>
          <a:blip r:embed="rId2"/>
          <a:srcRect/>
          <a:stretch>
            <a:fillRect/>
          </a:stretch>
        </p:blipFill>
        <p:spPr bwMode="auto">
          <a:xfrm>
            <a:off x="304800" y="1676400"/>
            <a:ext cx="8534400" cy="4800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amond(in)">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icrosoft\Desktop\ছবি-২\images-68.jpg"/>
          <p:cNvPicPr>
            <a:picLocks noChangeAspect="1" noChangeArrowheads="1"/>
          </p:cNvPicPr>
          <p:nvPr/>
        </p:nvPicPr>
        <p:blipFill>
          <a:blip r:embed="rId2"/>
          <a:srcRect/>
          <a:stretch>
            <a:fillRect/>
          </a:stretch>
        </p:blipFill>
        <p:spPr bwMode="auto">
          <a:xfrm>
            <a:off x="6324600" y="228600"/>
            <a:ext cx="2667000" cy="2619375"/>
          </a:xfrm>
          <a:prstGeom prst="rect">
            <a:avLst/>
          </a:prstGeom>
          <a:noFill/>
        </p:spPr>
      </p:pic>
      <p:pic>
        <p:nvPicPr>
          <p:cNvPr id="4099" name="Picture 3" descr="C:\Users\Microsoft\Desktop\ছবি-৩\মহাবিশ্বের সৃষ্টির রহস্য.jpg"/>
          <p:cNvPicPr>
            <a:picLocks noChangeAspect="1" noChangeArrowheads="1"/>
          </p:cNvPicPr>
          <p:nvPr/>
        </p:nvPicPr>
        <p:blipFill>
          <a:blip r:embed="rId3"/>
          <a:srcRect/>
          <a:stretch>
            <a:fillRect/>
          </a:stretch>
        </p:blipFill>
        <p:spPr bwMode="auto">
          <a:xfrm>
            <a:off x="2967037" y="204787"/>
            <a:ext cx="3209925" cy="2667000"/>
          </a:xfrm>
          <a:prstGeom prst="rect">
            <a:avLst/>
          </a:prstGeom>
          <a:noFill/>
        </p:spPr>
      </p:pic>
      <p:pic>
        <p:nvPicPr>
          <p:cNvPr id="4100" name="Picture 4" descr="C:\Users\Microsoft\Desktop\ছবি-২\images-59.jpg"/>
          <p:cNvPicPr>
            <a:picLocks noChangeAspect="1" noChangeArrowheads="1"/>
          </p:cNvPicPr>
          <p:nvPr/>
        </p:nvPicPr>
        <p:blipFill>
          <a:blip r:embed="rId4"/>
          <a:srcRect/>
          <a:stretch>
            <a:fillRect/>
          </a:stretch>
        </p:blipFill>
        <p:spPr bwMode="auto">
          <a:xfrm>
            <a:off x="226218" y="237957"/>
            <a:ext cx="2667000" cy="2667000"/>
          </a:xfrm>
          <a:prstGeom prst="rect">
            <a:avLst/>
          </a:prstGeom>
          <a:noFill/>
        </p:spPr>
      </p:pic>
      <p:sp>
        <p:nvSpPr>
          <p:cNvPr id="5" name="TextBox 4"/>
          <p:cNvSpPr txBox="1"/>
          <p:nvPr/>
        </p:nvSpPr>
        <p:spPr>
          <a:xfrm>
            <a:off x="228600" y="3581400"/>
            <a:ext cx="8686800" cy="1015663"/>
          </a:xfrm>
          <a:prstGeom prst="rect">
            <a:avLst/>
          </a:prstGeom>
          <a:noFill/>
        </p:spPr>
        <p:txBody>
          <a:bodyPr wrap="square" rtlCol="0">
            <a:spAutoFit/>
          </a:bodyPr>
          <a:lstStyle/>
          <a:p>
            <a:r>
              <a:rPr lang="bn-BD" sz="3200" dirty="0" smtClean="0">
                <a:solidFill>
                  <a:srgbClr val="0070C0"/>
                </a:solidFill>
                <a:latin typeface="Kalpurush" pitchFamily="2" charset="0"/>
                <a:cs typeface="Kalpurush" pitchFamily="2" charset="0"/>
              </a:rPr>
              <a:t>গ্যালাক্সিঃ</a:t>
            </a:r>
            <a:r>
              <a:rPr lang="bn-BD" dirty="0" smtClean="0"/>
              <a:t> </a:t>
            </a:r>
            <a:r>
              <a:rPr lang="bn-BD" sz="2800" dirty="0" smtClean="0">
                <a:latin typeface="Kalpurush" pitchFamily="2" charset="0"/>
                <a:cs typeface="Kalpurush" pitchFamily="2" charset="0"/>
              </a:rPr>
              <a:t>মহাকাশে গ্রহ, নক্ষত্র, ধুলিকনা, ধুমকেতু,বাষ্পকুন্ডের এক বিশাল সমাবেশকে গ্যালাক্সি বলে।</a:t>
            </a:r>
            <a:endParaRPr lang="en-US" sz="28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heel(1)">
                                      <p:cBhvr>
                                        <p:cTn id="7" dur="20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wheel(1)">
                                      <p:cBhvr>
                                        <p:cTn id="12" dur="2000"/>
                                        <p:tgtEl>
                                          <p:spTgt spid="409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wheel(1)">
                                      <p:cBhvr>
                                        <p:cTn id="17" dur="2000"/>
                                        <p:tgtEl>
                                          <p:spTgt spid="409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rosoft\Desktop\ছবি-৩\নিহারিকা.jpg"/>
          <p:cNvPicPr>
            <a:picLocks noChangeAspect="1" noChangeArrowheads="1"/>
          </p:cNvPicPr>
          <p:nvPr/>
        </p:nvPicPr>
        <p:blipFill>
          <a:blip r:embed="rId2"/>
          <a:srcRect/>
          <a:stretch>
            <a:fillRect/>
          </a:stretch>
        </p:blipFill>
        <p:spPr bwMode="auto">
          <a:xfrm>
            <a:off x="4800600" y="838200"/>
            <a:ext cx="3657600" cy="2057400"/>
          </a:xfrm>
          <a:prstGeom prst="rect">
            <a:avLst/>
          </a:prstGeom>
          <a:noFill/>
        </p:spPr>
      </p:pic>
      <p:pic>
        <p:nvPicPr>
          <p:cNvPr id="1027" name="Picture 3" descr="I:\Saved Pictures\কাল্পুরুষের নিহারিকা.jpg"/>
          <p:cNvPicPr>
            <a:picLocks noChangeAspect="1" noChangeArrowheads="1"/>
          </p:cNvPicPr>
          <p:nvPr/>
        </p:nvPicPr>
        <p:blipFill>
          <a:blip r:embed="rId3"/>
          <a:srcRect/>
          <a:stretch>
            <a:fillRect/>
          </a:stretch>
        </p:blipFill>
        <p:spPr bwMode="auto">
          <a:xfrm>
            <a:off x="457200" y="838200"/>
            <a:ext cx="3733800" cy="2057400"/>
          </a:xfrm>
          <a:prstGeom prst="rect">
            <a:avLst/>
          </a:prstGeom>
          <a:noFill/>
        </p:spPr>
      </p:pic>
      <p:sp>
        <p:nvSpPr>
          <p:cNvPr id="7" name="TextBox 6"/>
          <p:cNvSpPr txBox="1"/>
          <p:nvPr/>
        </p:nvSpPr>
        <p:spPr>
          <a:xfrm>
            <a:off x="457200" y="3352800"/>
            <a:ext cx="8382000" cy="1261884"/>
          </a:xfrm>
          <a:prstGeom prst="rect">
            <a:avLst/>
          </a:prstGeom>
          <a:noFill/>
        </p:spPr>
        <p:txBody>
          <a:bodyPr wrap="square" rtlCol="0">
            <a:spAutoFit/>
          </a:bodyPr>
          <a:lstStyle/>
          <a:p>
            <a:r>
              <a:rPr lang="bn-BD" sz="2800" dirty="0" smtClean="0">
                <a:solidFill>
                  <a:srgbClr val="0070C0"/>
                </a:solidFill>
                <a:latin typeface="Kalpurush" pitchFamily="2" charset="0"/>
                <a:cs typeface="Kalpurush" pitchFamily="2" charset="0"/>
              </a:rPr>
              <a:t>নীহারিকাঃ</a:t>
            </a:r>
            <a:r>
              <a:rPr lang="bn-BD" sz="2400" dirty="0" smtClean="0">
                <a:latin typeface="Kalpurush" pitchFamily="2" charset="0"/>
                <a:cs typeface="Kalpurush" pitchFamily="2" charset="0"/>
              </a:rPr>
              <a:t> নীহারিকা হলো মহাকাশে অসংখ্য স্বল্পালোকিত তারকার আস্তরণ। এদের আকার বিচিত্র কিছু নীহারিকার দেহ গ্যাসীয় পদার্থে পূর্ণ। এদেরকে নীহারিকা বলে। </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diamond(in)">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amond(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rosoft\Desktop\ছবি-৩\উল্কা১.jpg"/>
          <p:cNvPicPr>
            <a:picLocks noChangeAspect="1" noChangeArrowheads="1"/>
          </p:cNvPicPr>
          <p:nvPr/>
        </p:nvPicPr>
        <p:blipFill>
          <a:blip r:embed="rId2"/>
          <a:srcRect/>
          <a:stretch>
            <a:fillRect/>
          </a:stretch>
        </p:blipFill>
        <p:spPr bwMode="auto">
          <a:xfrm>
            <a:off x="2819400" y="1295400"/>
            <a:ext cx="3124200" cy="1981200"/>
          </a:xfrm>
          <a:prstGeom prst="rect">
            <a:avLst/>
          </a:prstGeom>
          <a:noFill/>
        </p:spPr>
      </p:pic>
      <p:pic>
        <p:nvPicPr>
          <p:cNvPr id="2051" name="Picture 3" descr="C:\Users\Microsoft\Desktop\ছবি-৩\উল্কা২.jpg"/>
          <p:cNvPicPr>
            <a:picLocks noChangeAspect="1" noChangeArrowheads="1"/>
          </p:cNvPicPr>
          <p:nvPr/>
        </p:nvPicPr>
        <p:blipFill>
          <a:blip r:embed="rId3"/>
          <a:srcRect/>
          <a:stretch>
            <a:fillRect/>
          </a:stretch>
        </p:blipFill>
        <p:spPr bwMode="auto">
          <a:xfrm>
            <a:off x="6019800" y="1295400"/>
            <a:ext cx="2971800" cy="1981200"/>
          </a:xfrm>
          <a:prstGeom prst="rect">
            <a:avLst/>
          </a:prstGeom>
          <a:noFill/>
        </p:spPr>
      </p:pic>
      <p:pic>
        <p:nvPicPr>
          <p:cNvPr id="2052" name="Picture 4" descr="C:\Users\Microsoft\Desktop\ছবি-৩\উল্কা বৃষ্টি.jpg"/>
          <p:cNvPicPr>
            <a:picLocks noChangeAspect="1" noChangeArrowheads="1"/>
          </p:cNvPicPr>
          <p:nvPr/>
        </p:nvPicPr>
        <p:blipFill>
          <a:blip r:embed="rId4"/>
          <a:srcRect/>
          <a:stretch>
            <a:fillRect/>
          </a:stretch>
        </p:blipFill>
        <p:spPr bwMode="auto">
          <a:xfrm>
            <a:off x="152400" y="1295400"/>
            <a:ext cx="2514600" cy="2019300"/>
          </a:xfrm>
          <a:prstGeom prst="rect">
            <a:avLst/>
          </a:prstGeom>
          <a:noFill/>
        </p:spPr>
      </p:pic>
      <p:sp>
        <p:nvSpPr>
          <p:cNvPr id="5" name="TextBox 4"/>
          <p:cNvSpPr txBox="1"/>
          <p:nvPr/>
        </p:nvSpPr>
        <p:spPr>
          <a:xfrm>
            <a:off x="304800" y="4267200"/>
            <a:ext cx="8610600" cy="1692771"/>
          </a:xfrm>
          <a:prstGeom prst="rect">
            <a:avLst/>
          </a:prstGeom>
          <a:noFill/>
        </p:spPr>
        <p:txBody>
          <a:bodyPr wrap="square" rtlCol="0">
            <a:spAutoFit/>
          </a:bodyPr>
          <a:lstStyle/>
          <a:p>
            <a:r>
              <a:rPr lang="bn-BD" sz="3200" dirty="0" smtClean="0">
                <a:solidFill>
                  <a:srgbClr val="0070C0"/>
                </a:solidFill>
                <a:latin typeface="Kalpurush" pitchFamily="2" charset="0"/>
                <a:cs typeface="Kalpurush" pitchFamily="2" charset="0"/>
              </a:rPr>
              <a:t>উল্কাঃ</a:t>
            </a:r>
            <a:r>
              <a:rPr lang="bn-BD" dirty="0" smtClean="0"/>
              <a:t> </a:t>
            </a:r>
            <a:r>
              <a:rPr lang="bn-BD" sz="2400" dirty="0" smtClean="0">
                <a:latin typeface="Kalpurush" pitchFamily="2" charset="0"/>
                <a:cs typeface="Kalpurush" pitchFamily="2" charset="0"/>
              </a:rPr>
              <a:t>রাতের মেঘ মুক্ত আকাশে অনেক সময় মনে হয় যেন নক্ষত্র ছুটে যাচ্ছে বা কোন নক্ষত্র এই মাত্র খসে পড়ল। এই ঘটনাকে নক্ষত্রপতন বা তারা খসা বলে।এরা কিন্তু কোন নক্ষত্র নয়,এদের নাম উল্কা। অভিকর্ষ বলের প্রভাবে পৃথিবীর দিকে ছুটে আসে।</a:t>
            </a:r>
            <a:r>
              <a:rPr lang="bn-BD"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amond(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diamond(in)">
                                      <p:cBhvr>
                                        <p:cTn id="17" dur="2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icrosoft\Desktop\ছবি-৩\ধুমকেতু১.jpg"/>
          <p:cNvPicPr>
            <a:picLocks noChangeAspect="1" noChangeArrowheads="1"/>
          </p:cNvPicPr>
          <p:nvPr/>
        </p:nvPicPr>
        <p:blipFill>
          <a:blip r:embed="rId2"/>
          <a:srcRect/>
          <a:stretch>
            <a:fillRect/>
          </a:stretch>
        </p:blipFill>
        <p:spPr bwMode="auto">
          <a:xfrm>
            <a:off x="3200400" y="381000"/>
            <a:ext cx="2857500" cy="2219325"/>
          </a:xfrm>
          <a:prstGeom prst="rect">
            <a:avLst/>
          </a:prstGeom>
          <a:noFill/>
        </p:spPr>
      </p:pic>
      <p:pic>
        <p:nvPicPr>
          <p:cNvPr id="3075" name="Picture 3" descr="C:\Users\Microsoft\Desktop\ছবি-৩\ধুমকেতু২.jpg"/>
          <p:cNvPicPr>
            <a:picLocks noChangeAspect="1" noChangeArrowheads="1"/>
          </p:cNvPicPr>
          <p:nvPr/>
        </p:nvPicPr>
        <p:blipFill>
          <a:blip r:embed="rId3"/>
          <a:srcRect/>
          <a:stretch>
            <a:fillRect/>
          </a:stretch>
        </p:blipFill>
        <p:spPr bwMode="auto">
          <a:xfrm>
            <a:off x="6096000" y="381000"/>
            <a:ext cx="2895600" cy="2276475"/>
          </a:xfrm>
          <a:prstGeom prst="rect">
            <a:avLst/>
          </a:prstGeom>
          <a:noFill/>
        </p:spPr>
      </p:pic>
      <p:pic>
        <p:nvPicPr>
          <p:cNvPr id="3076" name="Picture 4" descr="C:\Users\Microsoft\Desktop\Saved Pictures\ধুমকেতু ১.jpg"/>
          <p:cNvPicPr>
            <a:picLocks noChangeAspect="1" noChangeArrowheads="1"/>
          </p:cNvPicPr>
          <p:nvPr/>
        </p:nvPicPr>
        <p:blipFill>
          <a:blip r:embed="rId4"/>
          <a:srcRect/>
          <a:stretch>
            <a:fillRect/>
          </a:stretch>
        </p:blipFill>
        <p:spPr bwMode="auto">
          <a:xfrm>
            <a:off x="152400" y="381000"/>
            <a:ext cx="2990850" cy="2209800"/>
          </a:xfrm>
          <a:prstGeom prst="rect">
            <a:avLst/>
          </a:prstGeom>
          <a:noFill/>
        </p:spPr>
      </p:pic>
      <p:sp>
        <p:nvSpPr>
          <p:cNvPr id="5" name="TextBox 4"/>
          <p:cNvSpPr txBox="1"/>
          <p:nvPr/>
        </p:nvSpPr>
        <p:spPr>
          <a:xfrm>
            <a:off x="228600" y="3124200"/>
            <a:ext cx="8610600" cy="1877437"/>
          </a:xfrm>
          <a:prstGeom prst="rect">
            <a:avLst/>
          </a:prstGeom>
          <a:noFill/>
        </p:spPr>
        <p:txBody>
          <a:bodyPr wrap="square" rtlCol="0">
            <a:spAutoFit/>
          </a:bodyPr>
          <a:lstStyle/>
          <a:p>
            <a:r>
              <a:rPr lang="bn-BD" sz="3200" dirty="0" smtClean="0">
                <a:solidFill>
                  <a:srgbClr val="0070C0"/>
                </a:solidFill>
                <a:latin typeface="Kalpurush" pitchFamily="2" charset="0"/>
                <a:cs typeface="Kalpurush" pitchFamily="2" charset="0"/>
              </a:rPr>
              <a:t>ধুমকেতুঃ</a:t>
            </a:r>
            <a:r>
              <a:rPr lang="bn-BD" sz="2800" dirty="0" smtClean="0">
                <a:latin typeface="Kalpurush" pitchFamily="2" charset="0"/>
                <a:cs typeface="Kalpurush" pitchFamily="2" charset="0"/>
              </a:rPr>
              <a:t> মহাকাশে মাঝে মাঝে একপ্রকার জ্যোতিষ্কের আবির্ভাব ঘটে। এদের একটি মাথা ও একটি লেজ আছে এসব জ্যোতিষ্ককে ধুমকেতু বলে। সৌরজগতের মধ্যে অবস্থান  হলেও এরা কিছুদিনের জন্য উদয় হয় এবার অদৃশ্য হয়ে যায়</a:t>
            </a:r>
            <a:r>
              <a:rPr lang="bn-BD"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amond(in)">
                                      <p:cBhvr>
                                        <p:cTn id="7" dur="20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diamond(in)">
                                      <p:cBhvr>
                                        <p:cTn id="17" dur="20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icrosoft\Desktop\ছবি-৩\উপগ্রহ৪.jpg"/>
          <p:cNvPicPr>
            <a:picLocks noChangeAspect="1" noChangeArrowheads="1"/>
          </p:cNvPicPr>
          <p:nvPr/>
        </p:nvPicPr>
        <p:blipFill>
          <a:blip r:embed="rId2"/>
          <a:srcRect/>
          <a:stretch>
            <a:fillRect/>
          </a:stretch>
        </p:blipFill>
        <p:spPr bwMode="auto">
          <a:xfrm>
            <a:off x="3200400" y="685800"/>
            <a:ext cx="2847975" cy="2286000"/>
          </a:xfrm>
          <a:prstGeom prst="rect">
            <a:avLst/>
          </a:prstGeom>
          <a:noFill/>
        </p:spPr>
      </p:pic>
      <p:pic>
        <p:nvPicPr>
          <p:cNvPr id="4099" name="Picture 3" descr="C:\Users\Microsoft\Desktop\ছবি-৩\উপগ্রহ১.jpg"/>
          <p:cNvPicPr>
            <a:picLocks noChangeAspect="1" noChangeArrowheads="1"/>
          </p:cNvPicPr>
          <p:nvPr/>
        </p:nvPicPr>
        <p:blipFill>
          <a:blip r:embed="rId3"/>
          <a:srcRect/>
          <a:stretch>
            <a:fillRect/>
          </a:stretch>
        </p:blipFill>
        <p:spPr bwMode="auto">
          <a:xfrm>
            <a:off x="6172200" y="685800"/>
            <a:ext cx="2743200" cy="2286000"/>
          </a:xfrm>
          <a:prstGeom prst="rect">
            <a:avLst/>
          </a:prstGeom>
          <a:noFill/>
        </p:spPr>
      </p:pic>
      <p:pic>
        <p:nvPicPr>
          <p:cNvPr id="4100" name="Picture 4" descr="C:\Users\Microsoft\Desktop\ছবি-৩\উপগ্রহ২.jpg"/>
          <p:cNvPicPr>
            <a:picLocks noChangeAspect="1" noChangeArrowheads="1"/>
          </p:cNvPicPr>
          <p:nvPr/>
        </p:nvPicPr>
        <p:blipFill>
          <a:blip r:embed="rId4"/>
          <a:srcRect/>
          <a:stretch>
            <a:fillRect/>
          </a:stretch>
        </p:blipFill>
        <p:spPr bwMode="auto">
          <a:xfrm>
            <a:off x="152400" y="685800"/>
            <a:ext cx="2876550" cy="2286000"/>
          </a:xfrm>
          <a:prstGeom prst="rect">
            <a:avLst/>
          </a:prstGeom>
          <a:noFill/>
        </p:spPr>
      </p:pic>
      <p:sp>
        <p:nvSpPr>
          <p:cNvPr id="5" name="TextBox 4"/>
          <p:cNvSpPr txBox="1"/>
          <p:nvPr/>
        </p:nvSpPr>
        <p:spPr>
          <a:xfrm>
            <a:off x="228600" y="3352800"/>
            <a:ext cx="8534400" cy="1323439"/>
          </a:xfrm>
          <a:prstGeom prst="rect">
            <a:avLst/>
          </a:prstGeom>
          <a:noFill/>
        </p:spPr>
        <p:txBody>
          <a:bodyPr wrap="square" rtlCol="0">
            <a:spAutoFit/>
          </a:bodyPr>
          <a:lstStyle/>
          <a:p>
            <a:r>
              <a:rPr lang="bn-BD" sz="3200" dirty="0" smtClean="0">
                <a:solidFill>
                  <a:srgbClr val="0070C0"/>
                </a:solidFill>
                <a:latin typeface="Kalpurush" pitchFamily="2" charset="0"/>
                <a:cs typeface="Kalpurush" pitchFamily="2" charset="0"/>
              </a:rPr>
              <a:t>গ্রহঃ</a:t>
            </a:r>
            <a:r>
              <a:rPr lang="bn-BD" dirty="0" smtClean="0"/>
              <a:t> </a:t>
            </a:r>
            <a:r>
              <a:rPr lang="bn-BD" sz="2400" dirty="0" smtClean="0">
                <a:latin typeface="Kalpurush" pitchFamily="2" charset="0"/>
                <a:cs typeface="Kalpurush" pitchFamily="2" charset="0"/>
              </a:rPr>
              <a:t>মহাকাশে কতকগুলো জ্যোতিষ্ক সূর্যকে কেন্দ্র করে নিদিষ্ট সময়ে নিদিষ্ট কক্ষ পথে পরিক্রমন  করে,এদের কোন আলো ও তাপ নেই । এরা মহাকর্ষ বলের প্রভাবে সূর্যকে কেন্দ্র করে আবর্তিত হয়। এ সব জ্যোতিষ্ককে গ্রহ বলে। </a:t>
            </a:r>
            <a:endParaRPr lang="en-US" sz="2400" dirty="0">
              <a:latin typeface="Kalpurush" pitchFamily="2" charset="0"/>
              <a:cs typeface="Kalpurush" pitchFamily="2" charset="0"/>
            </a:endParaRPr>
          </a:p>
        </p:txBody>
      </p:sp>
      <p:sp>
        <p:nvSpPr>
          <p:cNvPr id="6" name="TextBox 5"/>
          <p:cNvSpPr txBox="1"/>
          <p:nvPr/>
        </p:nvSpPr>
        <p:spPr>
          <a:xfrm>
            <a:off x="457200" y="5257800"/>
            <a:ext cx="8382000" cy="1261884"/>
          </a:xfrm>
          <a:prstGeom prst="rect">
            <a:avLst/>
          </a:prstGeom>
          <a:noFill/>
        </p:spPr>
        <p:txBody>
          <a:bodyPr wrap="square" rtlCol="0">
            <a:spAutoFit/>
          </a:bodyPr>
          <a:lstStyle/>
          <a:p>
            <a:r>
              <a:rPr lang="bn-BD" sz="2800" dirty="0" smtClean="0">
                <a:solidFill>
                  <a:srgbClr val="0070C0"/>
                </a:solidFill>
                <a:latin typeface="Kalpurush" pitchFamily="2" charset="0"/>
                <a:cs typeface="Kalpurush" pitchFamily="2" charset="0"/>
              </a:rPr>
              <a:t>উপগ্রহঃ</a:t>
            </a:r>
            <a:r>
              <a:rPr lang="bn-BD" dirty="0" smtClean="0">
                <a:latin typeface="Kalpurush" pitchFamily="2" charset="0"/>
                <a:cs typeface="Kalpurush" pitchFamily="2" charset="0"/>
              </a:rPr>
              <a:t> </a:t>
            </a:r>
            <a:r>
              <a:rPr lang="bn-BD" sz="2400" dirty="0" smtClean="0">
                <a:latin typeface="Kalpurush" pitchFamily="2" charset="0"/>
                <a:cs typeface="Kalpurush" pitchFamily="2" charset="0"/>
              </a:rPr>
              <a:t>কিছু কিছু জ্যোতিষ্ক গ্রহকে ঘিরে আবর্তিত হয়, এদের উপগ্রহ বা চাঁদ বলে।মহাকর্ষ বলের প্রভাবে এরা গ্রহকে কেন্দ্র করে ঘোরে।এদের নিজস্ব তাপ বা আলো নেই।</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heel(1)">
                                      <p:cBhvr>
                                        <p:cTn id="7" dur="20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wheel(1)">
                                      <p:cBhvr>
                                        <p:cTn id="17" dur="20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ircle(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600200"/>
            <a:ext cx="3657600" cy="523220"/>
          </a:xfrm>
          <a:prstGeom prst="rect">
            <a:avLst/>
          </a:prstGeom>
          <a:noFill/>
        </p:spPr>
        <p:txBody>
          <a:bodyPr wrap="square" rtlCol="0">
            <a:spAutoFit/>
          </a:bodyPr>
          <a:lstStyle/>
          <a:p>
            <a:r>
              <a:rPr lang="bn-BD" sz="2800" dirty="0" smtClean="0">
                <a:solidFill>
                  <a:srgbClr val="00B050"/>
                </a:solidFill>
                <a:latin typeface="Kalpurush" pitchFamily="2" charset="0"/>
                <a:cs typeface="Kalpurush" pitchFamily="2" charset="0"/>
              </a:rPr>
              <a:t>শিখন ফল -৩</a:t>
            </a:r>
            <a:endParaRPr lang="en-US" sz="2800" dirty="0">
              <a:solidFill>
                <a:srgbClr val="00B050"/>
              </a:solidFill>
              <a:latin typeface="Kalpurush" pitchFamily="2" charset="0"/>
              <a:cs typeface="Kalpurush" pitchFamily="2" charset="0"/>
            </a:endParaRPr>
          </a:p>
        </p:txBody>
      </p:sp>
      <p:sp>
        <p:nvSpPr>
          <p:cNvPr id="3" name="Rectangle 2"/>
          <p:cNvSpPr/>
          <p:nvPr/>
        </p:nvSpPr>
        <p:spPr>
          <a:xfrm>
            <a:off x="228600" y="3105835"/>
            <a:ext cx="8763000" cy="1077218"/>
          </a:xfrm>
          <a:prstGeom prst="rect">
            <a:avLst/>
          </a:prstGeom>
        </p:spPr>
        <p:txBody>
          <a:bodyPr wrap="square">
            <a:spAutoFit/>
          </a:bodyPr>
          <a:lstStyle/>
          <a:p>
            <a:r>
              <a:rPr lang="bn-BD" sz="3200" dirty="0" smtClean="0">
                <a:solidFill>
                  <a:schemeClr val="tx2">
                    <a:lumMod val="50000"/>
                  </a:schemeClr>
                </a:solidFill>
                <a:latin typeface="Kalpurush" pitchFamily="2" charset="0"/>
                <a:cs typeface="Kalpurush" pitchFamily="2" charset="0"/>
              </a:rPr>
              <a:t>৩। বিভিন্ন উপকরণের সাহায্যে সৌরজতের মডেল তৈরি করতে পারবে। </a:t>
            </a:r>
            <a:endParaRPr lang="en-US" sz="3200" dirty="0">
              <a:solidFill>
                <a:schemeClr val="tx2">
                  <a:lumMod val="50000"/>
                </a:schemeClr>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amond(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762000"/>
            <a:ext cx="3352800" cy="584775"/>
          </a:xfrm>
          <a:prstGeom prst="rect">
            <a:avLst/>
          </a:prstGeom>
          <a:noFill/>
        </p:spPr>
        <p:txBody>
          <a:bodyPr wrap="square" rtlCol="0">
            <a:spAutoFit/>
          </a:bodyPr>
          <a:lstStyle/>
          <a:p>
            <a:r>
              <a:rPr lang="bn-BD" sz="3200" dirty="0" smtClean="0">
                <a:solidFill>
                  <a:srgbClr val="00B050"/>
                </a:solidFill>
                <a:latin typeface="Kalpurush" pitchFamily="2" charset="0"/>
                <a:cs typeface="Kalpurush" pitchFamily="2" charset="0"/>
              </a:rPr>
              <a:t>সমাধান</a:t>
            </a:r>
            <a:endParaRPr lang="en-US" sz="3200" dirty="0">
              <a:solidFill>
                <a:srgbClr val="00B050"/>
              </a:solidFill>
              <a:latin typeface="Kalpurush" pitchFamily="2" charset="0"/>
              <a:cs typeface="Kalpurush" pitchFamily="2" charset="0"/>
            </a:endParaRPr>
          </a:p>
        </p:txBody>
      </p:sp>
      <p:pic>
        <p:nvPicPr>
          <p:cNvPr id="5122" name="Picture 2" descr="C:\Users\Microsoft\Desktop\ছবি-২\images-69.jpg"/>
          <p:cNvPicPr>
            <a:picLocks noChangeAspect="1" noChangeArrowheads="1"/>
          </p:cNvPicPr>
          <p:nvPr/>
        </p:nvPicPr>
        <p:blipFill>
          <a:blip r:embed="rId3"/>
          <a:srcRect/>
          <a:stretch>
            <a:fillRect/>
          </a:stretch>
        </p:blipFill>
        <p:spPr bwMode="auto">
          <a:xfrm>
            <a:off x="3048000" y="1524000"/>
            <a:ext cx="2438400" cy="3733800"/>
          </a:xfrm>
          <a:prstGeom prst="rect">
            <a:avLst/>
          </a:prstGeom>
          <a:noFill/>
        </p:spPr>
      </p:pic>
      <p:pic>
        <p:nvPicPr>
          <p:cNvPr id="5123" name="Picture 3" descr="C:\Users\Microsoft\Desktop\Saved Pictures\s2.jpg"/>
          <p:cNvPicPr>
            <a:picLocks noChangeAspect="1" noChangeArrowheads="1"/>
          </p:cNvPicPr>
          <p:nvPr/>
        </p:nvPicPr>
        <p:blipFill>
          <a:blip r:embed="rId4"/>
          <a:srcRect/>
          <a:stretch>
            <a:fillRect/>
          </a:stretch>
        </p:blipFill>
        <p:spPr bwMode="auto">
          <a:xfrm>
            <a:off x="5562600" y="1524000"/>
            <a:ext cx="3009900" cy="3829050"/>
          </a:xfrm>
          <a:prstGeom prst="rect">
            <a:avLst/>
          </a:prstGeom>
          <a:noFill/>
        </p:spPr>
      </p:pic>
      <p:pic>
        <p:nvPicPr>
          <p:cNvPr id="5124" name="Picture 4" descr="C:\Users\Microsoft\Desktop\Saved Pictures\s5.jpg"/>
          <p:cNvPicPr>
            <a:picLocks noChangeAspect="1" noChangeArrowheads="1"/>
          </p:cNvPicPr>
          <p:nvPr/>
        </p:nvPicPr>
        <p:blipFill>
          <a:blip r:embed="rId5"/>
          <a:srcRect/>
          <a:stretch>
            <a:fillRect/>
          </a:stretch>
        </p:blipFill>
        <p:spPr bwMode="auto">
          <a:xfrm>
            <a:off x="304800" y="1524000"/>
            <a:ext cx="2667000"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wheel(1)">
                                      <p:cBhvr>
                                        <p:cTn id="12" dur="20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wheel(1)">
                                      <p:cBhvr>
                                        <p:cTn id="17" dur="2000"/>
                                        <p:tgtEl>
                                          <p:spTgt spid="512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123"/>
                                        </p:tgtEl>
                                        <p:attrNameLst>
                                          <p:attrName>style.visibility</p:attrName>
                                        </p:attrNameLst>
                                      </p:cBhvr>
                                      <p:to>
                                        <p:strVal val="visible"/>
                                      </p:to>
                                    </p:set>
                                    <p:animEffect transition="in" filter="wheel(1)">
                                      <p:cBhvr>
                                        <p:cTn id="22"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icrosoft\Desktop\Saved Pictures\s7.jpg"/>
          <p:cNvPicPr>
            <a:picLocks noChangeAspect="1" noChangeArrowheads="1"/>
          </p:cNvPicPr>
          <p:nvPr/>
        </p:nvPicPr>
        <p:blipFill>
          <a:blip r:embed="rId2"/>
          <a:srcRect/>
          <a:stretch>
            <a:fillRect/>
          </a:stretch>
        </p:blipFill>
        <p:spPr bwMode="auto">
          <a:xfrm>
            <a:off x="4648200" y="3429000"/>
            <a:ext cx="4114800" cy="2209800"/>
          </a:xfrm>
          <a:prstGeom prst="rect">
            <a:avLst/>
          </a:prstGeom>
          <a:noFill/>
        </p:spPr>
      </p:pic>
      <p:pic>
        <p:nvPicPr>
          <p:cNvPr id="6147" name="Picture 3" descr="C:\Users\Microsoft\Desktop\Saved Pictures\s3.jpg"/>
          <p:cNvPicPr>
            <a:picLocks noChangeAspect="1" noChangeArrowheads="1"/>
          </p:cNvPicPr>
          <p:nvPr/>
        </p:nvPicPr>
        <p:blipFill>
          <a:blip r:embed="rId3"/>
          <a:srcRect/>
          <a:stretch>
            <a:fillRect/>
          </a:stretch>
        </p:blipFill>
        <p:spPr bwMode="auto">
          <a:xfrm>
            <a:off x="457200" y="1066800"/>
            <a:ext cx="3886200" cy="2133600"/>
          </a:xfrm>
          <a:prstGeom prst="rect">
            <a:avLst/>
          </a:prstGeom>
          <a:noFill/>
        </p:spPr>
      </p:pic>
      <p:pic>
        <p:nvPicPr>
          <p:cNvPr id="6148" name="Picture 4" descr="C:\Users\Microsoft\Desktop\Saved Pictures\s6.jpg"/>
          <p:cNvPicPr>
            <a:picLocks noChangeAspect="1" noChangeArrowheads="1"/>
          </p:cNvPicPr>
          <p:nvPr/>
        </p:nvPicPr>
        <p:blipFill>
          <a:blip r:embed="rId4"/>
          <a:srcRect/>
          <a:stretch>
            <a:fillRect/>
          </a:stretch>
        </p:blipFill>
        <p:spPr bwMode="auto">
          <a:xfrm>
            <a:off x="4572000" y="1066800"/>
            <a:ext cx="4124325" cy="2143125"/>
          </a:xfrm>
          <a:prstGeom prst="rect">
            <a:avLst/>
          </a:prstGeom>
          <a:noFill/>
        </p:spPr>
      </p:pic>
      <p:pic>
        <p:nvPicPr>
          <p:cNvPr id="6149" name="Picture 5" descr="C:\Users\Microsoft\Desktop\Saved Pictures\s8.jpg"/>
          <p:cNvPicPr>
            <a:picLocks noChangeAspect="1" noChangeArrowheads="1"/>
          </p:cNvPicPr>
          <p:nvPr/>
        </p:nvPicPr>
        <p:blipFill>
          <a:blip r:embed="rId5"/>
          <a:srcRect/>
          <a:stretch>
            <a:fillRect/>
          </a:stretch>
        </p:blipFill>
        <p:spPr bwMode="auto">
          <a:xfrm>
            <a:off x="457200" y="3429000"/>
            <a:ext cx="3581400" cy="2276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heel(1)">
                                      <p:cBhvr>
                                        <p:cTn id="7" dur="20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wheel(1)">
                                      <p:cBhvr>
                                        <p:cTn id="12" dur="20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wheel(1)">
                                      <p:cBhvr>
                                        <p:cTn id="17" dur="2000"/>
                                        <p:tgtEl>
                                          <p:spTgt spid="614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146"/>
                                        </p:tgtEl>
                                        <p:attrNameLst>
                                          <p:attrName>style.visibility</p:attrName>
                                        </p:attrNameLst>
                                      </p:cBhvr>
                                      <p:to>
                                        <p:strVal val="visible"/>
                                      </p:to>
                                    </p:set>
                                    <p:animEffect transition="in" filter="wheel(1)">
                                      <p:cBhvr>
                                        <p:cTn id="22"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32217"/>
            <a:ext cx="8305800" cy="830997"/>
          </a:xfrm>
          <a:prstGeom prst="rect">
            <a:avLst/>
          </a:prstGeom>
          <a:noFill/>
        </p:spPr>
        <p:txBody>
          <a:bodyPr wrap="square" rtlCol="0">
            <a:spAutoFit/>
          </a:bodyPr>
          <a:lstStyle/>
          <a:p>
            <a:r>
              <a:rPr lang="en-US" sz="4800" dirty="0" err="1" smtClean="0">
                <a:solidFill>
                  <a:srgbClr val="00B050"/>
                </a:solidFill>
                <a:latin typeface="Kalpurush" pitchFamily="2" charset="0"/>
                <a:cs typeface="Kalpurush" pitchFamily="2" charset="0"/>
              </a:rPr>
              <a:t>একক</a:t>
            </a:r>
            <a:r>
              <a:rPr lang="en-US" sz="4800" dirty="0" smtClean="0">
                <a:solidFill>
                  <a:srgbClr val="00B050"/>
                </a:solidFill>
                <a:latin typeface="Kalpurush" pitchFamily="2" charset="0"/>
                <a:cs typeface="Kalpurush" pitchFamily="2" charset="0"/>
              </a:rPr>
              <a:t> </a:t>
            </a:r>
            <a:r>
              <a:rPr lang="en-US" sz="4800" dirty="0" err="1" smtClean="0">
                <a:solidFill>
                  <a:srgbClr val="00B050"/>
                </a:solidFill>
                <a:latin typeface="Kalpurush" pitchFamily="2" charset="0"/>
                <a:cs typeface="Kalpurush" pitchFamily="2" charset="0"/>
              </a:rPr>
              <a:t>কাজঃ</a:t>
            </a:r>
            <a:r>
              <a:rPr lang="en-US" sz="4800" dirty="0" smtClean="0">
                <a:solidFill>
                  <a:srgbClr val="00B050"/>
                </a:solidFill>
                <a:latin typeface="Kalpurush" pitchFamily="2" charset="0"/>
                <a:cs typeface="Kalpurush" pitchFamily="2" charset="0"/>
              </a:rPr>
              <a:t> </a:t>
            </a:r>
            <a:endParaRPr lang="en-US" sz="4800" dirty="0">
              <a:solidFill>
                <a:srgbClr val="00B050"/>
              </a:solidFill>
              <a:latin typeface="Kalpurush" pitchFamily="2" charset="0"/>
              <a:cs typeface="Kalpurush" pitchFamily="2" charset="0"/>
            </a:endParaRPr>
          </a:p>
        </p:txBody>
      </p:sp>
      <p:pic>
        <p:nvPicPr>
          <p:cNvPr id="3" name="Picture 2" descr="16.jfif"/>
          <p:cNvPicPr>
            <a:picLocks noChangeAspect="1"/>
          </p:cNvPicPr>
          <p:nvPr/>
        </p:nvPicPr>
        <p:blipFill>
          <a:blip r:embed="rId2"/>
          <a:stretch>
            <a:fillRect/>
          </a:stretch>
        </p:blipFill>
        <p:spPr>
          <a:xfrm>
            <a:off x="304800" y="1066800"/>
            <a:ext cx="8534400" cy="3233737"/>
          </a:xfrm>
          <a:prstGeom prst="rect">
            <a:avLst/>
          </a:prstGeom>
        </p:spPr>
      </p:pic>
      <p:sp>
        <p:nvSpPr>
          <p:cNvPr id="5" name="TextBox 4"/>
          <p:cNvSpPr txBox="1"/>
          <p:nvPr/>
        </p:nvSpPr>
        <p:spPr>
          <a:xfrm>
            <a:off x="304800" y="4876800"/>
            <a:ext cx="8534400" cy="523220"/>
          </a:xfrm>
          <a:prstGeom prst="rect">
            <a:avLst/>
          </a:prstGeom>
          <a:noFill/>
        </p:spPr>
        <p:txBody>
          <a:bodyPr wrap="square" rtlCol="0">
            <a:spAutoFit/>
          </a:bodyPr>
          <a:lstStyle/>
          <a:p>
            <a:r>
              <a:rPr lang="en-US" sz="2800" dirty="0" err="1" smtClean="0">
                <a:latin typeface="Kalpurush" panose="02000600000000000000" pitchFamily="2" charset="0"/>
                <a:cs typeface="Kalpurush" panose="02000600000000000000" pitchFamily="2" charset="0"/>
              </a:rPr>
              <a:t>প্রশ্নঃ</a:t>
            </a:r>
            <a:r>
              <a:rPr lang="en-US" sz="2800" dirty="0" smtClean="0">
                <a:latin typeface="Kalpurush" panose="02000600000000000000" pitchFamily="2" charset="0"/>
                <a:cs typeface="Kalpurush" panose="02000600000000000000" pitchFamily="2" charset="0"/>
              </a:rPr>
              <a:t> </a:t>
            </a:r>
            <a:r>
              <a:rPr lang="en-US" sz="2800" dirty="0" err="1" smtClean="0">
                <a:latin typeface="Kalpurush" panose="02000600000000000000" pitchFamily="2" charset="0"/>
                <a:cs typeface="Kalpurush" panose="02000600000000000000" pitchFamily="2" charset="0"/>
              </a:rPr>
              <a:t>নীহারিকা</a:t>
            </a:r>
            <a:r>
              <a:rPr lang="en-US" sz="2800" dirty="0" smtClean="0">
                <a:latin typeface="Kalpurush" panose="02000600000000000000" pitchFamily="2" charset="0"/>
                <a:cs typeface="Kalpurush" panose="02000600000000000000" pitchFamily="2" charset="0"/>
              </a:rPr>
              <a:t> </a:t>
            </a:r>
            <a:r>
              <a:rPr lang="en-US" sz="2800" dirty="0" err="1" smtClean="0">
                <a:latin typeface="Kalpurush" panose="02000600000000000000" pitchFamily="2" charset="0"/>
                <a:cs typeface="Kalpurush" panose="02000600000000000000" pitchFamily="2" charset="0"/>
              </a:rPr>
              <a:t>কী</a:t>
            </a:r>
            <a:r>
              <a:rPr lang="en-US" sz="2800" dirty="0" smtClean="0">
                <a:latin typeface="Kalpurush" panose="02000600000000000000" pitchFamily="2" charset="0"/>
                <a:cs typeface="Kalpurush" panose="02000600000000000000" pitchFamily="2" charset="0"/>
              </a:rPr>
              <a:t> ? </a:t>
            </a:r>
            <a:r>
              <a:rPr lang="en-US" sz="2800" dirty="0" err="1" smtClean="0">
                <a:latin typeface="Kalpurush" panose="02000600000000000000" pitchFamily="2" charset="0"/>
                <a:cs typeface="Kalpurush" panose="02000600000000000000" pitchFamily="2" charset="0"/>
              </a:rPr>
              <a:t>ব্যাখ্যা</a:t>
            </a:r>
            <a:r>
              <a:rPr lang="en-US" sz="2800" dirty="0" smtClean="0">
                <a:latin typeface="Kalpurush" panose="02000600000000000000" pitchFamily="2" charset="0"/>
                <a:cs typeface="Kalpurush" panose="02000600000000000000" pitchFamily="2" charset="0"/>
              </a:rPr>
              <a:t> </a:t>
            </a:r>
            <a:r>
              <a:rPr lang="en-US" sz="2800" dirty="0" err="1" smtClean="0">
                <a:latin typeface="Kalpurush" panose="02000600000000000000" pitchFamily="2" charset="0"/>
                <a:cs typeface="Kalpurush" panose="02000600000000000000" pitchFamily="2" charset="0"/>
              </a:rPr>
              <a:t>করো</a:t>
            </a:r>
            <a:r>
              <a:rPr lang="en-US" sz="2800" dirty="0" smtClean="0">
                <a:latin typeface="Kalpurush" panose="02000600000000000000" pitchFamily="2" charset="0"/>
                <a:cs typeface="Kalpurush" panose="02000600000000000000" pitchFamily="2" charset="0"/>
              </a:rPr>
              <a:t>। </a:t>
            </a:r>
            <a:endParaRPr lang="en-US" sz="2800" dirty="0">
              <a:latin typeface="Kalpurush" panose="02000600000000000000" pitchFamily="2" charset="0"/>
              <a:cs typeface="Kalpurush" panose="020006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134195"/>
            <a:ext cx="3352800" cy="769441"/>
          </a:xfrm>
          <a:prstGeom prst="rect">
            <a:avLst/>
          </a:prstGeom>
          <a:noFill/>
        </p:spPr>
        <p:txBody>
          <a:bodyPr wrap="square" rtlCol="0">
            <a:spAutoFit/>
          </a:bodyPr>
          <a:lstStyle/>
          <a:p>
            <a:r>
              <a:rPr lang="bn-BD" sz="4400" dirty="0" smtClean="0">
                <a:solidFill>
                  <a:srgbClr val="00B050"/>
                </a:solidFill>
                <a:latin typeface="Kalpurush" panose="02000600000000000000" pitchFamily="2" charset="0"/>
                <a:cs typeface="Kalpurush" panose="02000600000000000000" pitchFamily="2" charset="0"/>
              </a:rPr>
              <a:t>মূল্যায়ন</a:t>
            </a:r>
            <a:r>
              <a:rPr lang="bn-BD" dirty="0" smtClean="0">
                <a:latin typeface="Kalpurush" panose="02000600000000000000" pitchFamily="2" charset="0"/>
                <a:cs typeface="Kalpurush" panose="02000600000000000000" pitchFamily="2" charset="0"/>
              </a:rPr>
              <a:t> </a:t>
            </a:r>
            <a:endParaRPr lang="en-US" dirty="0">
              <a:latin typeface="Kalpurush" panose="02000600000000000000" pitchFamily="2" charset="0"/>
              <a:cs typeface="Kalpurush" panose="02000600000000000000" pitchFamily="2" charset="0"/>
            </a:endParaRPr>
          </a:p>
        </p:txBody>
      </p:sp>
      <p:sp>
        <p:nvSpPr>
          <p:cNvPr id="4" name="TextBox 3"/>
          <p:cNvSpPr txBox="1"/>
          <p:nvPr/>
        </p:nvSpPr>
        <p:spPr>
          <a:xfrm>
            <a:off x="914400" y="2590800"/>
            <a:ext cx="7924800" cy="3108543"/>
          </a:xfrm>
          <a:prstGeom prst="rect">
            <a:avLst/>
          </a:prstGeom>
          <a:noFill/>
        </p:spPr>
        <p:txBody>
          <a:bodyPr wrap="square" rtlCol="0">
            <a:spAutoFit/>
          </a:bodyPr>
          <a:lstStyle/>
          <a:p>
            <a:r>
              <a:rPr lang="bn-BD" sz="2800" dirty="0" smtClean="0">
                <a:latin typeface="Kalpurush" panose="02000600000000000000" pitchFamily="2" charset="0"/>
                <a:cs typeface="Kalpurush" panose="02000600000000000000" pitchFamily="2" charset="0"/>
              </a:rPr>
              <a:t>১। মহাবিশ্ব কী নিয়ে গঠিত?</a:t>
            </a:r>
          </a:p>
          <a:p>
            <a:r>
              <a:rPr lang="bn-BD" sz="2800" dirty="0" smtClean="0">
                <a:latin typeface="Kalpurush" panose="02000600000000000000" pitchFamily="2" charset="0"/>
                <a:cs typeface="Kalpurush" panose="02000600000000000000" pitchFamily="2" charset="0"/>
              </a:rPr>
              <a:t>২। নক্ষত্রগুলো কী দিয়ে তৈরি?</a:t>
            </a:r>
          </a:p>
          <a:p>
            <a:r>
              <a:rPr lang="bn-BD" sz="2800" dirty="0" smtClean="0">
                <a:latin typeface="Kalpurush" panose="02000600000000000000" pitchFamily="2" charset="0"/>
                <a:cs typeface="Kalpurush" panose="02000600000000000000" pitchFamily="2" charset="0"/>
              </a:rPr>
              <a:t>৩। চন্দ্র,সূর্য,গ্রহ,নক্ষত্র প্রভৃতি জ্যোতিষ্ক কোথায় রয়েছে?</a:t>
            </a:r>
          </a:p>
          <a:p>
            <a:r>
              <a:rPr lang="bn-BD" sz="2800" dirty="0" smtClean="0">
                <a:latin typeface="Kalpurush" panose="02000600000000000000" pitchFamily="2" charset="0"/>
                <a:cs typeface="Kalpurush" panose="02000600000000000000" pitchFamily="2" charset="0"/>
              </a:rPr>
              <a:t>৪। লক্ষ কোটি নক্ষত্রের সমষ্টিকে কী বলে? </a:t>
            </a:r>
          </a:p>
          <a:p>
            <a:r>
              <a:rPr lang="bn-BD" sz="2800" dirty="0" smtClean="0">
                <a:latin typeface="Kalpurush" panose="02000600000000000000" pitchFamily="2" charset="0"/>
                <a:cs typeface="Kalpurush" panose="02000600000000000000" pitchFamily="2" charset="0"/>
              </a:rPr>
              <a:t>৫। কিসের একটি মাথা ও একটি লেজ আছে? </a:t>
            </a:r>
          </a:p>
          <a:p>
            <a:r>
              <a:rPr lang="bn-BD" sz="2800" dirty="0" smtClean="0">
                <a:latin typeface="Kalpurush" panose="02000600000000000000" pitchFamily="2" charset="0"/>
                <a:cs typeface="Kalpurush" panose="02000600000000000000" pitchFamily="2" charset="0"/>
              </a:rPr>
              <a:t>৬। আলো এক বছরে যে পরিমান দূরত্ব অতিক্রম করে তাকে কী বলে? </a:t>
            </a:r>
            <a:endParaRPr lang="en-US" sz="2800" dirty="0">
              <a:latin typeface="Kalpurush" panose="02000600000000000000" pitchFamily="2" charset="0"/>
              <a:cs typeface="Kalpurush" panose="02000600000000000000" pitchFamily="2" charset="0"/>
            </a:endParaRPr>
          </a:p>
        </p:txBody>
      </p:sp>
      <p:sp>
        <p:nvSpPr>
          <p:cNvPr id="5" name="TextBox 4"/>
          <p:cNvSpPr txBox="1"/>
          <p:nvPr/>
        </p:nvSpPr>
        <p:spPr>
          <a:xfrm>
            <a:off x="685800" y="1636647"/>
            <a:ext cx="2286000" cy="523220"/>
          </a:xfrm>
          <a:prstGeom prst="rect">
            <a:avLst/>
          </a:prstGeom>
          <a:noFill/>
        </p:spPr>
        <p:txBody>
          <a:bodyPr wrap="square" rtlCol="0">
            <a:spAutoFit/>
          </a:bodyPr>
          <a:lstStyle/>
          <a:p>
            <a:r>
              <a:rPr lang="bn-BD" sz="2800" dirty="0" smtClean="0">
                <a:solidFill>
                  <a:srgbClr val="0070C0"/>
                </a:solidFill>
                <a:latin typeface="Kalpurush" panose="02000600000000000000" pitchFamily="2" charset="0"/>
                <a:cs typeface="Kalpurush" panose="02000600000000000000" pitchFamily="2" charset="0"/>
              </a:rPr>
              <a:t>ছোট প্রশ্নঃ</a:t>
            </a:r>
            <a:endParaRPr lang="en-US" sz="2800" dirty="0">
              <a:solidFill>
                <a:srgbClr val="0070C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xmlns="" val="194745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circle(in)">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circle(in)">
                                      <p:cBhvr>
                                        <p:cTn id="37" dur="2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circle(in)">
                                      <p:cBhvr>
                                        <p:cTn id="4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6600" dirty="0" smtClean="0">
                <a:solidFill>
                  <a:srgbClr val="00B050"/>
                </a:solidFill>
                <a:latin typeface="Kalpurush" pitchFamily="2" charset="0"/>
                <a:cs typeface="Kalpurush" pitchFamily="2" charset="0"/>
              </a:rPr>
              <a:t>শিক্ষক পরিচিতি </a:t>
            </a:r>
            <a:endParaRPr lang="en-US" sz="6600" dirty="0">
              <a:solidFill>
                <a:srgbClr val="00B050"/>
              </a:solidFill>
              <a:latin typeface="Kalpurush" pitchFamily="2" charset="0"/>
              <a:cs typeface="Kalpurush" pitchFamily="2" charset="0"/>
            </a:endParaRPr>
          </a:p>
        </p:txBody>
      </p:sp>
      <p:sp>
        <p:nvSpPr>
          <p:cNvPr id="3" name="TextBox 2"/>
          <p:cNvSpPr txBox="1"/>
          <p:nvPr/>
        </p:nvSpPr>
        <p:spPr>
          <a:xfrm>
            <a:off x="2133600" y="2514600"/>
            <a:ext cx="6324600" cy="2692301"/>
          </a:xfrm>
          <a:prstGeom prst="rect">
            <a:avLst/>
          </a:prstGeom>
          <a:noFill/>
        </p:spPr>
        <p:txBody>
          <a:bodyPr wrap="square" rtlCol="0">
            <a:spAutoFit/>
          </a:bodyPr>
          <a:lstStyle/>
          <a:p>
            <a:r>
              <a:rPr lang="bn-BD" sz="4800" dirty="0" smtClean="0">
                <a:solidFill>
                  <a:srgbClr val="C00000"/>
                </a:solidFill>
                <a:latin typeface="Kalpurush" pitchFamily="2" charset="0"/>
                <a:cs typeface="Kalpurush" pitchFamily="2" charset="0"/>
              </a:rPr>
              <a:t>মিতালী সরকার</a:t>
            </a:r>
          </a:p>
          <a:p>
            <a:pPr algn="ctr"/>
            <a:r>
              <a:rPr lang="bn-BD" sz="2000" dirty="0" smtClean="0">
                <a:solidFill>
                  <a:srgbClr val="C00000"/>
                </a:solidFill>
                <a:latin typeface="Kalpurush" pitchFamily="2" charset="0"/>
                <a:cs typeface="Kalpurush" pitchFamily="2" charset="0"/>
              </a:rPr>
              <a:t>সহঃ শিক্ষক( হিন্দুধর্ম</a:t>
            </a:r>
            <a:r>
              <a:rPr lang="bn-BD" sz="2000" dirty="0" smtClean="0"/>
              <a:t>)</a:t>
            </a:r>
          </a:p>
          <a:p>
            <a:r>
              <a:rPr lang="bn-BD" sz="3200" dirty="0" smtClean="0">
                <a:solidFill>
                  <a:srgbClr val="0070C0"/>
                </a:solidFill>
                <a:latin typeface="Kalpurush" pitchFamily="2" charset="0"/>
                <a:cs typeface="Kalpurush" pitchFamily="2" charset="0"/>
              </a:rPr>
              <a:t>শিবগঞ্জ পাইলট বালিকা উচ্চ বিদ্যালয়</a:t>
            </a:r>
          </a:p>
          <a:p>
            <a:r>
              <a:rPr lang="bn-BD" sz="3200" dirty="0" smtClean="0">
                <a:solidFill>
                  <a:srgbClr val="0070C0"/>
                </a:solidFill>
                <a:latin typeface="Kalpurush" pitchFamily="2" charset="0"/>
                <a:cs typeface="Kalpurush" pitchFamily="2" charset="0"/>
              </a:rPr>
              <a:t>বগঞ্জ, বগুড়া </a:t>
            </a:r>
          </a:p>
          <a:p>
            <a:r>
              <a:rPr lang="bn-BD" sz="3200" dirty="0" smtClean="0">
                <a:solidFill>
                  <a:srgbClr val="C00000"/>
                </a:solidFill>
                <a:latin typeface="Kalpurush" pitchFamily="2" charset="0"/>
                <a:cs typeface="Kalpurush" pitchFamily="2" charset="0"/>
              </a:rPr>
              <a:t>mspghs@gmail.com</a:t>
            </a:r>
            <a:endParaRPr lang="en-US" sz="3200" dirty="0">
              <a:solidFill>
                <a:srgbClr val="C00000"/>
              </a:solidFill>
              <a:latin typeface="Kalpurush" pitchFamily="2" charset="0"/>
              <a:cs typeface="Kalpurush" pitchFamily="2" charset="0"/>
            </a:endParaRPr>
          </a:p>
        </p:txBody>
      </p:sp>
      <p:pic>
        <p:nvPicPr>
          <p:cNvPr id="2050" name="Picture 2" descr="C:\Users\Microsoft\Desktop\Saved Pictures\m.jpg"/>
          <p:cNvPicPr>
            <a:picLocks noChangeAspect="1" noChangeArrowheads="1"/>
          </p:cNvPicPr>
          <p:nvPr/>
        </p:nvPicPr>
        <p:blipFill>
          <a:blip r:embed="rId2"/>
          <a:srcRect/>
          <a:stretch>
            <a:fillRect/>
          </a:stretch>
        </p:blipFill>
        <p:spPr bwMode="auto">
          <a:xfrm>
            <a:off x="6705600" y="1828800"/>
            <a:ext cx="1295400" cy="12954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heel(1)">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1752600"/>
            <a:ext cx="4648200" cy="769441"/>
          </a:xfrm>
          <a:prstGeom prst="rect">
            <a:avLst/>
          </a:prstGeom>
          <a:noFill/>
        </p:spPr>
        <p:txBody>
          <a:bodyPr wrap="square" rtlCol="0">
            <a:spAutoFit/>
          </a:bodyPr>
          <a:lstStyle/>
          <a:p>
            <a:r>
              <a:rPr lang="bn-BD" sz="4400" dirty="0" smtClean="0">
                <a:solidFill>
                  <a:srgbClr val="00B050"/>
                </a:solidFill>
                <a:latin typeface="Kalpurush" panose="02000600000000000000" pitchFamily="2" charset="0"/>
                <a:cs typeface="Kalpurush" panose="02000600000000000000" pitchFamily="2" charset="0"/>
              </a:rPr>
              <a:t>বাড়ীর কাজ </a:t>
            </a:r>
            <a:endParaRPr lang="en-US" sz="4400" dirty="0">
              <a:solidFill>
                <a:srgbClr val="00B050"/>
              </a:solidFill>
              <a:latin typeface="Kalpurush" panose="02000600000000000000" pitchFamily="2" charset="0"/>
              <a:cs typeface="Kalpurush" panose="02000600000000000000" pitchFamily="2" charset="0"/>
            </a:endParaRPr>
          </a:p>
        </p:txBody>
      </p:sp>
      <p:sp>
        <p:nvSpPr>
          <p:cNvPr id="3" name="TextBox 2"/>
          <p:cNvSpPr txBox="1"/>
          <p:nvPr/>
        </p:nvSpPr>
        <p:spPr>
          <a:xfrm>
            <a:off x="609600" y="3657600"/>
            <a:ext cx="8001000" cy="1077218"/>
          </a:xfrm>
          <a:prstGeom prst="rect">
            <a:avLst/>
          </a:prstGeom>
          <a:noFill/>
        </p:spPr>
        <p:txBody>
          <a:bodyPr wrap="square" rtlCol="0">
            <a:spAutoFit/>
          </a:bodyPr>
          <a:lstStyle/>
          <a:p>
            <a:r>
              <a:rPr lang="bn-BD" sz="3200" dirty="0" smtClean="0">
                <a:solidFill>
                  <a:srgbClr val="0070C0"/>
                </a:solidFill>
                <a:latin typeface="Kalpurush" panose="02000600000000000000" pitchFamily="2" charset="0"/>
                <a:cs typeface="Kalpurush" panose="02000600000000000000" pitchFamily="2" charset="0"/>
              </a:rPr>
              <a:t>প্রশ্নঃ</a:t>
            </a:r>
            <a:r>
              <a:rPr lang="bn-BD" sz="3200" dirty="0" smtClean="0">
                <a:latin typeface="Kalpurush" panose="02000600000000000000" pitchFamily="2" charset="0"/>
                <a:cs typeface="Kalpurush" panose="02000600000000000000" pitchFamily="2" charset="0"/>
              </a:rPr>
              <a:t> বিভিন্ন উপকরণের সাহায্যে সৌরজগতের মডেল তৈরী কর। </a:t>
            </a:r>
            <a:endParaRPr lang="en-US" sz="32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xmlns="" val="422105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5400" dirty="0" smtClean="0">
                <a:solidFill>
                  <a:srgbClr val="00B050"/>
                </a:solidFill>
                <a:latin typeface="Kalpurush" panose="02000600000000000000" pitchFamily="2" charset="0"/>
                <a:cs typeface="Kalpurush" panose="02000600000000000000" pitchFamily="2" charset="0"/>
              </a:rPr>
              <a:t>ধন্যবাদ সবাইকে </a:t>
            </a:r>
            <a:endParaRPr lang="en-US" sz="5400" dirty="0">
              <a:solidFill>
                <a:srgbClr val="00B050"/>
              </a:solidFill>
              <a:latin typeface="Kalpurush" panose="02000600000000000000" pitchFamily="2" charset="0"/>
              <a:cs typeface="Kalpurush" panose="020006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28600" y="1295400"/>
            <a:ext cx="8686800" cy="50292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xmlns="" val="251350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solidFill>
                  <a:srgbClr val="00B050"/>
                </a:solidFill>
                <a:latin typeface="Kalpurush" pitchFamily="2" charset="0"/>
                <a:cs typeface="Kalpurush" pitchFamily="2" charset="0"/>
              </a:rPr>
              <a:t>পাঠ</a:t>
            </a:r>
            <a:r>
              <a:rPr lang="en-US" sz="4800" dirty="0" smtClean="0">
                <a:solidFill>
                  <a:srgbClr val="00B050"/>
                </a:solidFill>
                <a:latin typeface="Kalpurush" pitchFamily="2" charset="0"/>
                <a:cs typeface="Kalpurush" pitchFamily="2" charset="0"/>
              </a:rPr>
              <a:t> </a:t>
            </a:r>
            <a:r>
              <a:rPr lang="en-US" sz="4800" dirty="0" err="1" smtClean="0">
                <a:solidFill>
                  <a:srgbClr val="00B050"/>
                </a:solidFill>
                <a:latin typeface="Kalpurush" pitchFamily="2" charset="0"/>
                <a:cs typeface="Kalpurush" pitchFamily="2" charset="0"/>
              </a:rPr>
              <a:t>পরিচিতি</a:t>
            </a:r>
            <a:r>
              <a:rPr lang="en-US" sz="4800" dirty="0" smtClean="0">
                <a:solidFill>
                  <a:srgbClr val="00B050"/>
                </a:solidFill>
                <a:latin typeface="Kalpurush" pitchFamily="2" charset="0"/>
                <a:cs typeface="Kalpurush" pitchFamily="2" charset="0"/>
              </a:rPr>
              <a:t> </a:t>
            </a:r>
            <a:endParaRPr lang="en-US" sz="4800" dirty="0">
              <a:solidFill>
                <a:srgbClr val="00B050"/>
              </a:solidFill>
              <a:latin typeface="Kalpurush" pitchFamily="2" charset="0"/>
              <a:cs typeface="Kalpurush" pitchFamily="2" charset="0"/>
            </a:endParaRPr>
          </a:p>
        </p:txBody>
      </p:sp>
      <p:pic>
        <p:nvPicPr>
          <p:cNvPr id="3" name="Picture 2" descr="geo.jfif"/>
          <p:cNvPicPr>
            <a:picLocks noChangeAspect="1"/>
          </p:cNvPicPr>
          <p:nvPr/>
        </p:nvPicPr>
        <p:blipFill>
          <a:blip r:embed="rId2"/>
          <a:stretch>
            <a:fillRect/>
          </a:stretch>
        </p:blipFill>
        <p:spPr>
          <a:xfrm>
            <a:off x="152400" y="1600200"/>
            <a:ext cx="8763000" cy="4876800"/>
          </a:xfrm>
          <a:prstGeom prst="rect">
            <a:avLst/>
          </a:prstGeom>
        </p:spPr>
      </p:pic>
      <p:sp>
        <p:nvSpPr>
          <p:cNvPr id="4" name="TextBox 3"/>
          <p:cNvSpPr txBox="1"/>
          <p:nvPr/>
        </p:nvSpPr>
        <p:spPr>
          <a:xfrm>
            <a:off x="2286000" y="4343400"/>
            <a:ext cx="5791200" cy="1569660"/>
          </a:xfrm>
          <a:prstGeom prst="rect">
            <a:avLst/>
          </a:prstGeom>
          <a:noFill/>
        </p:spPr>
        <p:txBody>
          <a:bodyPr wrap="square" rtlCol="0">
            <a:spAutoFit/>
          </a:bodyPr>
          <a:lstStyle/>
          <a:p>
            <a:r>
              <a:rPr lang="en-US" sz="3200" dirty="0" err="1" smtClean="0">
                <a:solidFill>
                  <a:srgbClr val="002060"/>
                </a:solidFill>
                <a:latin typeface="Kalpurush" pitchFamily="2" charset="0"/>
                <a:cs typeface="Kalpurush" pitchFamily="2" charset="0"/>
              </a:rPr>
              <a:t>অধ্যায়ঃ</a:t>
            </a:r>
            <a:r>
              <a:rPr lang="en-US" sz="3200" dirty="0" smtClean="0">
                <a:solidFill>
                  <a:srgbClr val="002060"/>
                </a:solidFill>
                <a:latin typeface="Kalpurush" pitchFamily="2" charset="0"/>
                <a:cs typeface="Kalpurush" pitchFamily="2" charset="0"/>
              </a:rPr>
              <a:t> </a:t>
            </a:r>
            <a:r>
              <a:rPr lang="en-US" sz="3200" dirty="0" err="1" smtClean="0">
                <a:solidFill>
                  <a:srgbClr val="002060"/>
                </a:solidFill>
                <a:latin typeface="Kalpurush" pitchFamily="2" charset="0"/>
                <a:cs typeface="Kalpurush" pitchFamily="2" charset="0"/>
              </a:rPr>
              <a:t>দ্বিতীয়</a:t>
            </a:r>
            <a:endParaRPr lang="en-US" sz="3200" dirty="0" smtClean="0">
              <a:solidFill>
                <a:srgbClr val="002060"/>
              </a:solidFill>
              <a:latin typeface="Kalpurush" pitchFamily="2" charset="0"/>
              <a:cs typeface="Kalpurush" pitchFamily="2" charset="0"/>
            </a:endParaRPr>
          </a:p>
          <a:p>
            <a:r>
              <a:rPr lang="en-US" sz="3200" dirty="0" err="1" smtClean="0">
                <a:solidFill>
                  <a:srgbClr val="002060"/>
                </a:solidFill>
                <a:latin typeface="Kalpurush" pitchFamily="2" charset="0"/>
                <a:cs typeface="Kalpurush" pitchFamily="2" charset="0"/>
              </a:rPr>
              <a:t>বিষয়ঃ</a:t>
            </a:r>
            <a:r>
              <a:rPr lang="en-US" sz="3200" dirty="0" smtClean="0">
                <a:solidFill>
                  <a:srgbClr val="002060"/>
                </a:solidFill>
                <a:latin typeface="Kalpurush" pitchFamily="2" charset="0"/>
                <a:cs typeface="Kalpurush" pitchFamily="2" charset="0"/>
              </a:rPr>
              <a:t> </a:t>
            </a:r>
            <a:r>
              <a:rPr lang="en-US" sz="3200" dirty="0" err="1" smtClean="0">
                <a:solidFill>
                  <a:srgbClr val="002060"/>
                </a:solidFill>
                <a:latin typeface="Kalpurush" pitchFamily="2" charset="0"/>
                <a:cs typeface="Kalpurush" pitchFamily="2" charset="0"/>
              </a:rPr>
              <a:t>মহাবিশ্ব</a:t>
            </a:r>
            <a:r>
              <a:rPr lang="en-US" sz="3200" dirty="0" smtClean="0">
                <a:solidFill>
                  <a:srgbClr val="002060"/>
                </a:solidFill>
                <a:latin typeface="Kalpurush" pitchFamily="2" charset="0"/>
                <a:cs typeface="Kalpurush" pitchFamily="2" charset="0"/>
              </a:rPr>
              <a:t> ও </a:t>
            </a:r>
            <a:r>
              <a:rPr lang="en-US" sz="3200" dirty="0" err="1" smtClean="0">
                <a:solidFill>
                  <a:srgbClr val="002060"/>
                </a:solidFill>
                <a:latin typeface="Kalpurush" pitchFamily="2" charset="0"/>
                <a:cs typeface="Kalpurush" pitchFamily="2" charset="0"/>
              </a:rPr>
              <a:t>আমাদের</a:t>
            </a:r>
            <a:r>
              <a:rPr lang="en-US" sz="3200" dirty="0" smtClean="0">
                <a:solidFill>
                  <a:srgbClr val="002060"/>
                </a:solidFill>
                <a:latin typeface="Kalpurush" pitchFamily="2" charset="0"/>
                <a:cs typeface="Kalpurush" pitchFamily="2" charset="0"/>
              </a:rPr>
              <a:t> </a:t>
            </a:r>
            <a:r>
              <a:rPr lang="en-US" sz="3200" dirty="0" err="1" smtClean="0">
                <a:solidFill>
                  <a:srgbClr val="002060"/>
                </a:solidFill>
                <a:latin typeface="Kalpurush" pitchFamily="2" charset="0"/>
                <a:cs typeface="Kalpurush" pitchFamily="2" charset="0"/>
              </a:rPr>
              <a:t>পৃথিবী</a:t>
            </a:r>
            <a:r>
              <a:rPr lang="en-US" sz="3200" dirty="0" smtClean="0">
                <a:solidFill>
                  <a:srgbClr val="002060"/>
                </a:solidFill>
                <a:latin typeface="Kalpurush" pitchFamily="2" charset="0"/>
                <a:cs typeface="Kalpurush" pitchFamily="2" charset="0"/>
              </a:rPr>
              <a:t> </a:t>
            </a:r>
          </a:p>
          <a:p>
            <a:r>
              <a:rPr lang="en-US" sz="3200" dirty="0" err="1" smtClean="0">
                <a:solidFill>
                  <a:srgbClr val="002060"/>
                </a:solidFill>
                <a:latin typeface="Kalpurush" pitchFamily="2" charset="0"/>
                <a:cs typeface="Kalpurush" pitchFamily="2" charset="0"/>
              </a:rPr>
              <a:t>সময়ঃ</a:t>
            </a:r>
            <a:r>
              <a:rPr lang="en-US" sz="3200" dirty="0" smtClean="0">
                <a:solidFill>
                  <a:srgbClr val="002060"/>
                </a:solidFill>
                <a:latin typeface="Kalpurush" pitchFamily="2" charset="0"/>
                <a:cs typeface="Kalpurush" pitchFamily="2" charset="0"/>
              </a:rPr>
              <a:t> ৪০ </a:t>
            </a:r>
            <a:r>
              <a:rPr lang="en-US" sz="3200" dirty="0" err="1" smtClean="0">
                <a:solidFill>
                  <a:srgbClr val="002060"/>
                </a:solidFill>
                <a:latin typeface="Kalpurush" pitchFamily="2" charset="0"/>
                <a:cs typeface="Kalpurush" pitchFamily="2" charset="0"/>
              </a:rPr>
              <a:t>মিনিট</a:t>
            </a:r>
            <a:r>
              <a:rPr lang="en-US" sz="3200" dirty="0" smtClean="0">
                <a:solidFill>
                  <a:srgbClr val="002060"/>
                </a:solidFill>
                <a:latin typeface="Kalpurush" pitchFamily="2" charset="0"/>
                <a:cs typeface="Kalpurush" pitchFamily="2" charset="0"/>
              </a:rPr>
              <a:t> </a:t>
            </a:r>
            <a:endParaRPr lang="en-US" sz="3200" dirty="0">
              <a:solidFill>
                <a:srgbClr val="00206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nodeType="clickEffect">
                                  <p:stCondLst>
                                    <p:cond delay="0"/>
                                  </p:stCondLst>
                                  <p:childTnLst>
                                    <p:anim calcmode="lin" valueType="num">
                                      <p:cBhvr additive="base">
                                        <p:cTn id="10"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1" dur="500"/>
                                        <p:tgtEl>
                                          <p:spTgt spid="4">
                                            <p:txEl>
                                              <p:pRg st="0" end="0"/>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4">
                                            <p:txEl>
                                              <p:pRg st="0" end="0"/>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p:tgtEl>
                                          <p:spTgt spid="4">
                                            <p:txEl>
                                              <p:pRg st="1" end="1"/>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4">
                                            <p:txEl>
                                              <p:pRg st="1" end="1"/>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4">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err="1" smtClean="0">
                <a:solidFill>
                  <a:srgbClr val="00B050"/>
                </a:solidFill>
                <a:latin typeface="Kalpurush" pitchFamily="2" charset="0"/>
                <a:cs typeface="Kalpurush" pitchFamily="2" charset="0"/>
              </a:rPr>
              <a:t>পাঠ</a:t>
            </a:r>
            <a:r>
              <a:rPr lang="en-US" sz="5400" dirty="0" smtClean="0">
                <a:solidFill>
                  <a:srgbClr val="00B050"/>
                </a:solidFill>
                <a:latin typeface="Kalpurush" pitchFamily="2" charset="0"/>
                <a:cs typeface="Kalpurush" pitchFamily="2" charset="0"/>
              </a:rPr>
              <a:t> </a:t>
            </a:r>
            <a:r>
              <a:rPr lang="en-US" sz="5400" dirty="0" err="1" smtClean="0">
                <a:solidFill>
                  <a:srgbClr val="00B050"/>
                </a:solidFill>
                <a:latin typeface="Kalpurush" pitchFamily="2" charset="0"/>
                <a:cs typeface="Kalpurush" pitchFamily="2" charset="0"/>
              </a:rPr>
              <a:t>শিরোনাম</a:t>
            </a:r>
            <a:r>
              <a:rPr lang="en-US" sz="5400" dirty="0" smtClean="0">
                <a:solidFill>
                  <a:srgbClr val="00B050"/>
                </a:solidFill>
                <a:latin typeface="Kalpurush" pitchFamily="2" charset="0"/>
                <a:cs typeface="Kalpurush" pitchFamily="2" charset="0"/>
              </a:rPr>
              <a:t> </a:t>
            </a:r>
            <a:endParaRPr lang="en-US" sz="5400" dirty="0">
              <a:solidFill>
                <a:srgbClr val="00B050"/>
              </a:solidFill>
              <a:latin typeface="Kalpurush" pitchFamily="2" charset="0"/>
              <a:cs typeface="Kalpurush" pitchFamily="2" charset="0"/>
            </a:endParaRPr>
          </a:p>
        </p:txBody>
      </p:sp>
      <p:sp>
        <p:nvSpPr>
          <p:cNvPr id="3" name="TextBox 2"/>
          <p:cNvSpPr txBox="1"/>
          <p:nvPr/>
        </p:nvSpPr>
        <p:spPr>
          <a:xfrm>
            <a:off x="304800" y="1295400"/>
            <a:ext cx="3810000" cy="461665"/>
          </a:xfrm>
          <a:prstGeom prst="rect">
            <a:avLst/>
          </a:prstGeom>
          <a:noFill/>
        </p:spPr>
        <p:txBody>
          <a:bodyPr wrap="square" rtlCol="0">
            <a:spAutoFit/>
          </a:bodyPr>
          <a:lstStyle/>
          <a:p>
            <a:r>
              <a:rPr lang="bn-BD" sz="2400" dirty="0" smtClean="0">
                <a:solidFill>
                  <a:srgbClr val="0070C0"/>
                </a:solidFill>
                <a:latin typeface="Kalpurush" pitchFamily="2" charset="0"/>
                <a:cs typeface="Kalpurush" pitchFamily="2" charset="0"/>
              </a:rPr>
              <a:t>আজকের পাঠের বিষয়...... </a:t>
            </a:r>
            <a:endParaRPr lang="en-US" sz="2400" dirty="0">
              <a:solidFill>
                <a:srgbClr val="0070C0"/>
              </a:solidFill>
              <a:latin typeface="Kalpurush" pitchFamily="2" charset="0"/>
              <a:cs typeface="Kalpurush" pitchFamily="2" charset="0"/>
            </a:endParaRPr>
          </a:p>
        </p:txBody>
      </p:sp>
      <p:pic>
        <p:nvPicPr>
          <p:cNvPr id="2050" name="Picture 2" descr="C:\Users\Microsoft\Desktop\ছবি-২\images-64.jpg"/>
          <p:cNvPicPr>
            <a:picLocks noChangeAspect="1" noChangeArrowheads="1"/>
          </p:cNvPicPr>
          <p:nvPr/>
        </p:nvPicPr>
        <p:blipFill>
          <a:blip r:embed="rId2"/>
          <a:srcRect/>
          <a:stretch>
            <a:fillRect/>
          </a:stretch>
        </p:blipFill>
        <p:spPr bwMode="auto">
          <a:xfrm>
            <a:off x="4648200" y="1981200"/>
            <a:ext cx="4191000" cy="3505200"/>
          </a:xfrm>
          <a:prstGeom prst="rect">
            <a:avLst/>
          </a:prstGeom>
          <a:noFill/>
        </p:spPr>
      </p:pic>
      <p:sp>
        <p:nvSpPr>
          <p:cNvPr id="6" name="TextBox 5"/>
          <p:cNvSpPr txBox="1"/>
          <p:nvPr/>
        </p:nvSpPr>
        <p:spPr>
          <a:xfrm>
            <a:off x="838200" y="6019800"/>
            <a:ext cx="6324600" cy="461665"/>
          </a:xfrm>
          <a:prstGeom prst="rect">
            <a:avLst/>
          </a:prstGeom>
          <a:noFill/>
        </p:spPr>
        <p:txBody>
          <a:bodyPr wrap="square" rtlCol="0">
            <a:spAutoFit/>
          </a:bodyPr>
          <a:lstStyle/>
          <a:p>
            <a:pPr algn="ctr"/>
            <a:r>
              <a:rPr lang="bn-BD" sz="2400" dirty="0" smtClean="0">
                <a:latin typeface="Kalpurush" pitchFamily="2" charset="0"/>
                <a:cs typeface="Kalpurush" pitchFamily="2" charset="0"/>
              </a:rPr>
              <a:t>মহাবিশ্ব ও আমাদের পৃথিবী </a:t>
            </a:r>
            <a:endParaRPr lang="en-US" sz="2400" dirty="0">
              <a:latin typeface="Kalpurush" pitchFamily="2" charset="0"/>
              <a:cs typeface="Kalpurush" pitchFamily="2" charset="0"/>
            </a:endParaRPr>
          </a:p>
        </p:txBody>
      </p:sp>
      <p:pic>
        <p:nvPicPr>
          <p:cNvPr id="1026" name="Picture 2" descr="C:\Users\Microsoft\Desktop\ছবি-৩\মহাবিশ্ব ও পৃথিবী.jpg"/>
          <p:cNvPicPr>
            <a:picLocks noChangeAspect="1" noChangeArrowheads="1"/>
          </p:cNvPicPr>
          <p:nvPr/>
        </p:nvPicPr>
        <p:blipFill>
          <a:blip r:embed="rId3"/>
          <a:srcRect/>
          <a:stretch>
            <a:fillRect/>
          </a:stretch>
        </p:blipFill>
        <p:spPr bwMode="auto">
          <a:xfrm>
            <a:off x="314326" y="1762126"/>
            <a:ext cx="4257674" cy="38766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additive="base">
                                        <p:cTn id="17" dur="500" fill="hold"/>
                                        <p:tgtEl>
                                          <p:spTgt spid="1026"/>
                                        </p:tgtEl>
                                        <p:attrNameLst>
                                          <p:attrName>ppt_x</p:attrName>
                                        </p:attrNameLst>
                                      </p:cBhvr>
                                      <p:tavLst>
                                        <p:tav tm="0">
                                          <p:val>
                                            <p:strVal val="#ppt_x"/>
                                          </p:val>
                                        </p:tav>
                                        <p:tav tm="100000">
                                          <p:val>
                                            <p:strVal val="#ppt_x"/>
                                          </p:val>
                                        </p:tav>
                                      </p:tavLst>
                                    </p:anim>
                                    <p:anim calcmode="lin" valueType="num">
                                      <p:cBhvr additive="base">
                                        <p:cTn id="1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amond(in)">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5400" dirty="0" smtClean="0">
                <a:solidFill>
                  <a:srgbClr val="00B050"/>
                </a:solidFill>
                <a:latin typeface="Kalpurush" pitchFamily="2" charset="0"/>
                <a:cs typeface="Kalpurush" pitchFamily="2" charset="0"/>
              </a:rPr>
              <a:t>শিখন ফল </a:t>
            </a:r>
            <a:endParaRPr lang="en-US" sz="5400" dirty="0">
              <a:solidFill>
                <a:srgbClr val="00B050"/>
              </a:solidFill>
              <a:latin typeface="Kalpurush" pitchFamily="2" charset="0"/>
              <a:cs typeface="Kalpurush" pitchFamily="2" charset="0"/>
            </a:endParaRPr>
          </a:p>
        </p:txBody>
      </p:sp>
      <p:sp>
        <p:nvSpPr>
          <p:cNvPr id="3" name="TextBox 2"/>
          <p:cNvSpPr txBox="1"/>
          <p:nvPr/>
        </p:nvSpPr>
        <p:spPr>
          <a:xfrm>
            <a:off x="381000" y="1676400"/>
            <a:ext cx="4800600" cy="523220"/>
          </a:xfrm>
          <a:prstGeom prst="rect">
            <a:avLst/>
          </a:prstGeom>
          <a:noFill/>
        </p:spPr>
        <p:txBody>
          <a:bodyPr wrap="square" rtlCol="0">
            <a:spAutoFit/>
          </a:bodyPr>
          <a:lstStyle/>
          <a:p>
            <a:r>
              <a:rPr lang="bn-BD" sz="2800" dirty="0" smtClean="0">
                <a:solidFill>
                  <a:srgbClr val="0070C0"/>
                </a:solidFill>
                <a:latin typeface="Kalpurush" pitchFamily="2" charset="0"/>
                <a:cs typeface="Kalpurush" pitchFamily="2" charset="0"/>
              </a:rPr>
              <a:t>এই পাঠ থেকে শিক্ষার্থীরা... </a:t>
            </a:r>
            <a:endParaRPr lang="en-US" sz="2800" dirty="0">
              <a:solidFill>
                <a:srgbClr val="0070C0"/>
              </a:solidFill>
              <a:latin typeface="Kalpurush" pitchFamily="2" charset="0"/>
              <a:cs typeface="Kalpurush" pitchFamily="2" charset="0"/>
            </a:endParaRPr>
          </a:p>
        </p:txBody>
      </p:sp>
      <p:sp>
        <p:nvSpPr>
          <p:cNvPr id="4" name="TextBox 3"/>
          <p:cNvSpPr txBox="1"/>
          <p:nvPr/>
        </p:nvSpPr>
        <p:spPr>
          <a:xfrm>
            <a:off x="838200" y="2286000"/>
            <a:ext cx="8077200" cy="3046988"/>
          </a:xfrm>
          <a:prstGeom prst="rect">
            <a:avLst/>
          </a:prstGeom>
          <a:noFill/>
        </p:spPr>
        <p:txBody>
          <a:bodyPr wrap="square" rtlCol="0">
            <a:spAutoFit/>
          </a:bodyPr>
          <a:lstStyle/>
          <a:p>
            <a:r>
              <a:rPr lang="en-US" sz="3200" dirty="0" smtClean="0">
                <a:solidFill>
                  <a:schemeClr val="tx2">
                    <a:lumMod val="50000"/>
                  </a:schemeClr>
                </a:solidFill>
                <a:latin typeface="Kalpurush" pitchFamily="2" charset="0"/>
                <a:cs typeface="Kalpurush" pitchFamily="2" charset="0"/>
              </a:rPr>
              <a:t>১। </a:t>
            </a:r>
            <a:r>
              <a:rPr lang="en-US" sz="3200" dirty="0" err="1" smtClean="0">
                <a:solidFill>
                  <a:schemeClr val="tx2">
                    <a:lumMod val="50000"/>
                  </a:schemeClr>
                </a:solidFill>
                <a:latin typeface="Kalpurush" pitchFamily="2" charset="0"/>
                <a:cs typeface="Kalpurush" pitchFamily="2" charset="0"/>
              </a:rPr>
              <a:t>মহাবিশ্বের</a:t>
            </a:r>
            <a:r>
              <a:rPr lang="en-US" sz="3200" dirty="0" smtClean="0">
                <a:solidFill>
                  <a:schemeClr val="tx2">
                    <a:lumMod val="50000"/>
                  </a:schemeClr>
                </a:solidFill>
                <a:latin typeface="Kalpurush" pitchFamily="2" charset="0"/>
                <a:cs typeface="Kalpurush" pitchFamily="2" charset="0"/>
              </a:rPr>
              <a:t> </a:t>
            </a:r>
            <a:r>
              <a:rPr lang="en-US" sz="3200" dirty="0" err="1" smtClean="0">
                <a:solidFill>
                  <a:schemeClr val="tx2">
                    <a:lumMod val="50000"/>
                  </a:schemeClr>
                </a:solidFill>
                <a:latin typeface="Kalpurush" pitchFamily="2" charset="0"/>
                <a:cs typeface="Kalpurush" pitchFamily="2" charset="0"/>
              </a:rPr>
              <a:t>জ্যোতিষ্কমন্ডলে</a:t>
            </a:r>
            <a:r>
              <a:rPr lang="en-US" sz="3200" dirty="0" smtClean="0">
                <a:solidFill>
                  <a:schemeClr val="tx2">
                    <a:lumMod val="50000"/>
                  </a:schemeClr>
                </a:solidFill>
                <a:latin typeface="Kalpurush" pitchFamily="2" charset="0"/>
                <a:cs typeface="Kalpurush" pitchFamily="2" charset="0"/>
              </a:rPr>
              <a:t> </a:t>
            </a:r>
            <a:r>
              <a:rPr lang="en-US" sz="3200" dirty="0" err="1" smtClean="0">
                <a:solidFill>
                  <a:schemeClr val="tx2">
                    <a:lumMod val="50000"/>
                  </a:schemeClr>
                </a:solidFill>
                <a:latin typeface="Kalpurush" pitchFamily="2" charset="0"/>
                <a:cs typeface="Kalpurush" pitchFamily="2" charset="0"/>
              </a:rPr>
              <a:t>সৌরজগ</a:t>
            </a:r>
            <a:r>
              <a:rPr lang="bn-BD" sz="3200" dirty="0" smtClean="0">
                <a:solidFill>
                  <a:schemeClr val="tx2">
                    <a:lumMod val="50000"/>
                  </a:schemeClr>
                </a:solidFill>
                <a:latin typeface="Kalpurush" pitchFamily="2" charset="0"/>
                <a:cs typeface="Kalpurush" pitchFamily="2" charset="0"/>
              </a:rPr>
              <a:t>তের অবস্থান বলতে পারবে ।</a:t>
            </a:r>
          </a:p>
          <a:p>
            <a:r>
              <a:rPr lang="bn-BD" sz="3200" dirty="0" smtClean="0">
                <a:solidFill>
                  <a:schemeClr val="tx2">
                    <a:lumMod val="50000"/>
                  </a:schemeClr>
                </a:solidFill>
                <a:latin typeface="Kalpurush" pitchFamily="2" charset="0"/>
                <a:cs typeface="Kalpurush" pitchFamily="2" charset="0"/>
              </a:rPr>
              <a:t>২। মহাবিশ্বের সূর্য, গ্রহ, নক্ষত্র, ধুমকেতু, নীহারিকা আরও অনান্য জ্যোতিষ্ক সম্পর্কে বিশ্লেষণ করতে পারবে।</a:t>
            </a:r>
          </a:p>
          <a:p>
            <a:r>
              <a:rPr lang="bn-BD" sz="3200" dirty="0" smtClean="0">
                <a:solidFill>
                  <a:schemeClr val="tx2">
                    <a:lumMod val="50000"/>
                  </a:schemeClr>
                </a:solidFill>
                <a:latin typeface="Kalpurush" pitchFamily="2" charset="0"/>
                <a:cs typeface="Kalpurush" pitchFamily="2" charset="0"/>
              </a:rPr>
              <a:t>৩। বিভিন্ন উপকরণের সাহায্যে সৌরজতের মডেল তৈরি করতে পারবে। </a:t>
            </a:r>
            <a:endParaRPr lang="en-US" sz="3200" dirty="0">
              <a:solidFill>
                <a:schemeClr val="tx2">
                  <a:lumMod val="50000"/>
                </a:schemeClr>
              </a:solidFill>
              <a:latin typeface="Kalpurush" pitchFamily="2" charset="0"/>
              <a:cs typeface="Kalpurush" pitchFamily="2"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762000"/>
            <a:ext cx="3657600" cy="769441"/>
          </a:xfrm>
          <a:prstGeom prst="rect">
            <a:avLst/>
          </a:prstGeom>
          <a:noFill/>
        </p:spPr>
        <p:txBody>
          <a:bodyPr wrap="square" rtlCol="0">
            <a:spAutoFit/>
          </a:bodyPr>
          <a:lstStyle/>
          <a:p>
            <a:r>
              <a:rPr lang="bn-BD" sz="4400" dirty="0" smtClean="0">
                <a:solidFill>
                  <a:srgbClr val="0070C0"/>
                </a:solidFill>
                <a:latin typeface="Kalpurush" pitchFamily="2" charset="0"/>
                <a:cs typeface="Kalpurush" pitchFamily="2" charset="0"/>
              </a:rPr>
              <a:t>শিখন ফল-১</a:t>
            </a:r>
            <a:endParaRPr lang="en-US" sz="4400" dirty="0">
              <a:solidFill>
                <a:srgbClr val="0070C0"/>
              </a:solidFill>
              <a:latin typeface="Kalpurush" pitchFamily="2" charset="0"/>
              <a:cs typeface="Kalpurush" pitchFamily="2" charset="0"/>
            </a:endParaRPr>
          </a:p>
        </p:txBody>
      </p:sp>
      <p:sp>
        <p:nvSpPr>
          <p:cNvPr id="5" name="Rectangle 4"/>
          <p:cNvSpPr/>
          <p:nvPr/>
        </p:nvSpPr>
        <p:spPr>
          <a:xfrm>
            <a:off x="152400" y="2438400"/>
            <a:ext cx="8229600" cy="1200329"/>
          </a:xfrm>
          <a:prstGeom prst="rect">
            <a:avLst/>
          </a:prstGeom>
        </p:spPr>
        <p:txBody>
          <a:bodyPr wrap="square">
            <a:spAutoFit/>
          </a:bodyPr>
          <a:lstStyle/>
          <a:p>
            <a:r>
              <a:rPr lang="bn-BD" sz="3600" dirty="0" smtClean="0">
                <a:solidFill>
                  <a:srgbClr val="7030A0"/>
                </a:solidFill>
                <a:latin typeface="Kalpurush" pitchFamily="2" charset="0"/>
                <a:cs typeface="Kalpurush" pitchFamily="2" charset="0"/>
              </a:rPr>
              <a:t>         </a:t>
            </a:r>
            <a:r>
              <a:rPr lang="en-US" sz="3600" dirty="0" err="1" smtClean="0">
                <a:solidFill>
                  <a:srgbClr val="7030A0"/>
                </a:solidFill>
                <a:latin typeface="Kalpurush" pitchFamily="2" charset="0"/>
                <a:cs typeface="Kalpurush" pitchFamily="2" charset="0"/>
              </a:rPr>
              <a:t>মহাবিশ্বের</a:t>
            </a:r>
            <a:r>
              <a:rPr lang="en-US" sz="3600" dirty="0" smtClean="0">
                <a:solidFill>
                  <a:srgbClr val="7030A0"/>
                </a:solidFill>
                <a:latin typeface="Kalpurush" pitchFamily="2" charset="0"/>
                <a:cs typeface="Kalpurush" pitchFamily="2" charset="0"/>
              </a:rPr>
              <a:t> </a:t>
            </a:r>
            <a:r>
              <a:rPr lang="en-US" sz="3600" dirty="0" err="1" smtClean="0">
                <a:solidFill>
                  <a:srgbClr val="7030A0"/>
                </a:solidFill>
                <a:latin typeface="Kalpurush" pitchFamily="2" charset="0"/>
                <a:cs typeface="Kalpurush" pitchFamily="2" charset="0"/>
              </a:rPr>
              <a:t>জ্যোতিষ্কমন্ডলে</a:t>
            </a:r>
            <a:r>
              <a:rPr lang="en-US" sz="3600" dirty="0" smtClean="0">
                <a:solidFill>
                  <a:srgbClr val="7030A0"/>
                </a:solidFill>
                <a:latin typeface="Kalpurush" pitchFamily="2" charset="0"/>
                <a:cs typeface="Kalpurush" pitchFamily="2" charset="0"/>
              </a:rPr>
              <a:t> </a:t>
            </a:r>
            <a:r>
              <a:rPr lang="en-US" sz="3600" dirty="0" err="1" smtClean="0">
                <a:solidFill>
                  <a:srgbClr val="7030A0"/>
                </a:solidFill>
                <a:latin typeface="Kalpurush" pitchFamily="2" charset="0"/>
                <a:cs typeface="Kalpurush" pitchFamily="2" charset="0"/>
              </a:rPr>
              <a:t>সৌরজগ</a:t>
            </a:r>
            <a:r>
              <a:rPr lang="bn-BD" sz="3600" dirty="0" smtClean="0">
                <a:solidFill>
                  <a:srgbClr val="7030A0"/>
                </a:solidFill>
                <a:latin typeface="Kalpurush" pitchFamily="2" charset="0"/>
                <a:cs typeface="Kalpurush" pitchFamily="2" charset="0"/>
              </a:rPr>
              <a:t>তের অবস্থান সম্পর্কে বলতে পারবে।       </a:t>
            </a:r>
            <a:endParaRPr lang="en-US" sz="3600" dirty="0">
              <a:solidFill>
                <a:srgbClr val="7030A0"/>
              </a:solidFill>
            </a:endParaRPr>
          </a:p>
        </p:txBody>
      </p:sp>
      <p:sp>
        <p:nvSpPr>
          <p:cNvPr id="7" name="Right Arrow 6"/>
          <p:cNvSpPr/>
          <p:nvPr/>
        </p:nvSpPr>
        <p:spPr>
          <a:xfrm>
            <a:off x="609600" y="25908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arn(inVertical)">
                                      <p:cBhvr>
                                        <p:cTn id="1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rosoft\Desktop\ছবি-২\images-57.jpg"/>
          <p:cNvPicPr>
            <a:picLocks noChangeAspect="1" noChangeArrowheads="1"/>
          </p:cNvPicPr>
          <p:nvPr/>
        </p:nvPicPr>
        <p:blipFill>
          <a:blip r:embed="rId2"/>
          <a:srcRect/>
          <a:stretch>
            <a:fillRect/>
          </a:stretch>
        </p:blipFill>
        <p:spPr bwMode="auto">
          <a:xfrm>
            <a:off x="228600" y="914400"/>
            <a:ext cx="3886200" cy="2819400"/>
          </a:xfrm>
          <a:prstGeom prst="rect">
            <a:avLst/>
          </a:prstGeom>
          <a:noFill/>
        </p:spPr>
      </p:pic>
      <p:pic>
        <p:nvPicPr>
          <p:cNvPr id="2051" name="Picture 3" descr="C:\Users\Microsoft\Desktop\ছবি-৩\upogrho.jpg"/>
          <p:cNvPicPr>
            <a:picLocks noChangeAspect="1" noChangeArrowheads="1"/>
          </p:cNvPicPr>
          <p:nvPr/>
        </p:nvPicPr>
        <p:blipFill>
          <a:blip r:embed="rId3"/>
          <a:srcRect/>
          <a:stretch>
            <a:fillRect/>
          </a:stretch>
        </p:blipFill>
        <p:spPr bwMode="auto">
          <a:xfrm>
            <a:off x="4419600" y="990600"/>
            <a:ext cx="4495800" cy="2667000"/>
          </a:xfrm>
          <a:prstGeom prst="rect">
            <a:avLst/>
          </a:prstGeom>
          <a:noFill/>
        </p:spPr>
      </p:pic>
      <p:sp>
        <p:nvSpPr>
          <p:cNvPr id="4" name="TextBox 3"/>
          <p:cNvSpPr txBox="1"/>
          <p:nvPr/>
        </p:nvSpPr>
        <p:spPr>
          <a:xfrm>
            <a:off x="1981200" y="152400"/>
            <a:ext cx="3733800" cy="707886"/>
          </a:xfrm>
          <a:prstGeom prst="rect">
            <a:avLst/>
          </a:prstGeom>
          <a:noFill/>
        </p:spPr>
        <p:txBody>
          <a:bodyPr wrap="square" rtlCol="0">
            <a:spAutoFit/>
          </a:bodyPr>
          <a:lstStyle/>
          <a:p>
            <a:pPr algn="ctr"/>
            <a:r>
              <a:rPr lang="bn-BD" sz="4000" dirty="0" smtClean="0">
                <a:solidFill>
                  <a:srgbClr val="00B050"/>
                </a:solidFill>
                <a:latin typeface="Kalpurush" pitchFamily="2" charset="0"/>
                <a:cs typeface="Kalpurush" pitchFamily="2" charset="0"/>
              </a:rPr>
              <a:t>সমাধান</a:t>
            </a:r>
            <a:endParaRPr lang="en-US" sz="4000" dirty="0">
              <a:solidFill>
                <a:srgbClr val="00B050"/>
              </a:solidFill>
            </a:endParaRPr>
          </a:p>
        </p:txBody>
      </p:sp>
      <p:sp>
        <p:nvSpPr>
          <p:cNvPr id="5" name="TextBox 4"/>
          <p:cNvSpPr txBox="1"/>
          <p:nvPr/>
        </p:nvSpPr>
        <p:spPr>
          <a:xfrm>
            <a:off x="228600" y="4191000"/>
            <a:ext cx="8915400" cy="1446550"/>
          </a:xfrm>
          <a:prstGeom prst="rect">
            <a:avLst/>
          </a:prstGeom>
          <a:noFill/>
        </p:spPr>
        <p:txBody>
          <a:bodyPr wrap="square" rtlCol="0">
            <a:spAutoFit/>
          </a:bodyPr>
          <a:lstStyle/>
          <a:p>
            <a:r>
              <a:rPr lang="bn-BD" sz="3200" dirty="0" smtClean="0">
                <a:solidFill>
                  <a:srgbClr val="0070C0"/>
                </a:solidFill>
                <a:latin typeface="Kalpurush" pitchFamily="2" charset="0"/>
                <a:cs typeface="Kalpurush" pitchFamily="2" charset="0"/>
              </a:rPr>
              <a:t>সৌরজগৎঃ</a:t>
            </a:r>
            <a:r>
              <a:rPr lang="bn-BD" sz="2800" dirty="0" smtClean="0">
                <a:latin typeface="Kalpurush" pitchFamily="2" charset="0"/>
                <a:cs typeface="Kalpurush" pitchFamily="2" charset="0"/>
              </a:rPr>
              <a:t>মহাবিশ্বের বিশালতায় সৌরজতের অবস্থান নিতান্তই ছোট সূর্য এবং তার গ্রহ,উপগ্রহ,গ্রহানুপুঞ্জ ও অগণিত উল্কা নিয়ে সৌরজগৎ গঠিত।সূর্য সৌরজতের কেন্দ্রে অবস্থান করছে।   </a:t>
            </a:r>
            <a:endParaRPr lang="en-US" sz="28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heel(1)">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wheel(1)">
                                      <p:cBhvr>
                                        <p:cTn id="17" dur="2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4038600" cy="646331"/>
          </a:xfrm>
          <a:prstGeom prst="rect">
            <a:avLst/>
          </a:prstGeom>
          <a:noFill/>
        </p:spPr>
        <p:txBody>
          <a:bodyPr wrap="square" rtlCol="0">
            <a:spAutoFit/>
          </a:bodyPr>
          <a:lstStyle/>
          <a:p>
            <a:r>
              <a:rPr lang="bn-BD" sz="3600" dirty="0" smtClean="0">
                <a:solidFill>
                  <a:srgbClr val="00B050"/>
                </a:solidFill>
                <a:latin typeface="Kalpurush" pitchFamily="2" charset="0"/>
                <a:cs typeface="Kalpurush" pitchFamily="2" charset="0"/>
              </a:rPr>
              <a:t>শিখন ফল-২ </a:t>
            </a:r>
            <a:endParaRPr lang="en-US" sz="3600" dirty="0">
              <a:solidFill>
                <a:srgbClr val="00B050"/>
              </a:solidFill>
              <a:latin typeface="Kalpurush" pitchFamily="2" charset="0"/>
              <a:cs typeface="Kalpurush" pitchFamily="2" charset="0"/>
            </a:endParaRPr>
          </a:p>
        </p:txBody>
      </p:sp>
      <p:sp>
        <p:nvSpPr>
          <p:cNvPr id="3" name="Right Arrow 2"/>
          <p:cNvSpPr/>
          <p:nvPr/>
        </p:nvSpPr>
        <p:spPr>
          <a:xfrm flipV="1">
            <a:off x="381000" y="23622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10727" y="2209800"/>
            <a:ext cx="8001000" cy="1754326"/>
          </a:xfrm>
          <a:prstGeom prst="rect">
            <a:avLst/>
          </a:prstGeom>
        </p:spPr>
        <p:txBody>
          <a:bodyPr wrap="square">
            <a:spAutoFit/>
          </a:bodyPr>
          <a:lstStyle/>
          <a:p>
            <a:r>
              <a:rPr lang="bn-BD" sz="3600" dirty="0" smtClean="0">
                <a:solidFill>
                  <a:schemeClr val="tx2">
                    <a:lumMod val="50000"/>
                  </a:schemeClr>
                </a:solidFill>
                <a:latin typeface="Kalpurush" pitchFamily="2" charset="0"/>
                <a:cs typeface="Kalpurush" pitchFamily="2" charset="0"/>
              </a:rPr>
              <a:t> মহাবিশ্বের সূর্য, গ্রহ, নক্ষত্র, ধুমকেতু, নীহারিকা আরও অনান্য জ্যোতিষ্ক সম্পর্কে বিশ্লেষণ করতে পারবে।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533400"/>
            <a:ext cx="3124200" cy="646331"/>
          </a:xfrm>
          <a:prstGeom prst="rect">
            <a:avLst/>
          </a:prstGeom>
          <a:noFill/>
        </p:spPr>
        <p:txBody>
          <a:bodyPr wrap="square" rtlCol="0">
            <a:spAutoFit/>
          </a:bodyPr>
          <a:lstStyle/>
          <a:p>
            <a:pPr algn="ctr"/>
            <a:r>
              <a:rPr lang="bn-BD" sz="3600" dirty="0" smtClean="0">
                <a:solidFill>
                  <a:srgbClr val="00B050"/>
                </a:solidFill>
              </a:rPr>
              <a:t>সমাধান</a:t>
            </a:r>
            <a:r>
              <a:rPr lang="bn-BD" dirty="0" smtClean="0"/>
              <a:t> </a:t>
            </a:r>
            <a:endParaRPr lang="en-US" dirty="0"/>
          </a:p>
        </p:txBody>
      </p:sp>
      <p:pic>
        <p:nvPicPr>
          <p:cNvPr id="3074" name="Picture 2" descr="C:\Users\Microsoft\Desktop\ছবি-৩\পৃথিবির নিকটতম নক্ষত্র.jpg"/>
          <p:cNvPicPr>
            <a:picLocks noChangeAspect="1" noChangeArrowheads="1"/>
          </p:cNvPicPr>
          <p:nvPr/>
        </p:nvPicPr>
        <p:blipFill>
          <a:blip r:embed="rId2"/>
          <a:srcRect/>
          <a:stretch>
            <a:fillRect/>
          </a:stretch>
        </p:blipFill>
        <p:spPr bwMode="auto">
          <a:xfrm>
            <a:off x="3048000" y="1295400"/>
            <a:ext cx="2857500" cy="3352800"/>
          </a:xfrm>
          <a:prstGeom prst="rect">
            <a:avLst/>
          </a:prstGeom>
          <a:noFill/>
        </p:spPr>
      </p:pic>
      <p:pic>
        <p:nvPicPr>
          <p:cNvPr id="3075" name="Picture 3" descr="C:\Users\Microsoft\Desktop\ছবি-৩\নক্ষত্র৪.jpg"/>
          <p:cNvPicPr>
            <a:picLocks noChangeAspect="1" noChangeArrowheads="1"/>
          </p:cNvPicPr>
          <p:nvPr/>
        </p:nvPicPr>
        <p:blipFill>
          <a:blip r:embed="rId3"/>
          <a:srcRect/>
          <a:stretch>
            <a:fillRect/>
          </a:stretch>
        </p:blipFill>
        <p:spPr bwMode="auto">
          <a:xfrm>
            <a:off x="381000" y="1295400"/>
            <a:ext cx="2590800" cy="3352800"/>
          </a:xfrm>
          <a:prstGeom prst="rect">
            <a:avLst/>
          </a:prstGeom>
          <a:noFill/>
        </p:spPr>
      </p:pic>
      <p:pic>
        <p:nvPicPr>
          <p:cNvPr id="3076" name="Picture 4" descr="C:\Users\Microsoft\Desktop\ছবি-৩\নক্ষত্র.jpg"/>
          <p:cNvPicPr>
            <a:picLocks noChangeAspect="1" noChangeArrowheads="1"/>
          </p:cNvPicPr>
          <p:nvPr/>
        </p:nvPicPr>
        <p:blipFill>
          <a:blip r:embed="rId4"/>
          <a:srcRect/>
          <a:stretch>
            <a:fillRect/>
          </a:stretch>
        </p:blipFill>
        <p:spPr bwMode="auto">
          <a:xfrm>
            <a:off x="6019800" y="1295400"/>
            <a:ext cx="2733675" cy="3352800"/>
          </a:xfrm>
          <a:prstGeom prst="rect">
            <a:avLst/>
          </a:prstGeom>
          <a:noFill/>
        </p:spPr>
      </p:pic>
      <p:sp>
        <p:nvSpPr>
          <p:cNvPr id="6" name="TextBox 5"/>
          <p:cNvSpPr txBox="1"/>
          <p:nvPr/>
        </p:nvSpPr>
        <p:spPr>
          <a:xfrm>
            <a:off x="228600" y="5105400"/>
            <a:ext cx="8458200" cy="892552"/>
          </a:xfrm>
          <a:prstGeom prst="rect">
            <a:avLst/>
          </a:prstGeom>
          <a:noFill/>
        </p:spPr>
        <p:txBody>
          <a:bodyPr wrap="square" rtlCol="0">
            <a:spAutoFit/>
          </a:bodyPr>
          <a:lstStyle/>
          <a:p>
            <a:r>
              <a:rPr lang="bn-BD" sz="2800" dirty="0" smtClean="0">
                <a:solidFill>
                  <a:srgbClr val="0070C0"/>
                </a:solidFill>
                <a:latin typeface="Kalpurush" pitchFamily="2" charset="0"/>
                <a:cs typeface="Kalpurush" pitchFamily="2" charset="0"/>
              </a:rPr>
              <a:t>নক্ষত্রঃ</a:t>
            </a:r>
            <a:r>
              <a:rPr lang="bn-BD" sz="2400" dirty="0" smtClean="0">
                <a:latin typeface="Kalpurush" pitchFamily="2" charset="0"/>
                <a:cs typeface="Kalpurush" pitchFamily="2" charset="0"/>
              </a:rPr>
              <a:t>যে সব জ্যোতিষ্কের নিজের আলো আছে তাদের নক্ষত্র বলে।এগুলো হলো জ্বলন্ত গ্যাসপিন্ড,এরা হাইড্রোজেন ও হিলিয়াম গ্যাস দিয়ে তৈরি।  </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wheel(1)">
                                      <p:cBhvr>
                                        <p:cTn id="12" dur="20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wheel(1)">
                                      <p:cBhvr>
                                        <p:cTn id="17" dur="20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076"/>
                                        </p:tgtEl>
                                        <p:attrNameLst>
                                          <p:attrName>style.visibility</p:attrName>
                                        </p:attrNameLst>
                                      </p:cBhvr>
                                      <p:to>
                                        <p:strVal val="visible"/>
                                      </p:to>
                                    </p:set>
                                    <p:animEffect transition="in" filter="wheel(1)">
                                      <p:cBhvr>
                                        <p:cTn id="22" dur="2000"/>
                                        <p:tgtEl>
                                          <p:spTgt spid="307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450</Words>
  <Application>Microsoft Office PowerPoint</Application>
  <PresentationFormat>On-screen Show (4:3)</PresentationFormat>
  <Paragraphs>50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স্বাগতম </vt:lpstr>
      <vt:lpstr>শিক্ষক পরিচিতি </vt:lpstr>
      <vt:lpstr>পাঠ পরিচিতি </vt:lpstr>
      <vt:lpstr>পাঠ শিরোনাম </vt:lpstr>
      <vt:lpstr>শিখন ফল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ধন্যবাদ সবাইকে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mogno</cp:lastModifiedBy>
  <cp:revision>136</cp:revision>
  <dcterms:created xsi:type="dcterms:W3CDTF">2006-08-16T00:00:00Z</dcterms:created>
  <dcterms:modified xsi:type="dcterms:W3CDTF">2020-02-21T17:19:47Z</dcterms:modified>
</cp:coreProperties>
</file>