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sldIdLst>
    <p:sldId id="286" r:id="rId2"/>
    <p:sldId id="281" r:id="rId3"/>
    <p:sldId id="282" r:id="rId4"/>
    <p:sldId id="261" r:id="rId5"/>
    <p:sldId id="283" r:id="rId6"/>
    <p:sldId id="263" r:id="rId7"/>
    <p:sldId id="285" r:id="rId8"/>
    <p:sldId id="264" r:id="rId9"/>
    <p:sldId id="266" r:id="rId10"/>
    <p:sldId id="267" r:id="rId11"/>
    <p:sldId id="268" r:id="rId12"/>
    <p:sldId id="269" r:id="rId13"/>
    <p:sldId id="271" r:id="rId14"/>
    <p:sldId id="270" r:id="rId15"/>
    <p:sldId id="273" r:id="rId16"/>
    <p:sldId id="280" r:id="rId17"/>
    <p:sldId id="274" r:id="rId18"/>
    <p:sldId id="28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792" autoAdjust="0"/>
  </p:normalViewPr>
  <p:slideViewPr>
    <p:cSldViewPr snapToGrid="0">
      <p:cViewPr varScale="1">
        <p:scale>
          <a:sx n="65" d="100"/>
          <a:sy n="65" d="100"/>
        </p:scale>
        <p:origin x="91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B99B13-BA14-4436-B110-4B1F6CB8E273}" type="datetimeFigureOut">
              <a:rPr lang="en-GB" smtClean="0"/>
              <a:pPr/>
              <a:t>21/02/2020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6CDEB-31CF-4EBE-918E-A079B7C18E6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18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6CDEB-31CF-4EBE-918E-A079B7C18E6F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5304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6CDEB-31CF-4EBE-918E-A079B7C18E6F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0109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6CDEB-31CF-4EBE-918E-A079B7C18E6F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6114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6CDEB-31CF-4EBE-918E-A079B7C18E6F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611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6CDEB-31CF-4EBE-918E-A079B7C18E6F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899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6CDEB-31CF-4EBE-918E-A079B7C18E6F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873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6CDEB-31CF-4EBE-918E-A079B7C18E6F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407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6CDEB-31CF-4EBE-918E-A079B7C18E6F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575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6CDEB-31CF-4EBE-918E-A079B7C18E6F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56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6CDEB-31CF-4EBE-918E-A079B7C18E6F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196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6CDEB-31CF-4EBE-918E-A079B7C18E6F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104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6CDEB-31CF-4EBE-918E-A079B7C18E6F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251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73C0E-2C53-4304-999F-98A642FA1ABB}" type="datetimeFigureOut">
              <a:rPr lang="en-GB" smtClean="0"/>
              <a:pPr/>
              <a:t>21/02/2020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1C955-25F8-4933-87F0-8F92AD9AA265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341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73C0E-2C53-4304-999F-98A642FA1ABB}" type="datetimeFigureOut">
              <a:rPr lang="en-GB" smtClean="0"/>
              <a:pPr/>
              <a:t>21/02/2020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1C955-25F8-4933-87F0-8F92AD9AA26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715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73C0E-2C53-4304-999F-98A642FA1ABB}" type="datetimeFigureOut">
              <a:rPr lang="en-GB" smtClean="0"/>
              <a:pPr/>
              <a:t>21/02/2020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1C955-25F8-4933-87F0-8F92AD9AA26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639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73C0E-2C53-4304-999F-98A642FA1ABB}" type="datetimeFigureOut">
              <a:rPr lang="en-GB" smtClean="0"/>
              <a:pPr/>
              <a:t>21/02/2020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1C955-25F8-4933-87F0-8F92AD9AA26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208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73C0E-2C53-4304-999F-98A642FA1ABB}" type="datetimeFigureOut">
              <a:rPr lang="en-GB" smtClean="0"/>
              <a:pPr/>
              <a:t>21/02/2020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1C955-25F8-4933-87F0-8F92AD9AA265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046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73C0E-2C53-4304-999F-98A642FA1ABB}" type="datetimeFigureOut">
              <a:rPr lang="en-GB" smtClean="0"/>
              <a:pPr/>
              <a:t>21/02/2020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1C955-25F8-4933-87F0-8F92AD9AA26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854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73C0E-2C53-4304-999F-98A642FA1ABB}" type="datetimeFigureOut">
              <a:rPr lang="en-GB" smtClean="0"/>
              <a:pPr/>
              <a:t>21/02/2020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1C955-25F8-4933-87F0-8F92AD9AA26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779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73C0E-2C53-4304-999F-98A642FA1ABB}" type="datetimeFigureOut">
              <a:rPr lang="en-GB" smtClean="0"/>
              <a:pPr/>
              <a:t>21/02/2020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1C955-25F8-4933-87F0-8F92AD9AA26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172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73C0E-2C53-4304-999F-98A642FA1ABB}" type="datetimeFigureOut">
              <a:rPr lang="en-GB" smtClean="0"/>
              <a:pPr/>
              <a:t>21/02/2020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1C955-25F8-4933-87F0-8F92AD9AA26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910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D173C0E-2C53-4304-999F-98A642FA1ABB}" type="datetimeFigureOut">
              <a:rPr lang="en-GB" smtClean="0"/>
              <a:pPr/>
              <a:t>21/02/2020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C1C955-25F8-4933-87F0-8F92AD9AA26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207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73C0E-2C53-4304-999F-98A642FA1ABB}" type="datetimeFigureOut">
              <a:rPr lang="en-GB" smtClean="0"/>
              <a:pPr/>
              <a:t>21/02/2020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1C955-25F8-4933-87F0-8F92AD9AA26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878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173C0E-2C53-4304-999F-98A642FA1ABB}" type="datetimeFigureOut">
              <a:rPr lang="en-GB" smtClean="0"/>
              <a:pPr/>
              <a:t>21/02/2020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FC1C955-25F8-4933-87F0-8F92AD9AA265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055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6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10" Type="http://schemas.openxmlformats.org/officeDocument/2006/relationships/image" Target="../media/image14.jpe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02758" y="286603"/>
            <a:ext cx="5008729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87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93283" y="3659217"/>
            <a:ext cx="2396100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অপুষ্পক উদ্ভিদ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97" y="506539"/>
            <a:ext cx="4438273" cy="29385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442" y="494346"/>
            <a:ext cx="4840644" cy="295072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74839" y="3625450"/>
            <a:ext cx="2396100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সপুষ্পক উদ্ভিদ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749990" y="4487201"/>
            <a:ext cx="2791013" cy="1464148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সকল উদ্ভিদের ফুল হয়না, সেগুলোকে </a:t>
            </a:r>
            <a:r>
              <a:rPr lang="bn-BD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অপুষ্পক উদ্ভিদ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বলে।  </a:t>
            </a:r>
            <a:endParaRPr lang="en-GB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748494" y="4390609"/>
            <a:ext cx="2791013" cy="1464148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সকল উদ্ভিদের ফুল হয়, সেগুলোকে </a:t>
            </a:r>
            <a:r>
              <a:rPr lang="bn-BD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পুষ্পক উদ্ভিদ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বলে।  </a:t>
            </a:r>
            <a:endParaRPr lang="en-GB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6096000" y="-144295"/>
            <a:ext cx="0" cy="7002295"/>
          </a:xfrm>
          <a:prstGeom prst="line">
            <a:avLst/>
          </a:prstGeom>
          <a:ln w="28575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24065" y="2563318"/>
            <a:ext cx="1349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ঢেঁকিশাক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87776" y="2548328"/>
            <a:ext cx="1543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ব্যাঙের ছাতা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97579" y="2610788"/>
            <a:ext cx="776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জাম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78584" y="2658256"/>
            <a:ext cx="68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জবা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70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2" animBg="1"/>
      <p:bldP spid="16" grpId="2" animBg="1"/>
      <p:bldP spid="15" grpId="0" animBg="1"/>
      <p:bldP spid="19" grpId="0" animBg="1"/>
      <p:bldP spid="11" grpId="0"/>
      <p:bldP spid="12" grpId="0"/>
      <p:bldP spid="13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171" y="270745"/>
            <a:ext cx="5279231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আকার এবং কান্ড অনুযায়ী শ্রেণিবিন্যাস</a:t>
            </a:r>
            <a:r>
              <a:rPr lang="bn-BD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 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0" y="5184334"/>
            <a:ext cx="12192000" cy="51897"/>
          </a:xfrm>
          <a:prstGeom prst="line">
            <a:avLst/>
          </a:prstGeom>
          <a:ln w="28575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650211" y="5666050"/>
            <a:ext cx="7129221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কান্ড থেকে শাখা প্রশাখা এবং পাতা হয়, এগুলোকে বৃক্ষ বলা হয়।  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10800000" flipV="1">
            <a:off x="2650211" y="5676716"/>
            <a:ext cx="8751375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আম, কাঁঠাল,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বেল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ইত্যাদি উদ্ভিদ আকারে বড়, কান্ড মোটা, দীর্ঘ ও শক্ত। 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102245" y="5564346"/>
            <a:ext cx="1410346" cy="74796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বৃক্ষ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0" y="5549598"/>
            <a:ext cx="1092630" cy="80083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 </a:t>
            </a:r>
            <a:endParaRPr lang="en-GB" sz="3600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00791" y="1183635"/>
            <a:ext cx="9037828" cy="2920868"/>
            <a:chOff x="2200443" y="1134938"/>
            <a:chExt cx="9436034" cy="292338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lum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9" r="31656"/>
            <a:stretch/>
          </p:blipFill>
          <p:spPr>
            <a:xfrm>
              <a:off x="2200443" y="1135625"/>
              <a:ext cx="4967273" cy="2922695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4028" y="1134938"/>
              <a:ext cx="4362449" cy="292338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20043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7.40741E-7 L 0.29922 -0.1946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61" y="-974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2" grpId="0" animBg="1"/>
      <p:bldP spid="22" grpId="1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95" y="44984"/>
            <a:ext cx="5279231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আকার এবং কান্ড অনুযায়ী শ্রেণিবিন্যাস</a:t>
            </a:r>
            <a:r>
              <a:rPr lang="bn-BD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 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0" y="5478806"/>
            <a:ext cx="12192000" cy="51897"/>
          </a:xfrm>
          <a:prstGeom prst="line">
            <a:avLst/>
          </a:prstGeom>
          <a:ln w="28575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552912" y="5740416"/>
            <a:ext cx="5654340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কান্ডের গোড়ার কাছ থেকে শাখা প্রশাখা বের হয়।  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10800000" flipV="1">
            <a:off x="2552912" y="5678092"/>
            <a:ext cx="8192098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গোলাপ, জবা, রঙ্গন উদ্ভিদ </a:t>
            </a:r>
            <a:r>
              <a:rPr lang="bn-BD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গুল্ম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শ্রেণির। বৃক্ষের মত কাণ্ড মোটা ও শক্ত নয়। 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102245" y="5678092"/>
            <a:ext cx="1410346" cy="79446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গুল্ম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0" y="5678092"/>
            <a:ext cx="1092630" cy="80083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 </a:t>
            </a:r>
            <a:endParaRPr lang="en-GB" sz="3600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189" y="946238"/>
            <a:ext cx="8565622" cy="330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8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7 L 0.34179 -0.191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83" y="-956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6574" y="564838"/>
            <a:ext cx="6297215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আকার এবং কান্ড অনুযায়ী</a:t>
            </a:r>
            <a:r>
              <a:rPr lang="en-GB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শ্রেণিবিন্যাস</a:t>
            </a:r>
            <a:r>
              <a:rPr lang="bn-BD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 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0" y="5458628"/>
            <a:ext cx="12192000" cy="51897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650211" y="5604317"/>
            <a:ext cx="6292311" cy="53326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বিরুৎ উদ্ভিদ গুল্ম উদ্ভিদের চেয়ে আকারে ছোট, কান্ড নরম।  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10800000" flipV="1">
            <a:off x="2665712" y="5604317"/>
            <a:ext cx="4448014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ধান, সরিষা, মরিচ উদ্ভিদ </a:t>
            </a:r>
            <a:r>
              <a:rPr lang="bn-BD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বিরুৎ শ্রেণির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102245" y="5550610"/>
            <a:ext cx="1410346" cy="79446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বিরু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endParaRPr lang="en-GB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0" y="5550610"/>
            <a:ext cx="1092630" cy="80083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 </a:t>
            </a:r>
            <a:endParaRPr lang="en-GB" sz="36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713" y="1254873"/>
            <a:ext cx="8571719" cy="330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65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5 0.03681 L 0.32487 -0.1365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19" y="-868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5648632"/>
            <a:ext cx="12192000" cy="29497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147719" y="511698"/>
            <a:ext cx="2654599" cy="107721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: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সময়-৫মিনিট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53808" y="2221565"/>
            <a:ext cx="8707831" cy="255454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endParaRPr lang="bn-BD" sz="32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শ্রেণিবিন্যাস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উপস্থিতির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ভিত্তি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উদ্ভিদকে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কয়ভাগে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bn-BD" sz="32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কান্ড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উদ্ভিদকে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কয়ভাগে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rot="10800000" flipV="1">
            <a:off x="1453808" y="527788"/>
            <a:ext cx="3048233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96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170010" y="4921904"/>
            <a:ext cx="9107633" cy="95410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এবার শ্রেণিকক্ষের বাইরে গিয়ে দলভিত্তিক উদ্ভিদ সংগ্রহ কর 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দু’টি করে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লিখে উপস্থাপন কর।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596027" y="147577"/>
            <a:ext cx="3931409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অনুশীলন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সময়-৫  </a:t>
            </a:r>
            <a:r>
              <a:rPr lang="en-US" sz="2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062536"/>
              </p:ext>
            </p:extLst>
          </p:nvPr>
        </p:nvGraphicFramePr>
        <p:xfrm>
          <a:off x="1170010" y="2595715"/>
          <a:ext cx="9107634" cy="203527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35878"/>
                <a:gridCol w="3035878"/>
                <a:gridCol w="3035878"/>
              </a:tblGrid>
              <a:tr h="67842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বৃ</a:t>
                      </a:r>
                      <a:r>
                        <a:rPr lang="en-US" sz="3200" dirty="0" err="1" smtClean="0"/>
                        <a:t>ক্ষ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গুল্ম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বিরু</a:t>
                      </a:r>
                      <a:r>
                        <a:rPr lang="en-US" sz="3200" dirty="0" smtClean="0"/>
                        <a:t>ৎ</a:t>
                      </a:r>
                      <a:endParaRPr lang="en-US" sz="3200" dirty="0"/>
                    </a:p>
                  </a:txBody>
                  <a:tcPr/>
                </a:tc>
              </a:tr>
              <a:tr h="678426"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</a:tr>
              <a:tr h="678426"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9717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0" y="352496"/>
            <a:ext cx="7272000" cy="2084407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7493557" y="891109"/>
            <a:ext cx="4168792" cy="138499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-ছবিতে কয় শ্রেণির উদ্ভিদ রয়েছে?</a:t>
            </a:r>
          </a:p>
          <a:p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-জবা কোন ধরনের উদ্ভিদ?  </a:t>
            </a:r>
          </a:p>
          <a:p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-সপুষ্পক উদ্ভিদ কাকে বলে?  </a:t>
            </a:r>
            <a:endParaRPr lang="en-GB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10580" y="254833"/>
            <a:ext cx="1733953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মূল্যায়ন: </a:t>
            </a:r>
            <a:r>
              <a:rPr lang="en-US" sz="1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0" y="2790376"/>
            <a:ext cx="12192000" cy="51897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-14990" y="2702933"/>
            <a:ext cx="12192000" cy="51897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502867" y="5515696"/>
            <a:ext cx="2360255" cy="63026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গুল্ম উদ্ভিদ  </a:t>
            </a:r>
            <a:endParaRPr lang="en-GB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294023" y="5565650"/>
            <a:ext cx="2023542" cy="62528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বুনো উদ্ভিদ 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453952" y="5535667"/>
            <a:ext cx="2525147" cy="61029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সপুষ্পক উদ্ভিদ</a:t>
            </a:r>
            <a:endParaRPr lang="en-GB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133065" y="5527821"/>
            <a:ext cx="3068287" cy="63914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অপুষ্পক উদ্ভিদ 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03084" y="545494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sym typeface="Wingdings"/>
              </a:rPr>
              <a:t>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35" y="2913573"/>
            <a:ext cx="3606946" cy="24058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01956" y="3862242"/>
            <a:ext cx="4127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822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17" grpId="0" animBg="1"/>
      <p:bldP spid="18" grpId="0" animBg="1"/>
      <p:bldP spid="19" grpId="0" animBg="1"/>
      <p:bldP spid="20" grpId="0" animBg="1"/>
      <p:bldP spid="21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65793" y="284813"/>
            <a:ext cx="2657289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বাড়ির কাজ: 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291395" y="1917518"/>
            <a:ext cx="5994400" cy="37338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13" name="Picture 12" descr="2110151kcfgposg6o.gif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lum bright="30000"/>
          </a:blip>
          <a:stretch>
            <a:fillRect/>
          </a:stretch>
        </p:blipFill>
        <p:spPr>
          <a:xfrm>
            <a:off x="5293147" y="1744516"/>
            <a:ext cx="6069724" cy="301752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4" name="TextBox 13"/>
          <p:cNvSpPr txBox="1"/>
          <p:nvPr/>
        </p:nvSpPr>
        <p:spPr>
          <a:xfrm>
            <a:off x="5704241" y="2507145"/>
            <a:ext cx="51687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শেকড়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গভীরে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২। ৩টি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সপুস্পক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অপুস্পক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82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4800" y="1981201"/>
            <a:ext cx="6502400" cy="14465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latin typeface="Times New Roman" pitchFamily="18" charset="0"/>
                <a:cs typeface="Times New Roman" pitchFamily="18" charset="0"/>
              </a:rPr>
              <a:t>Thank you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57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88" y="1153585"/>
            <a:ext cx="252000" cy="53144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873552" y="-1132"/>
            <a:ext cx="216000" cy="51192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1783" y="1002325"/>
            <a:ext cx="2641244" cy="101566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পস্থাপনায়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US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3158" y="2902893"/>
            <a:ext cx="5396722" cy="1815882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স্বরুপ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দাস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শিক্ষক  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আজমপুর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সরকারি প্রাথমিক বিদ্যালয়। 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দর্শনা-চুয়াডাঙ্গা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55282" y="1063860"/>
            <a:ext cx="2836033" cy="769441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bn-BD" sz="4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পরিচিতিঃ 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189785" y="2144151"/>
            <a:ext cx="5373862" cy="30608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114762" y="2535702"/>
            <a:ext cx="5562600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তৃতীয় </a:t>
            </a:r>
          </a:p>
          <a:p>
            <a:pPr algn="ctr"/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প্রাথমিক বিজ্ঞান </a:t>
            </a:r>
          </a:p>
          <a:p>
            <a:pPr algn="ctr"/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সাধারন পাঠঃ ‘জীব ও জড়’</a:t>
            </a:r>
          </a:p>
          <a:p>
            <a:pPr algn="ctr"/>
            <a:r>
              <a:rPr lang="en-US" sz="28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প্যাঠাংশঃ</a:t>
            </a:r>
            <a:r>
              <a:rPr lang="en-US" sz="2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‘উদ্ভিদ ’  </a:t>
            </a:r>
          </a:p>
          <a:p>
            <a:pPr algn="ctr"/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৩৫ মিনিট 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043" y="624446"/>
            <a:ext cx="2086837" cy="208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975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5745" y="212113"/>
            <a:ext cx="4906367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3116"/>
          <a:stretch/>
        </p:blipFill>
        <p:spPr>
          <a:xfrm>
            <a:off x="1441227" y="1141225"/>
            <a:ext cx="9915402" cy="40649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07978" y="5427406"/>
            <a:ext cx="415112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62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5" r="14400"/>
          <a:stretch/>
        </p:blipFill>
        <p:spPr>
          <a:xfrm>
            <a:off x="7717216" y="1365254"/>
            <a:ext cx="3996000" cy="3180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381000" y="456491"/>
            <a:ext cx="4086069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আজ আমরা পড়বো----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09" y="1454741"/>
            <a:ext cx="5167104" cy="309143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467069" y="4898090"/>
            <a:ext cx="4524847" cy="8309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‘বিভিন্ন ধরনের উদ্ভিদ’</a:t>
            </a:r>
            <a:endParaRPr lang="en-US" sz="4800" b="1" dirty="0">
              <a:ln>
                <a:solidFill>
                  <a:srgbClr val="C00000"/>
                </a:solidFill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47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03639" y="294968"/>
            <a:ext cx="5235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6414" y="5338917"/>
            <a:ext cx="10648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উদ্ভিদকে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শ্রেণিতে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770" y="1487949"/>
            <a:ext cx="8565622" cy="330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058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81000" y="456491"/>
            <a:ext cx="3639703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4280" y="2176594"/>
            <a:ext cx="8513763" cy="163121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 পাঠশেষে শিক্ষার্থীরা-------</a:t>
            </a:r>
          </a:p>
          <a:p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 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শনাক্ত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পারবে।  </a:t>
            </a:r>
          </a:p>
          <a:p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 বিভিন্ন বৈশিষ্ট্যের আলোকে উদ্ভিদের শ্রেণিবিন্যাস করতে পারবে।  </a:t>
            </a:r>
            <a:endParaRPr lang="en-US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051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6657" y="545909"/>
            <a:ext cx="4503761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পুরনালোচনা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0148" y="2920621"/>
            <a:ext cx="5936777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sz="40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অংশগুলো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endParaRPr lang="en-US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70" y="750628"/>
            <a:ext cx="252000" cy="531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918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4884" y="5426716"/>
            <a:ext cx="9450422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অনেক উদ্ভিদের ফুল ও ফল হয়। কোনো কোনো উদ্ভিদের কান্ডে শাখা প্রশাখা আছে।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27449" y="5418719"/>
            <a:ext cx="9107633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চারপাশে বিভিন্ন ধরনের উদ্ভিদ রয়েছে। উদ্ভিদের মূল, কান্ড ও পাতা থাকে।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57398" y="5389224"/>
            <a:ext cx="174748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088767" y="206477"/>
            <a:ext cx="10371568" cy="1423527"/>
            <a:chOff x="557825" y="383458"/>
            <a:chExt cx="10371568" cy="142352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825" y="383458"/>
              <a:ext cx="2379322" cy="142352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0850" y="383458"/>
              <a:ext cx="2478610" cy="142352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4932" y="383458"/>
              <a:ext cx="2321318" cy="142352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1722" y="383459"/>
              <a:ext cx="2157671" cy="1423526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1607574" y="1887793"/>
            <a:ext cx="1194620" cy="368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ঢেকি</a:t>
            </a:r>
            <a:r>
              <a:rPr lang="en-US" dirty="0" smtClean="0"/>
              <a:t> </a:t>
            </a:r>
            <a:r>
              <a:rPr lang="en-US" dirty="0" err="1" smtClean="0"/>
              <a:t>শাক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4613787" y="1887793"/>
            <a:ext cx="1194620" cy="368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জবা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7367388" y="1895167"/>
            <a:ext cx="1329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শাপলা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9945329" y="1887793"/>
            <a:ext cx="1194620" cy="368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আম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1088767" y="2904549"/>
            <a:ext cx="10566018" cy="1422260"/>
            <a:chOff x="1088767" y="2904549"/>
            <a:chExt cx="10566018" cy="142226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767" y="2904549"/>
              <a:ext cx="2277364" cy="142226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1792" y="2904549"/>
              <a:ext cx="2355266" cy="142226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9720" y="2904549"/>
              <a:ext cx="2169028" cy="142226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2436" y="2904549"/>
              <a:ext cx="2132349" cy="1422260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>
            <a:off x="1681118" y="4485308"/>
            <a:ext cx="9699919" cy="451958"/>
            <a:chOff x="1681118" y="4485308"/>
            <a:chExt cx="9699919" cy="451958"/>
          </a:xfrm>
        </p:grpSpPr>
        <p:sp>
          <p:nvSpPr>
            <p:cNvPr id="46" name="TextBox 45"/>
            <p:cNvSpPr txBox="1"/>
            <p:nvPr/>
          </p:nvSpPr>
          <p:spPr>
            <a:xfrm>
              <a:off x="1681118" y="4493305"/>
              <a:ext cx="1194620" cy="368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মরিচ</a:t>
              </a:r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763729" y="4485308"/>
              <a:ext cx="1194620" cy="368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ধান</a:t>
              </a:r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701116" y="4568556"/>
              <a:ext cx="1194620" cy="368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মস</a:t>
              </a:r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0186417" y="4561803"/>
              <a:ext cx="1194620" cy="368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ব্যাঙের</a:t>
              </a:r>
              <a:r>
                <a:rPr lang="en-US" dirty="0" smtClean="0"/>
                <a:t> </a:t>
              </a:r>
              <a:r>
                <a:rPr lang="en-US" dirty="0" err="1" smtClean="0"/>
                <a:t>ছাতা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3625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37" grpId="0" animBg="1"/>
      <p:bldP spid="37" grpId="1" animBg="1"/>
      <p:bldP spid="40" grpId="0" animBg="1"/>
      <p:bldP spid="10" grpId="0"/>
      <p:bldP spid="41" grpId="0"/>
      <p:bldP spid="42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665621" y="1697342"/>
            <a:ext cx="2396100" cy="101566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কাজ: 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সময়-৬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94464" y="1726839"/>
            <a:ext cx="8067399" cy="138499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প্রদর্শিত ছকের মত করে তোমাদের খাতায় একটি ছক তৈরি কর। প্রয়োজনে বইয়ের ছকটি দেখ এবং উপরে প্রদর্শিত উদ্ভিদগুলোর বৈশিষ্ট্য ছকে লিপিবদ্ধ কর।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908175"/>
              </p:ext>
            </p:extLst>
          </p:nvPr>
        </p:nvGraphicFramePr>
        <p:xfrm>
          <a:off x="1482691" y="3203644"/>
          <a:ext cx="9637592" cy="3020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9398"/>
                <a:gridCol w="2409398"/>
                <a:gridCol w="2409398"/>
                <a:gridCol w="2409398"/>
              </a:tblGrid>
              <a:tr h="604035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উদ্ভিদের নাম </a:t>
                      </a:r>
                      <a:endParaRPr lang="en-GB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আকার</a:t>
                      </a:r>
                      <a:r>
                        <a:rPr lang="bn-BD" sz="28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GB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কান্ড শক্ত</a:t>
                      </a:r>
                      <a:r>
                        <a:rPr lang="bn-BD" sz="28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না নরম </a:t>
                      </a:r>
                      <a:endParaRPr lang="en-GB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</a:t>
                      </a:r>
                      <a:r>
                        <a:rPr lang="bn-BD" sz="2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ফুল ফোটে</a:t>
                      </a:r>
                      <a:r>
                        <a:rPr lang="bn-BD" sz="28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কিনা </a:t>
                      </a:r>
                      <a:endParaRPr lang="en-GB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604035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ঢেকি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শাক</a:t>
                      </a:r>
                      <a:r>
                        <a:rPr lang="bn-BD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GB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04035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শাপলা</a:t>
                      </a:r>
                      <a:endParaRPr lang="en-GB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04035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জবা</a:t>
                      </a:r>
                      <a:endParaRPr lang="en-GB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04035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আম</a:t>
                      </a:r>
                      <a:endParaRPr lang="en-GB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1126284" y="159743"/>
            <a:ext cx="10371568" cy="1423527"/>
            <a:chOff x="557825" y="383458"/>
            <a:chExt cx="10371568" cy="142352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825" y="383458"/>
              <a:ext cx="2379322" cy="142352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0850" y="383458"/>
              <a:ext cx="2478610" cy="142352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4932" y="383458"/>
              <a:ext cx="2321318" cy="142352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1722" y="383459"/>
              <a:ext cx="2157671" cy="14235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595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7" grpId="0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858</TotalTime>
  <Words>484</Words>
  <Application>Microsoft Office PowerPoint</Application>
  <PresentationFormat>Widescreen</PresentationFormat>
  <Paragraphs>111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Calibri</vt:lpstr>
      <vt:lpstr>Calibri Light</vt:lpstr>
      <vt:lpstr>NikoshBAN</vt:lpstr>
      <vt:lpstr>Times New Roman</vt:lpstr>
      <vt:lpstr>Vrinda</vt:lpstr>
      <vt:lpstr>Wingdings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sarup</cp:lastModifiedBy>
  <cp:revision>122</cp:revision>
  <dcterms:created xsi:type="dcterms:W3CDTF">2015-10-25T22:29:20Z</dcterms:created>
  <dcterms:modified xsi:type="dcterms:W3CDTF">2020-02-21T15:04:17Z</dcterms:modified>
</cp:coreProperties>
</file>