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9" d="100"/>
          <a:sy n="59" d="100"/>
        </p:scale>
        <p:origin x="-1632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2/21/2020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2/21/2020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52400" y="381000"/>
            <a:ext cx="8534400" cy="2554545"/>
          </a:xfrm>
          <a:prstGeom prst="rect">
            <a:avLst/>
          </a:prstGeom>
          <a:noFill/>
          <a:ln>
            <a:solidFill>
              <a:schemeClr val="tx1"/>
            </a:solidFill>
            <a:prstDash val="dashDot"/>
          </a:ln>
        </p:spPr>
        <p:txBody>
          <a:bodyPr wrap="square" rtlCol="0">
            <a:spAutoFit/>
          </a:bodyPr>
          <a:lstStyle/>
          <a:p>
            <a:r>
              <a:rPr lang="bn-BD" sz="8000" dirty="0" smtClean="0">
                <a:solidFill>
                  <a:srgbClr val="FF0000"/>
                </a:solidFill>
              </a:rPr>
              <a:t> আজকের পাঠে সবাইকে  স্বাগতম </a:t>
            </a:r>
            <a:endParaRPr lang="en-US" sz="8000" dirty="0">
              <a:solidFill>
                <a:srgbClr val="FF000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935546"/>
            <a:ext cx="8915399" cy="39224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73577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57200" y="685800"/>
            <a:ext cx="6781800" cy="1015663"/>
          </a:xfrm>
          <a:prstGeom prst="rect">
            <a:avLst/>
          </a:prstGeom>
          <a:noFill/>
          <a:ln>
            <a:solidFill>
              <a:schemeClr val="tx1"/>
            </a:solidFill>
            <a:prstDash val="lgDashDot"/>
          </a:ln>
        </p:spPr>
        <p:txBody>
          <a:bodyPr wrap="square" rtlCol="0">
            <a:spAutoFit/>
          </a:bodyPr>
          <a:lstStyle/>
          <a:p>
            <a:r>
              <a:rPr lang="bn-BD" sz="6000" dirty="0" smtClean="0">
                <a:solidFill>
                  <a:srgbClr val="00B050"/>
                </a:solidFill>
              </a:rPr>
              <a:t> দলিয় কাজ </a:t>
            </a:r>
            <a:endParaRPr lang="en-US" sz="6000" dirty="0">
              <a:solidFill>
                <a:srgbClr val="00B05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7200" y="2286000"/>
            <a:ext cx="7696200" cy="1200329"/>
          </a:xfrm>
          <a:prstGeom prst="rect">
            <a:avLst/>
          </a:prstGeom>
          <a:noFill/>
          <a:ln>
            <a:solidFill>
              <a:schemeClr val="tx1"/>
            </a:solidFill>
            <a:prstDash val="dash"/>
          </a:ln>
        </p:spPr>
        <p:txBody>
          <a:bodyPr wrap="square" rtlCol="0">
            <a:spAutoFit/>
          </a:bodyPr>
          <a:lstStyle/>
          <a:p>
            <a:r>
              <a:rPr lang="bn-BD" sz="3600" dirty="0" smtClean="0">
                <a:solidFill>
                  <a:srgbClr val="00B050"/>
                </a:solidFill>
              </a:rPr>
              <a:t>ইসমাইল (আঃ) কিভাবে ধয্যের পরিচয় দিলেন ? </a:t>
            </a:r>
            <a:endParaRPr lang="en-US" sz="3600" dirty="0">
              <a:solidFill>
                <a:srgbClr val="00B050"/>
              </a:solidFill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3466276"/>
            <a:ext cx="9067800" cy="33716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18269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09600" y="381000"/>
            <a:ext cx="6324600" cy="1323439"/>
          </a:xfrm>
          <a:prstGeom prst="rect">
            <a:avLst/>
          </a:prstGeom>
          <a:noFill/>
          <a:ln>
            <a:solidFill>
              <a:schemeClr val="tx1"/>
            </a:solidFill>
            <a:prstDash val="dashDot"/>
          </a:ln>
        </p:spPr>
        <p:txBody>
          <a:bodyPr wrap="square" rtlCol="0">
            <a:spAutoFit/>
          </a:bodyPr>
          <a:lstStyle/>
          <a:p>
            <a:r>
              <a:rPr lang="bn-BD" sz="8000" dirty="0" smtClean="0">
                <a:solidFill>
                  <a:srgbClr val="00B050"/>
                </a:solidFill>
              </a:rPr>
              <a:t> মুল্যায়ন </a:t>
            </a:r>
            <a:endParaRPr lang="en-US" sz="8000" dirty="0">
              <a:solidFill>
                <a:srgbClr val="00B05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04800" y="3200400"/>
            <a:ext cx="861060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v"/>
            </a:pPr>
            <a:r>
              <a:rPr lang="bn-BD" sz="4000" dirty="0" smtClean="0">
                <a:solidFill>
                  <a:srgbClr val="00B050"/>
                </a:solidFill>
              </a:rPr>
              <a:t>ইসমাইল (আঃ) এর পিতার নাম কি ? </a:t>
            </a:r>
          </a:p>
          <a:p>
            <a:pPr marL="285750" indent="-285750">
              <a:buFont typeface="Wingdings" pitchFamily="2" charset="2"/>
              <a:buChar char="v"/>
            </a:pPr>
            <a:r>
              <a:rPr lang="bn-BD" sz="4000" dirty="0">
                <a:solidFill>
                  <a:srgbClr val="00B050"/>
                </a:solidFill>
              </a:rPr>
              <a:t> </a:t>
            </a:r>
            <a:r>
              <a:rPr lang="bn-BD" sz="4000" dirty="0" smtClean="0">
                <a:solidFill>
                  <a:srgbClr val="00B050"/>
                </a:solidFill>
              </a:rPr>
              <a:t>ইসমাইল (আঃ) এর মাতার নাম কি ?  </a:t>
            </a:r>
          </a:p>
          <a:p>
            <a:pPr marL="285750" indent="-285750">
              <a:buFont typeface="Wingdings" pitchFamily="2" charset="2"/>
              <a:buChar char="v"/>
            </a:pPr>
            <a:r>
              <a:rPr lang="bn-BD" sz="4000" dirty="0">
                <a:solidFill>
                  <a:srgbClr val="00B050"/>
                </a:solidFill>
              </a:rPr>
              <a:t> </a:t>
            </a:r>
            <a:r>
              <a:rPr lang="bn-BD" sz="4000" dirty="0" smtClean="0">
                <a:solidFill>
                  <a:srgbClr val="00B050"/>
                </a:solidFill>
              </a:rPr>
              <a:t> কাবা ঘর কে নিমান করেন ? </a:t>
            </a:r>
          </a:p>
          <a:p>
            <a:pPr marL="285750" indent="-285750">
              <a:buFont typeface="Wingdings" pitchFamily="2" charset="2"/>
              <a:buChar char="v"/>
            </a:pPr>
            <a:r>
              <a:rPr lang="bn-BD" sz="4000" dirty="0">
                <a:solidFill>
                  <a:srgbClr val="00B050"/>
                </a:solidFill>
              </a:rPr>
              <a:t> </a:t>
            </a:r>
            <a:r>
              <a:rPr lang="bn-BD" sz="4000" dirty="0" smtClean="0">
                <a:solidFill>
                  <a:srgbClr val="00B050"/>
                </a:solidFill>
              </a:rPr>
              <a:t>কুরবানির  কার স্মৃতি বহন করে ?</a:t>
            </a:r>
            <a:endParaRPr lang="en-US" sz="4000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8010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895600"/>
            <a:ext cx="8686799" cy="3657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04800"/>
            <a:ext cx="8534400" cy="2590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520220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143000" y="609600"/>
            <a:ext cx="6477000" cy="1323439"/>
          </a:xfrm>
          <a:prstGeom prst="rect">
            <a:avLst/>
          </a:prstGeom>
          <a:noFill/>
          <a:ln>
            <a:solidFill>
              <a:schemeClr val="tx1"/>
            </a:solidFill>
            <a:prstDash val="dashDot"/>
          </a:ln>
        </p:spPr>
        <p:txBody>
          <a:bodyPr wrap="square" rtlCol="0">
            <a:spAutoFit/>
          </a:bodyPr>
          <a:lstStyle/>
          <a:p>
            <a:r>
              <a:rPr lang="bn-BD" sz="8000" dirty="0" smtClean="0">
                <a:solidFill>
                  <a:srgbClr val="00B050"/>
                </a:solidFill>
              </a:rPr>
              <a:t> বাড়ির কাজ </a:t>
            </a:r>
            <a:endParaRPr lang="en-US" sz="8000" dirty="0">
              <a:solidFill>
                <a:srgbClr val="00B05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3352800"/>
            <a:ext cx="8534400" cy="334803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62000" y="2362199"/>
            <a:ext cx="7848600" cy="954107"/>
          </a:xfrm>
          <a:prstGeom prst="rect">
            <a:avLst/>
          </a:prstGeom>
          <a:noFill/>
          <a:ln>
            <a:solidFill>
              <a:schemeClr val="tx1"/>
            </a:solidFill>
            <a:prstDash val="sysDash"/>
          </a:ln>
        </p:spPr>
        <p:txBody>
          <a:bodyPr wrap="square" rtlCol="0">
            <a:spAutoFit/>
          </a:bodyPr>
          <a:lstStyle/>
          <a:p>
            <a:r>
              <a:rPr lang="bn-BD" sz="2800" dirty="0" smtClean="0"/>
              <a:t>হযরত ইসমাইল (আঃ ) পিতার স্বপ্ন কিভাবে বাস্তবায়ন করেছিলেন ব্যাখ্যা কর ? 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9761161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52401"/>
            <a:ext cx="8305800" cy="6324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64920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609600"/>
            <a:ext cx="8534400" cy="5368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40177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52400" y="466888"/>
            <a:ext cx="8686800" cy="1015663"/>
          </a:xfrm>
          <a:prstGeom prst="rect">
            <a:avLst/>
          </a:prstGeom>
          <a:noFill/>
          <a:ln>
            <a:solidFill>
              <a:schemeClr val="tx1"/>
            </a:solidFill>
            <a:prstDash val="dash"/>
          </a:ln>
        </p:spPr>
        <p:txBody>
          <a:bodyPr wrap="square" rtlCol="0">
            <a:spAutoFit/>
          </a:bodyPr>
          <a:lstStyle/>
          <a:p>
            <a:r>
              <a:rPr lang="bn-BD" sz="6000" dirty="0" smtClean="0">
                <a:solidFill>
                  <a:srgbClr val="00B0F0"/>
                </a:solidFill>
              </a:rPr>
              <a:t> নিচের ছবি দেখি এবং বলি  </a:t>
            </a:r>
            <a:endParaRPr lang="en-US" sz="6000" dirty="0">
              <a:solidFill>
                <a:srgbClr val="00B0F0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362200"/>
            <a:ext cx="3371850" cy="3581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2362200"/>
            <a:ext cx="4953000" cy="3581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219200" y="6010603"/>
            <a:ext cx="5143500" cy="584775"/>
          </a:xfrm>
          <a:prstGeom prst="rect">
            <a:avLst/>
          </a:prstGeom>
          <a:noFill/>
          <a:ln>
            <a:solidFill>
              <a:schemeClr val="tx1"/>
            </a:solidFill>
            <a:prstDash val="lgDashDot"/>
          </a:ln>
        </p:spPr>
        <p:txBody>
          <a:bodyPr wrap="square" rtlCol="0">
            <a:spAutoFit/>
          </a:bodyPr>
          <a:lstStyle/>
          <a:p>
            <a:r>
              <a:rPr lang="bn-BD" sz="3200" dirty="0" smtClean="0"/>
              <a:t>নবি রাসুলের জিবনি 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3746281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04800" y="609600"/>
            <a:ext cx="8534400" cy="1446550"/>
          </a:xfrm>
          <a:prstGeom prst="rect">
            <a:avLst/>
          </a:prstGeom>
          <a:noFill/>
          <a:ln>
            <a:solidFill>
              <a:schemeClr val="tx1"/>
            </a:solidFill>
            <a:prstDash val="dash"/>
          </a:ln>
        </p:spPr>
        <p:txBody>
          <a:bodyPr wrap="square" rtlCol="0">
            <a:spAutoFit/>
          </a:bodyPr>
          <a:lstStyle/>
          <a:p>
            <a:r>
              <a:rPr lang="bn-BD" sz="4400" dirty="0" smtClean="0">
                <a:solidFill>
                  <a:srgbClr val="00B0F0"/>
                </a:solidFill>
              </a:rPr>
              <a:t> আজকের পাঠ । হযরত ইসমাইল (আঃ ) </a:t>
            </a:r>
            <a:endParaRPr lang="en-US" sz="4400" dirty="0">
              <a:solidFill>
                <a:srgbClr val="00B0F0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448" y="2662451"/>
            <a:ext cx="8534399" cy="396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791556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57200" y="609600"/>
            <a:ext cx="8229600" cy="1323439"/>
          </a:xfrm>
          <a:prstGeom prst="rect">
            <a:avLst/>
          </a:prstGeom>
          <a:noFill/>
          <a:ln>
            <a:solidFill>
              <a:schemeClr val="tx1"/>
            </a:solidFill>
            <a:prstDash val="dash"/>
          </a:ln>
        </p:spPr>
        <p:txBody>
          <a:bodyPr wrap="square" rtlCol="0">
            <a:spAutoFit/>
          </a:bodyPr>
          <a:lstStyle/>
          <a:p>
            <a:r>
              <a:rPr lang="bn-BD" sz="4000" dirty="0" smtClean="0">
                <a:solidFill>
                  <a:srgbClr val="00B050"/>
                </a:solidFill>
              </a:rPr>
              <a:t> আজকের পাঠ থেকে শিখন ফল  লাভ করবে </a:t>
            </a:r>
            <a:endParaRPr lang="en-US" sz="4000" dirty="0">
              <a:solidFill>
                <a:srgbClr val="00B05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70647" y="3429000"/>
            <a:ext cx="8229600" cy="2554545"/>
          </a:xfrm>
          <a:prstGeom prst="rect">
            <a:avLst/>
          </a:prstGeom>
          <a:noFill/>
          <a:ln>
            <a:solidFill>
              <a:schemeClr val="tx1"/>
            </a:solidFill>
            <a:prstDash val="lgDashDotDot"/>
          </a:ln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Ø"/>
            </a:pPr>
            <a:r>
              <a:rPr lang="bn-BD" sz="3200" dirty="0" smtClean="0"/>
              <a:t>ইসমাইল (আঃ ) এর পরিচয় বলতে পারবে । 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bn-BD" sz="3200" dirty="0"/>
              <a:t> </a:t>
            </a:r>
            <a:r>
              <a:rPr lang="bn-BD" sz="3200" dirty="0" smtClean="0"/>
              <a:t>ইসমাইল (আঃ) এর নিবাসনের কারন বলতে পারবে । 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bn-BD" sz="3200" dirty="0"/>
              <a:t> </a:t>
            </a:r>
            <a:r>
              <a:rPr lang="bn-BD" sz="3200" dirty="0" smtClean="0"/>
              <a:t>কাবা  ঘর নিমানের কারন বলতে পারবে । 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bn-BD" sz="3200" dirty="0"/>
              <a:t> </a:t>
            </a:r>
            <a:r>
              <a:rPr lang="bn-BD" sz="3200" dirty="0" smtClean="0"/>
              <a:t>কুরবানির কাহিনি বলতে পারবে । </a:t>
            </a:r>
            <a:endParaRPr lang="en-US" sz="3200" dirty="0"/>
          </a:p>
        </p:txBody>
      </p:sp>
      <p:sp>
        <p:nvSpPr>
          <p:cNvPr id="6" name="Down Arrow 5"/>
          <p:cNvSpPr/>
          <p:nvPr/>
        </p:nvSpPr>
        <p:spPr>
          <a:xfrm>
            <a:off x="2667000" y="2209800"/>
            <a:ext cx="2590800" cy="97840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88044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09600" y="576539"/>
            <a:ext cx="2286000" cy="707886"/>
          </a:xfrm>
          <a:prstGeom prst="rect">
            <a:avLst/>
          </a:prstGeom>
          <a:noFill/>
          <a:ln>
            <a:solidFill>
              <a:schemeClr val="tx1"/>
            </a:solidFill>
            <a:prstDash val="dash"/>
          </a:ln>
        </p:spPr>
        <p:txBody>
          <a:bodyPr wrap="square" rtlCol="0">
            <a:spAutoFit/>
          </a:bodyPr>
          <a:lstStyle/>
          <a:p>
            <a:r>
              <a:rPr lang="bn-BD" sz="4000" dirty="0" smtClean="0">
                <a:solidFill>
                  <a:srgbClr val="00B050"/>
                </a:solidFill>
              </a:rPr>
              <a:t>নিরব পাঠ </a:t>
            </a:r>
            <a:endParaRPr lang="en-US" sz="4000" dirty="0">
              <a:solidFill>
                <a:srgbClr val="00B05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029200" y="576539"/>
            <a:ext cx="3294529" cy="707886"/>
          </a:xfrm>
          <a:prstGeom prst="rect">
            <a:avLst/>
          </a:prstGeom>
          <a:noFill/>
          <a:ln>
            <a:solidFill>
              <a:schemeClr val="tx1"/>
            </a:solidFill>
            <a:prstDash val="dashDot"/>
          </a:ln>
        </p:spPr>
        <p:txBody>
          <a:bodyPr wrap="square" rtlCol="0">
            <a:spAutoFit/>
          </a:bodyPr>
          <a:lstStyle/>
          <a:p>
            <a:r>
              <a:rPr lang="bn-BD" sz="4000" dirty="0" smtClean="0">
                <a:solidFill>
                  <a:srgbClr val="00B050"/>
                </a:solidFill>
              </a:rPr>
              <a:t> সরব পাঠ </a:t>
            </a:r>
            <a:endParaRPr lang="en-US" sz="4000" dirty="0">
              <a:solidFill>
                <a:srgbClr val="00B050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1752600"/>
            <a:ext cx="5195887" cy="4657725"/>
          </a:xfrm>
          <a:prstGeom prst="rect">
            <a:avLst/>
          </a:prstGeom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2126" y="1752600"/>
            <a:ext cx="2857500" cy="4800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90862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85800" y="685800"/>
            <a:ext cx="7315200" cy="1015663"/>
          </a:xfrm>
          <a:prstGeom prst="rect">
            <a:avLst/>
          </a:prstGeom>
          <a:noFill/>
          <a:ln>
            <a:solidFill>
              <a:schemeClr val="tx1"/>
            </a:solidFill>
            <a:prstDash val="dashDot"/>
          </a:ln>
        </p:spPr>
        <p:txBody>
          <a:bodyPr wrap="square" rtlCol="0">
            <a:spAutoFit/>
          </a:bodyPr>
          <a:lstStyle/>
          <a:p>
            <a:r>
              <a:rPr lang="bn-BD" sz="6000" dirty="0" smtClean="0">
                <a:solidFill>
                  <a:srgbClr val="00B050"/>
                </a:solidFill>
              </a:rPr>
              <a:t>সেবা মুলক কাজ </a:t>
            </a:r>
            <a:endParaRPr lang="en-US" sz="6000" dirty="0">
              <a:solidFill>
                <a:srgbClr val="00B050"/>
              </a:solidFill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057400"/>
            <a:ext cx="4343400" cy="457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2033336"/>
            <a:ext cx="4114800" cy="45960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83190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85800" y="533400"/>
            <a:ext cx="6324600" cy="923330"/>
          </a:xfrm>
          <a:prstGeom prst="rect">
            <a:avLst/>
          </a:prstGeom>
          <a:noFill/>
          <a:ln>
            <a:solidFill>
              <a:schemeClr val="tx1"/>
            </a:solidFill>
            <a:prstDash val="dash"/>
          </a:ln>
        </p:spPr>
        <p:txBody>
          <a:bodyPr wrap="square" rtlCol="0">
            <a:spAutoFit/>
          </a:bodyPr>
          <a:lstStyle/>
          <a:p>
            <a:r>
              <a:rPr lang="bn-BD" sz="5400" dirty="0" smtClean="0">
                <a:solidFill>
                  <a:srgbClr val="00B050"/>
                </a:solidFill>
              </a:rPr>
              <a:t>ছবি দেখি ও বলি </a:t>
            </a:r>
            <a:endParaRPr lang="en-US" sz="5400" dirty="0">
              <a:solidFill>
                <a:srgbClr val="00B050"/>
              </a:solidFill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676400"/>
            <a:ext cx="4953000" cy="502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1828800"/>
            <a:ext cx="3429000" cy="457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22151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85800" y="381000"/>
            <a:ext cx="6705600" cy="707886"/>
          </a:xfrm>
          <a:prstGeom prst="rect">
            <a:avLst/>
          </a:prstGeom>
          <a:noFill/>
          <a:ln>
            <a:solidFill>
              <a:schemeClr val="tx1"/>
            </a:solidFill>
            <a:prstDash val="dashDot"/>
          </a:ln>
        </p:spPr>
        <p:txBody>
          <a:bodyPr wrap="square" rtlCol="0">
            <a:spAutoFit/>
          </a:bodyPr>
          <a:lstStyle/>
          <a:p>
            <a:r>
              <a:rPr lang="bn-BD" sz="4000" dirty="0" smtClean="0">
                <a:solidFill>
                  <a:srgbClr val="00B050"/>
                </a:solidFill>
              </a:rPr>
              <a:t>জোড়ায় কাজ </a:t>
            </a:r>
            <a:endParaRPr lang="en-US" sz="4000" dirty="0">
              <a:solidFill>
                <a:srgbClr val="00B050"/>
              </a:solidFill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390900"/>
            <a:ext cx="4523874" cy="3276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0495" y="3238500"/>
            <a:ext cx="4191000" cy="342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42900" y="2133600"/>
            <a:ext cx="7391400" cy="646331"/>
          </a:xfrm>
          <a:prstGeom prst="rect">
            <a:avLst/>
          </a:prstGeom>
          <a:noFill/>
          <a:ln>
            <a:solidFill>
              <a:schemeClr val="tx1"/>
            </a:solidFill>
            <a:prstDash val="lgDashDot"/>
          </a:ln>
        </p:spPr>
        <p:txBody>
          <a:bodyPr wrap="square" rtlCol="0">
            <a:spAutoFit/>
          </a:bodyPr>
          <a:lstStyle/>
          <a:p>
            <a:r>
              <a:rPr lang="bn-BD" sz="3600" dirty="0" smtClean="0">
                <a:solidFill>
                  <a:srgbClr val="00B050"/>
                </a:solidFill>
              </a:rPr>
              <a:t>ইসমাইল (আঃ) এর পরিচয় লিখ ? </a:t>
            </a:r>
            <a:endParaRPr lang="en-US" sz="3600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3906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65</TotalTime>
  <Words>150</Words>
  <Application>Microsoft Office PowerPoint</Application>
  <PresentationFormat>On-screen Show (4:3)</PresentationFormat>
  <Paragraphs>24</Paragraphs>
  <Slides>14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user</cp:lastModifiedBy>
  <cp:revision>10</cp:revision>
  <dcterms:created xsi:type="dcterms:W3CDTF">2006-08-16T00:00:00Z</dcterms:created>
  <dcterms:modified xsi:type="dcterms:W3CDTF">2020-02-21T13:54:10Z</dcterms:modified>
</cp:coreProperties>
</file>