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4"/>
  </p:notesMasterIdLst>
  <p:sldIdLst>
    <p:sldId id="272" r:id="rId2"/>
    <p:sldId id="273" r:id="rId3"/>
    <p:sldId id="279" r:id="rId4"/>
    <p:sldId id="274" r:id="rId5"/>
    <p:sldId id="280" r:id="rId6"/>
    <p:sldId id="275" r:id="rId7"/>
    <p:sldId id="285" r:id="rId8"/>
    <p:sldId id="297" r:id="rId9"/>
    <p:sldId id="298" r:id="rId10"/>
    <p:sldId id="300" r:id="rId11"/>
    <p:sldId id="268" r:id="rId12"/>
    <p:sldId id="257" r:id="rId13"/>
    <p:sldId id="312" r:id="rId14"/>
    <p:sldId id="313" r:id="rId15"/>
    <p:sldId id="314" r:id="rId16"/>
    <p:sldId id="269" r:id="rId17"/>
    <p:sldId id="315" r:id="rId18"/>
    <p:sldId id="266" r:id="rId19"/>
    <p:sldId id="316" r:id="rId20"/>
    <p:sldId id="307" r:id="rId21"/>
    <p:sldId id="311" r:id="rId22"/>
    <p:sldId id="31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C6AC9-AFC9-428E-8FF7-627ADC770A12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</dgm:pt>
    <dgm:pt modelId="{DB765A38-5025-497F-A98E-F992641AEEE7}">
      <dgm:prSet phldrT="[Text]"/>
      <dgm:spPr/>
      <dgm:t>
        <a:bodyPr/>
        <a:lstStyle/>
        <a:p>
          <a:r>
            <a:rPr lang="en-US" dirty="0" smtClean="0"/>
            <a:t>Please, help me.</a:t>
          </a:r>
          <a:endParaRPr lang="en-US" dirty="0"/>
        </a:p>
      </dgm:t>
    </dgm:pt>
    <dgm:pt modelId="{7F197F04-D9E5-43EC-8384-02BC830F5677}" type="parTrans" cxnId="{3B533D7A-EFA4-48E2-BC42-0F90E134BB05}">
      <dgm:prSet/>
      <dgm:spPr/>
      <dgm:t>
        <a:bodyPr/>
        <a:lstStyle/>
        <a:p>
          <a:endParaRPr lang="en-US"/>
        </a:p>
      </dgm:t>
    </dgm:pt>
    <dgm:pt modelId="{B568AFD2-C38D-4A94-AE08-798BF4E1402D}" type="sibTrans" cxnId="{3B533D7A-EFA4-48E2-BC42-0F90E134BB05}">
      <dgm:prSet/>
      <dgm:spPr/>
      <dgm:t>
        <a:bodyPr/>
        <a:lstStyle/>
        <a:p>
          <a:endParaRPr lang="en-US"/>
        </a:p>
      </dgm:t>
    </dgm:pt>
    <dgm:pt modelId="{052A49F1-DA02-4AA0-987A-37D76D2E04AB}" type="pres">
      <dgm:prSet presAssocID="{045C6AC9-AFC9-428E-8FF7-627ADC770A12}" presName="Name0" presStyleCnt="0">
        <dgm:presLayoutVars>
          <dgm:dir/>
          <dgm:resizeHandles val="exact"/>
        </dgm:presLayoutVars>
      </dgm:prSet>
      <dgm:spPr/>
    </dgm:pt>
    <dgm:pt modelId="{D2A56DD6-6F43-4825-9A0D-397152E20964}" type="pres">
      <dgm:prSet presAssocID="{DB765A38-5025-497F-A98E-F992641AEEE7}" presName="compNode" presStyleCnt="0"/>
      <dgm:spPr/>
    </dgm:pt>
    <dgm:pt modelId="{6486803B-8445-4106-AEE4-EA3570188DC6}" type="pres">
      <dgm:prSet presAssocID="{DB765A38-5025-497F-A98E-F992641AEEE7}" presName="pictRect" presStyleLbl="node1" presStyleIdx="0" presStyleCnt="1" custScaleX="121570" custScaleY="92484" custLinFactNeighborX="-1024" custLinFactNeighborY="-10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6A754883-2AEB-425C-96E3-B3568595DCC3}" type="pres">
      <dgm:prSet presAssocID="{DB765A38-5025-497F-A98E-F992641AEEE7}" presName="textRect" presStyleLbl="revTx" presStyleIdx="0" presStyleCnt="1" custScaleX="121468" custScaleY="39966" custLinFactNeighborX="-710" custLinFactNeighborY="-38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D0A313-F7C4-4424-91DB-923C45E37419}" type="presOf" srcId="{045C6AC9-AFC9-428E-8FF7-627ADC770A12}" destId="{052A49F1-DA02-4AA0-987A-37D76D2E04AB}" srcOrd="0" destOrd="0" presId="urn:microsoft.com/office/officeart/2005/8/layout/pList1"/>
    <dgm:cxn modelId="{3B533D7A-EFA4-48E2-BC42-0F90E134BB05}" srcId="{045C6AC9-AFC9-428E-8FF7-627ADC770A12}" destId="{DB765A38-5025-497F-A98E-F992641AEEE7}" srcOrd="0" destOrd="0" parTransId="{7F197F04-D9E5-43EC-8384-02BC830F5677}" sibTransId="{B568AFD2-C38D-4A94-AE08-798BF4E1402D}"/>
    <dgm:cxn modelId="{6879195B-8C07-4511-9EA1-0D5D29E90867}" type="presOf" srcId="{DB765A38-5025-497F-A98E-F992641AEEE7}" destId="{6A754883-2AEB-425C-96E3-B3568595DCC3}" srcOrd="0" destOrd="0" presId="urn:microsoft.com/office/officeart/2005/8/layout/pList1"/>
    <dgm:cxn modelId="{3F310829-0850-4CEB-A84A-2073951E7C35}" type="presParOf" srcId="{052A49F1-DA02-4AA0-987A-37D76D2E04AB}" destId="{D2A56DD6-6F43-4825-9A0D-397152E20964}" srcOrd="0" destOrd="0" presId="urn:microsoft.com/office/officeart/2005/8/layout/pList1"/>
    <dgm:cxn modelId="{1B914B8F-76B8-4E4E-898A-2C6DC8B0C9BB}" type="presParOf" srcId="{D2A56DD6-6F43-4825-9A0D-397152E20964}" destId="{6486803B-8445-4106-AEE4-EA3570188DC6}" srcOrd="0" destOrd="0" presId="urn:microsoft.com/office/officeart/2005/8/layout/pList1"/>
    <dgm:cxn modelId="{0CFD644E-AA84-4DE6-B082-6AA5B94E32DC}" type="presParOf" srcId="{D2A56DD6-6F43-4825-9A0D-397152E20964}" destId="{6A754883-2AEB-425C-96E3-B3568595DCC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6803B-8445-4106-AEE4-EA3570188DC6}">
      <dsp:nvSpPr>
        <dsp:cNvPr id="0" name=""/>
        <dsp:cNvSpPr/>
      </dsp:nvSpPr>
      <dsp:spPr>
        <a:xfrm>
          <a:off x="1238451" y="0"/>
          <a:ext cx="5132826" cy="2690394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54883-2AEB-425C-96E3-B3568595DCC3}">
      <dsp:nvSpPr>
        <dsp:cNvPr id="0" name=""/>
        <dsp:cNvSpPr/>
      </dsp:nvSpPr>
      <dsp:spPr>
        <a:xfrm>
          <a:off x="1253862" y="2666998"/>
          <a:ext cx="5128520" cy="626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Please, help me.</a:t>
          </a:r>
          <a:endParaRPr lang="en-US" sz="2900" kern="1200" dirty="0"/>
        </a:p>
      </dsp:txBody>
      <dsp:txXfrm>
        <a:off x="1253862" y="2666998"/>
        <a:ext cx="5128520" cy="626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93722-6C83-436B-9881-2CCC6D8A664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A5CB-4046-47E0-BB97-EC2481C3B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4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93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4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59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0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44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38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78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132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21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1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7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401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64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57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9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2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63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80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5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7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0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574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79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41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5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4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8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8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2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4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7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C654755-A947-4E61-B6C4-210EAC074BC3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55B9-FDC3-460F-AC3F-E27D35DB3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9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219200"/>
            <a:ext cx="7772400" cy="25545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Book Antiqua" pitchFamily="18" charset="0"/>
              </a:rPr>
              <a:t>Welcome to my today’s class</a:t>
            </a:r>
          </a:p>
        </p:txBody>
      </p:sp>
    </p:spTree>
    <p:extLst>
      <p:ext uri="{BB962C8B-B14F-4D97-AF65-F5344CB8AC3E}">
        <p14:creationId xmlns:p14="http://schemas.microsoft.com/office/powerpoint/2010/main" val="1636254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848600" cy="1676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Let’s know the name </a:t>
            </a:r>
            <a:r>
              <a:rPr lang="en-US" sz="4000" dirty="0" smtClean="0">
                <a:latin typeface="Arial Black" panose="020B0A04020102020204" pitchFamily="34" charset="0"/>
              </a:rPr>
              <a:t>of the </a:t>
            </a:r>
            <a:r>
              <a:rPr lang="en-US" sz="4000" dirty="0" smtClean="0">
                <a:latin typeface="Arial Black" panose="020B0A04020102020204" pitchFamily="34" charset="0"/>
              </a:rPr>
              <a:t>portions of direct speech.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2233612"/>
            <a:ext cx="8382000" cy="1195388"/>
          </a:xfrm>
          <a:prstGeom prst="rect">
            <a:avLst/>
          </a:prstGeom>
          <a:solidFill>
            <a:schemeClr val="accent5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He said to me, “ I was in my class room.”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199" y="3452812"/>
            <a:ext cx="2788445" cy="2109788"/>
          </a:xfrm>
          <a:prstGeom prst="ellipse">
            <a:avLst/>
          </a:prstGeom>
          <a:solidFill>
            <a:schemeClr val="accent5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Reporter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86087" y="3452812"/>
            <a:ext cx="2957513" cy="2109788"/>
          </a:xfrm>
          <a:prstGeom prst="ellipse">
            <a:avLst/>
          </a:prstGeom>
          <a:solidFill>
            <a:schemeClr val="accent5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Reporting Verb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081713" y="3452812"/>
            <a:ext cx="2986087" cy="2109788"/>
          </a:xfrm>
          <a:prstGeom prst="ellipse">
            <a:avLst/>
          </a:prstGeom>
          <a:solidFill>
            <a:schemeClr val="accent5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Object of the reporting Verb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554955" y="5543550"/>
            <a:ext cx="2788445" cy="1295400"/>
          </a:xfrm>
          <a:prstGeom prst="ellipse">
            <a:avLst/>
          </a:prstGeom>
          <a:solidFill>
            <a:schemeClr val="accent2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Inverted Comma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464843" y="5567362"/>
            <a:ext cx="2957513" cy="1271588"/>
          </a:xfrm>
          <a:prstGeom prst="ellipse">
            <a:avLst/>
          </a:prstGeom>
          <a:solidFill>
            <a:schemeClr val="accent2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Reported Speech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2514600"/>
            <a:ext cx="685800" cy="60960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Oval 9"/>
          <p:cNvSpPr/>
          <p:nvPr/>
        </p:nvSpPr>
        <p:spPr>
          <a:xfrm>
            <a:off x="1143000" y="2526506"/>
            <a:ext cx="1371600" cy="60960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19362" y="2502694"/>
            <a:ext cx="681038" cy="60960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81375" y="2390775"/>
            <a:ext cx="304800" cy="60960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229600" y="2438400"/>
            <a:ext cx="304800" cy="60960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686175" y="2209800"/>
            <a:ext cx="4614863" cy="1107282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10691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3" grpId="1" animBg="1"/>
      <p:bldP spid="22" grpId="0" animBg="1"/>
      <p:bldP spid="23" grpId="0" animBg="1"/>
      <p:bldP spid="25" grpId="0" animBg="1"/>
      <p:bldP spid="26" grpId="0" animBg="1"/>
      <p:bldP spid="4" grpId="0" animBg="1"/>
      <p:bldP spid="4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219200"/>
            <a:ext cx="8686800" cy="2819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Let us know the basics of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Speech / Narration.</a:t>
            </a:r>
            <a:endParaRPr lang="en-US" sz="4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53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31300" cy="584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Changing of the verbs of reported speech.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99619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do/ does					did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1619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do/ does </a:t>
            </a:r>
            <a:r>
              <a:rPr lang="en-US" sz="2000" dirty="0" smtClean="0">
                <a:latin typeface="Arial Black" panose="020B0A04020102020204" pitchFamily="34" charset="0"/>
              </a:rPr>
              <a:t>(for Question)</a:t>
            </a:r>
            <a:r>
              <a:rPr lang="en-US" sz="2800" dirty="0" smtClean="0">
                <a:latin typeface="Arial Black" panose="020B0A04020102020204" pitchFamily="34" charset="0"/>
              </a:rPr>
              <a:t>			V2 </a:t>
            </a:r>
            <a:r>
              <a:rPr lang="en-US" sz="2400" dirty="0" smtClean="0">
                <a:latin typeface="Arial Black" panose="020B0A04020102020204" pitchFamily="34" charset="0"/>
              </a:rPr>
              <a:t>(past form)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9812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V1(present form)			V2 </a:t>
            </a:r>
            <a:r>
              <a:rPr lang="en-US" sz="2400" dirty="0" smtClean="0">
                <a:latin typeface="Arial Black" panose="020B0A04020102020204" pitchFamily="34" charset="0"/>
              </a:rPr>
              <a:t>(past form)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700" y="2743200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did/ V2 (past form)		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had + V3 </a:t>
            </a:r>
            <a:r>
              <a:rPr lang="en-US" sz="2400" dirty="0" smtClean="0">
                <a:latin typeface="Arial Black" panose="020B0A04020102020204" pitchFamily="34" charset="0"/>
              </a:rPr>
              <a:t>(P.P form)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5052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am/is/are					was/were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267200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was/were				had been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0292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had + V3 			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  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had + V3 (P.P form)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791200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Had				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had </a:t>
            </a:r>
            <a:r>
              <a:rPr lang="en-US" sz="2800" dirty="0">
                <a:latin typeface="Arial Black" panose="020B0A04020102020204" pitchFamily="34" charset="0"/>
              </a:rPr>
              <a:t>+ V3 (P.P form)</a:t>
            </a:r>
          </a:p>
        </p:txBody>
      </p:sp>
      <p:cxnSp>
        <p:nvCxnSpPr>
          <p:cNvPr id="5" name="Straight Connector 4"/>
          <p:cNvCxnSpPr>
            <a:endCxn id="14" idx="2"/>
          </p:cNvCxnSpPr>
          <p:nvPr/>
        </p:nvCxnSpPr>
        <p:spPr>
          <a:xfrm>
            <a:off x="4521200" y="499619"/>
            <a:ext cx="50800" cy="60535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125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1271"/>
            <a:ext cx="9144000" cy="18158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Changing of the verbs of reported speech.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have	/has					had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5400" y="2512368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shall/will				      would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can					      could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417368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may 				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might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700" y="5410200"/>
            <a:ext cx="9144000" cy="1371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must/have to/has to/ ought to				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        had to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cxnSp>
        <p:nvCxnSpPr>
          <p:cNvPr id="5" name="Straight Connector 4"/>
          <p:cNvCxnSpPr>
            <a:stCxn id="3" idx="0"/>
            <a:endCxn id="11" idx="2"/>
          </p:cNvCxnSpPr>
          <p:nvPr/>
        </p:nvCxnSpPr>
        <p:spPr>
          <a:xfrm flipH="1">
            <a:off x="4559300" y="1524000"/>
            <a:ext cx="12700" cy="525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440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954"/>
            <a:ext cx="9131300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Changing of the adverbs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2700" y="542038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       Direct              Indirect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1619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        Now			       then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9812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  	   this/these		that/those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700" y="2743200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  	       here				there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5052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              Come			go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267200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                Ago				before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0292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	today                           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      that day                      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791200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      tonight              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 that night		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cxnSp>
        <p:nvCxnSpPr>
          <p:cNvPr id="5" name="Straight Connector 4"/>
          <p:cNvCxnSpPr>
            <a:endCxn id="14" idx="2"/>
          </p:cNvCxnSpPr>
          <p:nvPr/>
        </p:nvCxnSpPr>
        <p:spPr>
          <a:xfrm>
            <a:off x="4521200" y="499619"/>
            <a:ext cx="50800" cy="60535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819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         yesterday		the previous day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5400" y="2512368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         last year               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the previous year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505200"/>
            <a:ext cx="91440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next year		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       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the following year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417368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last night	   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the previous night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2700" y="5410200"/>
            <a:ext cx="9144000" cy="1371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        </a:t>
            </a:r>
            <a:r>
              <a:rPr lang="en-US" sz="2800" dirty="0">
                <a:latin typeface="Arial Black" panose="020B0A04020102020204" pitchFamily="34" charset="0"/>
              </a:rPr>
              <a:t>Next day</a:t>
            </a:r>
            <a:r>
              <a:rPr lang="en-US" sz="2800" dirty="0" smtClean="0">
                <a:latin typeface="Arial Black" panose="020B0A04020102020204" pitchFamily="34" charset="0"/>
              </a:rPr>
              <a:t>  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                           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the </a:t>
            </a:r>
            <a:r>
              <a:rPr lang="en-US" sz="2800" dirty="0">
                <a:latin typeface="Arial Black" panose="020B0A04020102020204" pitchFamily="34" charset="0"/>
              </a:rPr>
              <a:t>following day</a:t>
            </a:r>
            <a:r>
              <a:rPr lang="en-US" sz="2800" dirty="0" smtClean="0">
                <a:latin typeface="Arial Black" panose="020B0A04020102020204" pitchFamily="34" charset="0"/>
              </a:rPr>
              <a:t>      	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32657" y="591039"/>
            <a:ext cx="91440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         tomorrow		      the next day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cxnSp>
        <p:nvCxnSpPr>
          <p:cNvPr id="5" name="Straight Connector 4"/>
          <p:cNvCxnSpPr>
            <a:stCxn id="14" idx="0"/>
            <a:endCxn id="11" idx="2"/>
          </p:cNvCxnSpPr>
          <p:nvPr/>
        </p:nvCxnSpPr>
        <p:spPr>
          <a:xfrm>
            <a:off x="4539343" y="591039"/>
            <a:ext cx="19957" cy="61907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626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43600" y="2819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971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3124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Book Antiqu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Changing of the pronouns of Reported Speech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60549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Direct				Indirect	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747836"/>
            <a:ext cx="9144000" cy="16811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	</a:t>
            </a:r>
            <a:r>
              <a:rPr lang="en-US" sz="2800" dirty="0" smtClean="0">
                <a:latin typeface="Arial Black" panose="020B0A04020102020204" pitchFamily="34" charset="0"/>
              </a:rPr>
              <a:t>I, me, my				 Change 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	We, us, our               </a:t>
            </a:r>
            <a:r>
              <a:rPr lang="en-US" sz="2800" dirty="0">
                <a:latin typeface="Arial Black" panose="020B0A04020102020204" pitchFamily="34" charset="0"/>
              </a:rPr>
              <a:t>according to the </a:t>
            </a:r>
            <a:r>
              <a:rPr lang="en-US" sz="2800" dirty="0" smtClean="0">
                <a:latin typeface="Arial Black" panose="020B0A04020102020204" pitchFamily="34" charset="0"/>
              </a:rPr>
              <a:t>							reporter</a:t>
            </a:r>
            <a:r>
              <a:rPr lang="en-US" sz="2800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						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428672"/>
            <a:ext cx="9144000" cy="20577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						  Change </a:t>
            </a:r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You, you, your			   according </a:t>
            </a:r>
            <a:r>
              <a:rPr lang="en-US" sz="2800" dirty="0">
                <a:latin typeface="Arial Black" panose="020B0A04020102020204" pitchFamily="34" charset="0"/>
              </a:rPr>
              <a:t>to the </a:t>
            </a:r>
            <a:r>
              <a:rPr lang="en-US" sz="2800" dirty="0" smtClean="0">
                <a:latin typeface="Arial Black" panose="020B0A04020102020204" pitchFamily="34" charset="0"/>
              </a:rPr>
              <a:t>			</a:t>
            </a:r>
            <a:r>
              <a:rPr lang="en-US" sz="2800" dirty="0">
                <a:latin typeface="Arial Black" panose="020B0A04020102020204" pitchFamily="34" charset="0"/>
              </a:rPr>
              <a:t>	</a:t>
            </a:r>
            <a:r>
              <a:rPr lang="en-US" sz="2800" dirty="0" smtClean="0">
                <a:latin typeface="Arial Black" panose="020B0A04020102020204" pitchFamily="34" charset="0"/>
              </a:rPr>
              <a:t>	     object of the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	</a:t>
            </a:r>
            <a:r>
              <a:rPr lang="en-US" sz="2800" dirty="0" smtClean="0">
                <a:latin typeface="Arial Black" panose="020B0A04020102020204" pitchFamily="34" charset="0"/>
              </a:rPr>
              <a:t>				    reporting verb.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486399"/>
            <a:ext cx="9144000" cy="13716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He, She, It, They		No Change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cxnSp>
        <p:nvCxnSpPr>
          <p:cNvPr id="6" name="Straight Connector 5"/>
          <p:cNvCxnSpPr>
            <a:stCxn id="3" idx="0"/>
            <a:endCxn id="11" idx="2"/>
          </p:cNvCxnSpPr>
          <p:nvPr/>
        </p:nvCxnSpPr>
        <p:spPr>
          <a:xfrm>
            <a:off x="4572000" y="1143000"/>
            <a:ext cx="0" cy="571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065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43600" y="2819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971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3124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Book Antiqu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Changing Speech of Assertive Sentence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60549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Direct				Indirect	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747836"/>
            <a:ext cx="9144000" cy="16811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rial Black" panose="020B0A04020102020204" pitchFamily="34" charset="0"/>
              </a:rPr>
              <a:t>	</a:t>
            </a:r>
            <a:r>
              <a:rPr lang="en-US" sz="2800" dirty="0" smtClean="0">
                <a:latin typeface="Arial Black" panose="020B0A04020102020204" pitchFamily="34" charset="0"/>
              </a:rPr>
              <a:t>said/		                         said/		   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	said to				  told						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814638"/>
            <a:ext cx="9144000" cy="7667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	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“ inverted comma”		     that	 			</a:t>
            </a:r>
            <a:r>
              <a:rPr lang="en-US" sz="2800" dirty="0">
                <a:latin typeface="Arial Black" panose="020B0A04020102020204" pitchFamily="34" charset="0"/>
              </a:rPr>
              <a:t>	</a:t>
            </a:r>
            <a:r>
              <a:rPr lang="en-US" sz="2800" dirty="0" smtClean="0">
                <a:latin typeface="Arial Black" panose="020B0A04020102020204" pitchFamily="34" charset="0"/>
              </a:rPr>
              <a:t>	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581399"/>
            <a:ext cx="9144000" cy="32766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D: The man said to me, “I am very hungry.”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In: The man told me that he was very hungry.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 : He said, “We were busy yesterday.”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In: He said that they had been busy the   </a:t>
            </a:r>
          </a:p>
          <a:p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 previous day.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828801"/>
            <a:ext cx="0" cy="1600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8193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" y="1545883"/>
            <a:ext cx="9139238" cy="1384995"/>
          </a:xfrm>
          <a:prstGeom prst="rect">
            <a:avLst/>
          </a:prstGeom>
          <a:solidFill>
            <a:schemeClr val="tx2"/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If the reporting verb is in </a:t>
            </a:r>
            <a:r>
              <a:rPr lang="en-US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V1 (present form)/will/shall+V1, no need to change the verb of Reported speech.</a:t>
            </a:r>
            <a:endParaRPr lang="en-US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1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Some other rules of Changing Speech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949537"/>
            <a:ext cx="9144000" cy="12938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D : He says, “ I go to school everyday.”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In: He says that he goes to school everyday.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" y="4270300"/>
            <a:ext cx="9144000" cy="1293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D : She says, “ I am not worry about this.”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In: She says that she is not worry about that.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564150"/>
            <a:ext cx="9144000" cy="12938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D : He will tell me, “He does the work timely.”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In: He will tell me that he does the work  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timely.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843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If the reported speech is universal truth, it will be unchanged in indirect speech.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209800"/>
            <a:ext cx="9144000" cy="12938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Arial Black" panose="020B0A04020102020204" pitchFamily="34" charset="0"/>
              </a:rPr>
              <a:t>D : He said to me, “The earth moves round the sun.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In: He told me that the earth moves round the sun.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" y="3659150"/>
            <a:ext cx="9144000" cy="1293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D : She said, “The sun sets in the west.”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In: She said that the sun sets in the west.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106950"/>
            <a:ext cx="9144000" cy="12938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 Black" panose="020B0A04020102020204" pitchFamily="34" charset="0"/>
              </a:rPr>
              <a:t>D : I said, “Time and tide wait for none.”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In: I said that time and tide wait for none.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226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003"/>
            <a:ext cx="9144000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sz="4800" b="1" dirty="0" smtClean="0">
                <a:latin typeface="Book Antiqua" pitchFamily="18" charset="0"/>
              </a:rPr>
              <a:t>Introduction</a:t>
            </a:r>
            <a:endParaRPr lang="en-US" sz="4800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414587"/>
            <a:ext cx="47244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Md. </a:t>
            </a:r>
            <a:r>
              <a:rPr lang="en-US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Manzur</a:t>
            </a: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 </a:t>
            </a:r>
            <a:r>
              <a:rPr lang="en-US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Rounded MT Bold" pitchFamily="34" charset="0"/>
                <a:cs typeface="+mn-cs"/>
              </a:rPr>
              <a:t>Rahman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Rounded MT Bold" pitchFamily="34" charset="0"/>
              <a:cs typeface="+mn-cs"/>
            </a:endParaRPr>
          </a:p>
          <a:p>
            <a:pPr algn="ctr" eaLnBrk="0" hangingPunct="0">
              <a:defRPr/>
            </a:pPr>
            <a:r>
              <a:rPr lang="en-US" sz="2400" dirty="0">
                <a:latin typeface="Arial Rounded MT Bold" pitchFamily="34" charset="0"/>
                <a:cs typeface="+mn-cs"/>
              </a:rPr>
              <a:t>B.A. (Hon’s), M.A. (English)</a:t>
            </a:r>
          </a:p>
          <a:p>
            <a:pPr algn="ctr" eaLnBrk="0" hangingPunct="0">
              <a:defRPr/>
            </a:pPr>
            <a:r>
              <a:rPr lang="en-US" sz="2400" dirty="0">
                <a:latin typeface="Arial Rounded MT Bold" pitchFamily="34" charset="0"/>
                <a:cs typeface="+mn-cs"/>
              </a:rPr>
              <a:t>Assistant Teacher (English)</a:t>
            </a:r>
          </a:p>
          <a:p>
            <a:pPr algn="ctr" eaLnBrk="0" hangingPunct="0">
              <a:defRPr/>
            </a:pPr>
            <a:r>
              <a:rPr lang="en-US" sz="2400" dirty="0" err="1">
                <a:latin typeface="Arial Rounded MT Bold" pitchFamily="34" charset="0"/>
                <a:cs typeface="+mn-cs"/>
              </a:rPr>
              <a:t>Goonvari</a:t>
            </a:r>
            <a:r>
              <a:rPr lang="en-US" sz="2400" dirty="0">
                <a:latin typeface="Arial Rounded MT Bold" pitchFamily="34" charset="0"/>
                <a:cs typeface="+mn-cs"/>
              </a:rPr>
              <a:t> B.L. High School,</a:t>
            </a:r>
          </a:p>
          <a:p>
            <a:pPr algn="ctr" eaLnBrk="0" hangingPunct="0">
              <a:defRPr/>
            </a:pPr>
            <a:r>
              <a:rPr lang="en-US" sz="2400" dirty="0" err="1">
                <a:latin typeface="Arial Rounded MT Bold" pitchFamily="34" charset="0"/>
                <a:cs typeface="+mn-cs"/>
              </a:rPr>
              <a:t>Fulchhari</a:t>
            </a:r>
            <a:r>
              <a:rPr lang="en-US" sz="2400" dirty="0">
                <a:latin typeface="Arial Rounded MT Bold" pitchFamily="34" charset="0"/>
                <a:cs typeface="+mn-cs"/>
              </a:rPr>
              <a:t>, </a:t>
            </a:r>
            <a:r>
              <a:rPr lang="en-US" sz="2400" dirty="0" err="1">
                <a:latin typeface="Arial Rounded MT Bold" pitchFamily="34" charset="0"/>
                <a:cs typeface="+mn-cs"/>
              </a:rPr>
              <a:t>Gaibandha</a:t>
            </a:r>
            <a:r>
              <a:rPr lang="en-US" sz="2400" dirty="0">
                <a:latin typeface="Arial Rounded MT Bold" pitchFamily="34" charset="0"/>
                <a:cs typeface="+mn-cs"/>
              </a:rPr>
              <a:t>.</a:t>
            </a:r>
          </a:p>
          <a:p>
            <a:pPr algn="ctr" eaLnBrk="0" hangingPunct="0">
              <a:defRPr/>
            </a:pPr>
            <a:r>
              <a:rPr lang="en-US" sz="1600" dirty="0">
                <a:latin typeface="Arial Rounded MT Bold" pitchFamily="34" charset="0"/>
                <a:cs typeface="+mn-cs"/>
              </a:rPr>
              <a:t>E-mail: manzurrahman12@yahoo.com</a:t>
            </a:r>
          </a:p>
          <a:p>
            <a:pPr algn="ctr" eaLnBrk="0" hangingPunct="0">
              <a:defRPr/>
            </a:pPr>
            <a:r>
              <a:rPr lang="en-US" sz="1600" dirty="0">
                <a:latin typeface="Arial Rounded MT Bold" pitchFamily="34" charset="0"/>
                <a:cs typeface="+mn-cs"/>
              </a:rPr>
              <a:t>Web: www.englishaidbd.com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126038" y="2579687"/>
            <a:ext cx="34083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Class: ix</a:t>
            </a: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Subject: English 2</a:t>
            </a:r>
            <a:r>
              <a:rPr lang="en-US" sz="2400" baseline="30000" dirty="0">
                <a:solidFill>
                  <a:srgbClr val="92D050"/>
                </a:solidFill>
                <a:latin typeface="Arial Black" panose="020B0A04020102020204" pitchFamily="34" charset="0"/>
              </a:rPr>
              <a:t>nd</a:t>
            </a:r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 Paper</a:t>
            </a: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Time : 40 minutes</a:t>
            </a: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Title: </a:t>
            </a:r>
            <a:r>
              <a:rPr lang="en-US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Narration (1)</a:t>
            </a:r>
            <a:endParaRPr lang="en-US" sz="2400" dirty="0">
              <a:solidFill>
                <a:srgbClr val="92D050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2400" dirty="0">
                <a:solidFill>
                  <a:srgbClr val="92D050"/>
                </a:solidFill>
                <a:latin typeface="Arial Black" panose="020B0A04020102020204" pitchFamily="34" charset="0"/>
              </a:rPr>
              <a:t>Number of Students: </a:t>
            </a:r>
            <a:r>
              <a:rPr lang="en-US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40</a:t>
            </a:r>
            <a:endParaRPr lang="en-US" sz="2400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86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028" y="2418547"/>
            <a:ext cx="6096000" cy="83099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Make a list of the verbs and their changing form in indirect speech.</a:t>
            </a:r>
            <a:endParaRPr 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0" y="2286000"/>
            <a:ext cx="2667000" cy="1219200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Group-1 &amp; 3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6028" y="3866347"/>
            <a:ext cx="6096000" cy="83099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Make a list of the adverbs and their changing form in indirect speech.</a:t>
            </a:r>
            <a:endParaRPr 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0" y="3733800"/>
            <a:ext cx="2667000" cy="12192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Group-2 </a:t>
            </a:r>
            <a:r>
              <a:rPr lang="en-US" sz="2400" b="1" dirty="0" smtClean="0">
                <a:latin typeface="Arial Black" panose="020B0A04020102020204" pitchFamily="34" charset="0"/>
              </a:rPr>
              <a:t>&amp; 5 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0"/>
            <a:ext cx="91440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Group Work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0"/>
            <a:ext cx="685800" cy="9144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7000" y="5390347"/>
            <a:ext cx="6096000" cy="83099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Write down the rules of changing pronouns of the reported speech.</a:t>
            </a:r>
            <a:endParaRPr 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0" y="5257800"/>
            <a:ext cx="2637972" cy="1219200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Black" panose="020B0A04020102020204" pitchFamily="34" charset="0"/>
              </a:rPr>
              <a:t>Group-4 &amp; 6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27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057400"/>
            <a:ext cx="8229600" cy="3539430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Turn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following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speech into indirect: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said, “ It was an accident.”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She said to me, “I want to meet you.”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said, “I have no time.”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She said to me, “You are very busy today.”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said to her, “You made a mistake yesterday.”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09600" y="0"/>
            <a:ext cx="7162800" cy="1143000"/>
          </a:xfrm>
          <a:prstGeom prst="round2Diag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Home work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915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0" y="2514600"/>
            <a:ext cx="9144000" cy="2362200"/>
          </a:xfrm>
          <a:prstGeom prst="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Thank you very much.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675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1981200"/>
            <a:ext cx="6858000" cy="27432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Book Antiqua" pitchFamily="18" charset="0"/>
              </a:rPr>
              <a:t>Look at the pictures and texts.</a:t>
            </a:r>
            <a:endParaRPr lang="en-US" sz="4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92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629680"/>
            <a:ext cx="9143999" cy="52322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The man said to the girl, “ You are working hard.”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4124325"/>
            <a:ext cx="9143999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The man told the girl that she was working hard.</a:t>
            </a:r>
            <a:endParaRPr lang="en-US" sz="2800" b="1" dirty="0">
              <a:latin typeface="Book Antiqua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66800" y="733425"/>
            <a:ext cx="6629400" cy="2771775"/>
            <a:chOff x="1066800" y="733425"/>
            <a:chExt cx="6629400" cy="27717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9257" y="733425"/>
              <a:ext cx="3116943" cy="277177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733425"/>
              <a:ext cx="3505200" cy="277177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  <p:sp>
        <p:nvSpPr>
          <p:cNvPr id="9" name="TextBox 8"/>
          <p:cNvSpPr txBox="1"/>
          <p:nvPr/>
        </p:nvSpPr>
        <p:spPr>
          <a:xfrm>
            <a:off x="0" y="4839355"/>
            <a:ext cx="9143999" cy="52322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The girl said, “ I have nobody in the world.”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5334000"/>
            <a:ext cx="9143999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The girl said that she had nobody in the world.</a:t>
            </a:r>
            <a:endParaRPr lang="en-US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1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304800" y="1143000"/>
            <a:ext cx="8422105" cy="167640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What do think after seeing the pictures and texts.</a:t>
            </a:r>
            <a:endParaRPr lang="en-US" sz="4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447800" y="3581400"/>
            <a:ext cx="6400800" cy="2667000"/>
          </a:xfrm>
          <a:prstGeom prst="cloudCallou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Direct and Indirect </a:t>
            </a:r>
            <a:r>
              <a:rPr lang="en-US" sz="4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S</a:t>
            </a:r>
            <a:r>
              <a:rPr lang="en-US" sz="44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peech</a:t>
            </a:r>
            <a:endParaRPr lang="en-US" sz="4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8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0"/>
            <a:ext cx="6858000" cy="2632529"/>
          </a:xfrm>
          <a:prstGeom prst="horizontalScroll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Our Today’s Lesson is-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914400" y="2438400"/>
            <a:ext cx="6858000" cy="2971800"/>
          </a:xfrm>
          <a:prstGeom prst="snip2Same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Direct and Indirect speech</a:t>
            </a:r>
          </a:p>
          <a:p>
            <a:pPr algn="ctr"/>
            <a:r>
              <a:rPr lang="en-US" sz="3200" b="1" dirty="0" smtClean="0">
                <a:latin typeface="Arial Black" panose="020B0A04020102020204" pitchFamily="34" charset="0"/>
              </a:rPr>
              <a:t>Narration: Part-1</a:t>
            </a:r>
          </a:p>
          <a:p>
            <a:pPr algn="ctr"/>
            <a:endParaRPr lang="en-US" sz="32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99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57200" y="1143000"/>
            <a:ext cx="8305800" cy="1447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0">
                  <a:solidFill>
                    <a:srgbClr val="B01513"/>
                  </a:solidFill>
                </a:ln>
                <a:solidFill>
                  <a:srgbClr val="B0151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itchFamily="18" charset="0"/>
              </a:rPr>
              <a:t>Learning </a:t>
            </a:r>
            <a:r>
              <a:rPr lang="en-US" sz="4400" dirty="0">
                <a:ln w="0">
                  <a:solidFill>
                    <a:srgbClr val="B01513"/>
                  </a:solidFill>
                </a:ln>
                <a:solidFill>
                  <a:srgbClr val="B0151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itchFamily="18" charset="0"/>
              </a:rPr>
              <a:t>O</a:t>
            </a:r>
            <a:r>
              <a:rPr lang="en-US" sz="4400" dirty="0" smtClean="0">
                <a:ln w="0">
                  <a:solidFill>
                    <a:srgbClr val="B01513"/>
                  </a:solidFill>
                </a:ln>
                <a:solidFill>
                  <a:srgbClr val="B0151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itchFamily="18" charset="0"/>
              </a:rPr>
              <a:t>utcomes</a:t>
            </a:r>
            <a:endParaRPr lang="en-US" sz="4400" dirty="0">
              <a:ln w="0">
                <a:solidFill>
                  <a:srgbClr val="B01513"/>
                </a:solidFill>
              </a:ln>
              <a:solidFill>
                <a:srgbClr val="B0151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419100" y="2590800"/>
            <a:ext cx="8305800" cy="3733800"/>
          </a:xfrm>
          <a:prstGeom prst="frame">
            <a:avLst>
              <a:gd name="adj1" fmla="val 7447"/>
            </a:avLst>
          </a:prstGeom>
          <a:solidFill>
            <a:schemeClr val="accent4"/>
          </a:solidFill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After the end of this lesson,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Ss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 will be able to-</a:t>
            </a:r>
          </a:p>
          <a:p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define Speech.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identify the speech.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change speech from direct to indirect.</a:t>
            </a:r>
          </a:p>
          <a:p>
            <a:pPr algn="ctr"/>
            <a:endParaRPr lang="en-US" dirty="0">
              <a:ln>
                <a:solidFill>
                  <a:schemeClr val="accent2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82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268" y="1066800"/>
            <a:ext cx="8060932" cy="646331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is speech?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86400"/>
            <a:ext cx="9144000" cy="1200329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expression expressed by the speaker is called speech.</a:t>
            </a:r>
            <a:endParaRPr lang="en-US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21683422"/>
              </p:ext>
            </p:extLst>
          </p:nvPr>
        </p:nvGraphicFramePr>
        <p:xfrm>
          <a:off x="609600" y="2133600"/>
          <a:ext cx="7696199" cy="389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3990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310" y="4456282"/>
            <a:ext cx="7467600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ook Antiqua" pitchFamily="18" charset="0"/>
              </a:rPr>
              <a:t>Razu</a:t>
            </a:r>
            <a:r>
              <a:rPr lang="en-US" sz="2800" b="1" dirty="0" smtClean="0">
                <a:solidFill>
                  <a:schemeClr val="tx1"/>
                </a:solidFill>
                <a:latin typeface="Book Antiqua" pitchFamily="18" charset="0"/>
              </a:rPr>
              <a:t> said to me, “ I am busy today.”</a:t>
            </a:r>
            <a:endParaRPr lang="en-US" sz="2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885371" y="430322"/>
            <a:ext cx="7580085" cy="685800"/>
          </a:xfrm>
          <a:prstGeom prst="round2DiagRect">
            <a:avLst/>
          </a:prstGeom>
          <a:solidFill>
            <a:schemeClr val="accent5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3200" b="1" dirty="0" smtClean="0">
                <a:effectLst>
                  <a:glow rad="228600">
                    <a:srgbClr val="C00000">
                      <a:alpha val="40000"/>
                    </a:srgbClr>
                  </a:glow>
                </a:effectLst>
                <a:latin typeface="Arial Black" panose="020B0A04020102020204" pitchFamily="34" charset="0"/>
              </a:rPr>
              <a:t>Kinds of Speech</a:t>
            </a:r>
            <a:endParaRPr lang="en-US" sz="3200" b="1" dirty="0">
              <a:effectLst>
                <a:glow rad="228600">
                  <a:srgbClr val="C00000">
                    <a:alpha val="40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3567" y="5020024"/>
            <a:ext cx="7467600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ook Antiqua" pitchFamily="18" charset="0"/>
              </a:rPr>
              <a:t>Razu</a:t>
            </a:r>
            <a:r>
              <a:rPr lang="en-US" sz="2800" b="1" dirty="0" smtClean="0">
                <a:solidFill>
                  <a:schemeClr val="tx1"/>
                </a:solidFill>
                <a:latin typeface="Book Antiqua" pitchFamily="18" charset="0"/>
              </a:rPr>
              <a:t> told me that he was busy </a:t>
            </a:r>
            <a:r>
              <a:rPr lang="en-US" sz="2800" b="1" dirty="0" err="1" smtClean="0">
                <a:solidFill>
                  <a:schemeClr val="tx1"/>
                </a:solidFill>
                <a:latin typeface="Book Antiqua" pitchFamily="18" charset="0"/>
              </a:rPr>
              <a:t>thatday</a:t>
            </a:r>
            <a:r>
              <a:rPr lang="en-US" sz="2800" b="1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Flowchart: Off-page Connector 4"/>
          <p:cNvSpPr/>
          <p:nvPr/>
        </p:nvSpPr>
        <p:spPr>
          <a:xfrm>
            <a:off x="885370" y="1153488"/>
            <a:ext cx="7580085" cy="1414432"/>
          </a:xfrm>
          <a:prstGeom prst="flowChartOffpageConnector">
            <a:avLst/>
          </a:prstGeom>
          <a:solidFill>
            <a:schemeClr val="accent5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 Black" panose="020B0A04020102020204" pitchFamily="34" charset="0"/>
              </a:rPr>
              <a:t>Speeches are of two kinds.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1082" y="3801116"/>
            <a:ext cx="2605315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Direct speech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6539" y="3801116"/>
            <a:ext cx="2819400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Indirect speech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5569803"/>
            <a:ext cx="4381500" cy="830997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Speech spoken directly by the speaker is direct speech.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6514" y="5569803"/>
            <a:ext cx="4381500" cy="83099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Speech spoken indirectly by another is indirect speech.</a:t>
            </a:r>
            <a:endParaRPr lang="en-US" sz="2400" b="1" dirty="0">
              <a:latin typeface="Book Antiqu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968" y="2410312"/>
            <a:ext cx="5257800" cy="1390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09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1820</TotalTime>
  <Words>767</Words>
  <Application>Microsoft Office PowerPoint</Application>
  <PresentationFormat>On-screen Show (4:3)</PresentationFormat>
  <Paragraphs>168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Arial Rounded MT Bold</vt:lpstr>
      <vt:lpstr>Book Antiqua</vt:lpstr>
      <vt:lpstr>Calibri</vt:lpstr>
      <vt:lpstr>Century Gothic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Microsoft account</cp:lastModifiedBy>
  <cp:revision>220</cp:revision>
  <dcterms:created xsi:type="dcterms:W3CDTF">2015-03-02T06:05:26Z</dcterms:created>
  <dcterms:modified xsi:type="dcterms:W3CDTF">2020-02-22T17:10:07Z</dcterms:modified>
</cp:coreProperties>
</file>