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6" r:id="rId10"/>
    <p:sldId id="264" r:id="rId11"/>
    <p:sldId id="267" r:id="rId12"/>
    <p:sldId id="265"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36AB47-A153-40A3-8FBB-0D77F214C8D5}" type="datetimeFigureOut">
              <a:rPr lang="en-US" smtClean="0"/>
              <a:pPr/>
              <a:t>2/21/2020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85C65-40B6-4532-A366-B1B569D08E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B85C65-40B6-4532-A366-B1B569D08EF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215991"/>
          </a:xfrm>
          <a:prstGeom prst="rect">
            <a:avLst/>
          </a:prstGeom>
          <a:noFill/>
          <a:ln w="76200">
            <a:solidFill>
              <a:srgbClr val="00B050"/>
            </a:solidFill>
          </a:ln>
        </p:spPr>
        <p:txBody>
          <a:bodyPr wrap="square" rtlCol="0">
            <a:spAutoFit/>
          </a:bodyPr>
          <a:lstStyle/>
          <a:p>
            <a:pPr algn="ctr"/>
            <a:r>
              <a:rPr lang="bn-BD" sz="13800" b="1" dirty="0" smtClean="0">
                <a:latin typeface="NikoshBAN" pitchFamily="2" charset="0"/>
                <a:cs typeface="NikoshBAN" pitchFamily="2" charset="0"/>
              </a:rPr>
              <a:t>সকলকে স্বাগতম </a:t>
            </a:r>
            <a:endParaRPr lang="en-US" sz="13800" b="1" dirty="0">
              <a:latin typeface="NikoshBAN" pitchFamily="2" charset="0"/>
              <a:cs typeface="NikoshBAN" pitchFamily="2" charset="0"/>
            </a:endParaRPr>
          </a:p>
        </p:txBody>
      </p:sp>
      <p:pic>
        <p:nvPicPr>
          <p:cNvPr id="3" name="Picture 2" descr="15507527651_ef062dc892_n.jpg"/>
          <p:cNvPicPr>
            <a:picLocks noChangeAspect="1"/>
          </p:cNvPicPr>
          <p:nvPr/>
        </p:nvPicPr>
        <p:blipFill>
          <a:blip r:embed="rId2"/>
          <a:stretch>
            <a:fillRect/>
          </a:stretch>
        </p:blipFill>
        <p:spPr>
          <a:xfrm>
            <a:off x="0" y="2286000"/>
            <a:ext cx="9144000" cy="4572000"/>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308324"/>
          </a:xfrm>
          <a:prstGeom prst="rect">
            <a:avLst/>
          </a:prstGeom>
          <a:solidFill>
            <a:schemeClr val="bg1"/>
          </a:solidFill>
          <a:ln w="76200">
            <a:solidFill>
              <a:srgbClr val="00B0F0"/>
            </a:solidFill>
          </a:ln>
        </p:spPr>
        <p:txBody>
          <a:bodyPr wrap="square" rtlCol="0">
            <a:spAutoFit/>
          </a:bodyPr>
          <a:lstStyle/>
          <a:p>
            <a:pPr algn="ctr"/>
            <a:r>
              <a:rPr lang="bn-BD" sz="7200" dirty="0" smtClean="0">
                <a:ln>
                  <a:solidFill>
                    <a:sysClr val="windowText" lastClr="000000"/>
                  </a:solidFill>
                </a:ln>
                <a:solidFill>
                  <a:sysClr val="windowText" lastClr="000000"/>
                </a:solidFill>
                <a:latin typeface="NikoshBAN" pitchFamily="2" charset="0"/>
                <a:cs typeface="NikoshBAN" pitchFamily="2" charset="0"/>
              </a:rPr>
              <a:t>হুকুম চেক(</a:t>
            </a:r>
            <a:r>
              <a:rPr lang="en-US" sz="7200" dirty="0" smtClean="0">
                <a:ln>
                  <a:solidFill>
                    <a:sysClr val="windowText" lastClr="000000"/>
                  </a:solidFill>
                </a:ln>
                <a:solidFill>
                  <a:sysClr val="windowText" lastClr="000000"/>
                </a:solidFill>
                <a:latin typeface="NikoshBAN" pitchFamily="2" charset="0"/>
                <a:cs typeface="NikoshBAN" pitchFamily="2" charset="0"/>
              </a:rPr>
              <a:t>Order </a:t>
            </a:r>
            <a:r>
              <a:rPr lang="en-US" sz="7200" dirty="0" err="1" smtClean="0">
                <a:ln>
                  <a:solidFill>
                    <a:sysClr val="windowText" lastClr="000000"/>
                  </a:solidFill>
                </a:ln>
                <a:solidFill>
                  <a:sysClr val="windowText" lastClr="000000"/>
                </a:solidFill>
                <a:latin typeface="NikoshBAN" pitchFamily="2" charset="0"/>
                <a:cs typeface="NikoshBAN" pitchFamily="2" charset="0"/>
              </a:rPr>
              <a:t>Cheque</a:t>
            </a:r>
            <a:r>
              <a:rPr lang="en-US" sz="7200" dirty="0" smtClean="0">
                <a:ln>
                  <a:solidFill>
                    <a:sysClr val="windowText" lastClr="000000"/>
                  </a:solidFill>
                </a:ln>
                <a:solidFill>
                  <a:sysClr val="windowText" lastClr="000000"/>
                </a:solidFill>
                <a:latin typeface="NikoshBAN" pitchFamily="2" charset="0"/>
                <a:cs typeface="NikoshBAN" pitchFamily="2" charset="0"/>
              </a:rPr>
              <a:t>)</a:t>
            </a:r>
            <a:r>
              <a:rPr lang="bn-BD" sz="7200" dirty="0" smtClean="0">
                <a:ln>
                  <a:solidFill>
                    <a:sysClr val="windowText" lastClr="000000"/>
                  </a:solidFill>
                </a:ln>
                <a:solidFill>
                  <a:sysClr val="windowText" lastClr="000000"/>
                </a:solidFill>
                <a:latin typeface="NikoshBAN" pitchFamily="2" charset="0"/>
                <a:cs typeface="NikoshBAN" pitchFamily="2" charset="0"/>
              </a:rPr>
              <a:t> </a:t>
            </a:r>
            <a:endParaRPr lang="en-US" sz="7200" dirty="0">
              <a:ln>
                <a:solidFill>
                  <a:sysClr val="windowText" lastClr="000000"/>
                </a:solidFill>
              </a:ln>
              <a:solidFill>
                <a:sysClr val="windowText" lastClr="000000"/>
              </a:solidFill>
              <a:latin typeface="NikoshBAN" pitchFamily="2" charset="0"/>
              <a:cs typeface="NikoshBAN" pitchFamily="2" charset="0"/>
            </a:endParaRPr>
          </a:p>
        </p:txBody>
      </p:sp>
      <p:sp>
        <p:nvSpPr>
          <p:cNvPr id="3" name="TextBox 2"/>
          <p:cNvSpPr txBox="1"/>
          <p:nvPr/>
        </p:nvSpPr>
        <p:spPr>
          <a:xfrm>
            <a:off x="0" y="2286000"/>
            <a:ext cx="9144000" cy="4708981"/>
          </a:xfrm>
          <a:prstGeom prst="rect">
            <a:avLst/>
          </a:prstGeom>
          <a:solidFill>
            <a:schemeClr val="bg1"/>
          </a:solidFill>
          <a:ln w="76200">
            <a:solidFill>
              <a:srgbClr val="00B050"/>
            </a:solidFill>
          </a:ln>
        </p:spPr>
        <p:txBody>
          <a:bodyPr wrap="square" rtlCol="0">
            <a:spAutoFit/>
          </a:bodyPr>
          <a:lstStyle/>
          <a:p>
            <a:r>
              <a:rPr lang="bn-BD" sz="6000" dirty="0" smtClean="0">
                <a:ln>
                  <a:solidFill>
                    <a:sysClr val="windowText" lastClr="000000"/>
                  </a:solidFill>
                </a:ln>
                <a:solidFill>
                  <a:sysClr val="windowText" lastClr="000000"/>
                </a:solidFill>
                <a:latin typeface="NikoshBAN" pitchFamily="2" charset="0"/>
                <a:cs typeface="NikoshBAN" pitchFamily="2" charset="0"/>
              </a:rPr>
              <a:t>যে চেকে নির্দিষ্ঠ কাউকে অথবা তার আদেশানুসারে অপর কাউকে অর্থ প্রদানের জন্য ব্যাংকের প্রতি যে আদেশ দেওয়া হয় , তাকে </a:t>
            </a:r>
            <a:r>
              <a:rPr lang="en-US" sz="6000" dirty="0" smtClean="0">
                <a:ln>
                  <a:solidFill>
                    <a:sysClr val="windowText" lastClr="000000"/>
                  </a:solidFill>
                </a:ln>
                <a:solidFill>
                  <a:sysClr val="windowText" lastClr="000000"/>
                </a:solidFill>
                <a:latin typeface="NikoshBAN" pitchFamily="2" charset="0"/>
                <a:cs typeface="NikoshBAN" pitchFamily="2" charset="0"/>
              </a:rPr>
              <a:t>Order </a:t>
            </a:r>
            <a:r>
              <a:rPr lang="en-US" sz="6000" dirty="0" err="1" smtClean="0">
                <a:ln>
                  <a:solidFill>
                    <a:sysClr val="windowText" lastClr="000000"/>
                  </a:solidFill>
                </a:ln>
                <a:solidFill>
                  <a:sysClr val="windowText" lastClr="000000"/>
                </a:solidFill>
                <a:latin typeface="NikoshBAN" pitchFamily="2" charset="0"/>
                <a:cs typeface="NikoshBAN" pitchFamily="2" charset="0"/>
              </a:rPr>
              <a:t>Cheque</a:t>
            </a:r>
            <a:r>
              <a:rPr lang="en-US" sz="6000" dirty="0" smtClean="0">
                <a:ln>
                  <a:solidFill>
                    <a:sysClr val="windowText" lastClr="000000"/>
                  </a:solidFill>
                </a:ln>
                <a:solidFill>
                  <a:sysClr val="windowText" lastClr="000000"/>
                </a:solidFill>
                <a:latin typeface="NikoshBAN" pitchFamily="2" charset="0"/>
                <a:cs typeface="NikoshBAN" pitchFamily="2" charset="0"/>
              </a:rPr>
              <a:t> </a:t>
            </a:r>
            <a:r>
              <a:rPr lang="bn-BD" sz="6000" dirty="0" smtClean="0">
                <a:ln>
                  <a:solidFill>
                    <a:sysClr val="windowText" lastClr="000000"/>
                  </a:solidFill>
                </a:ln>
                <a:solidFill>
                  <a:sysClr val="windowText" lastClr="000000"/>
                </a:solidFill>
                <a:latin typeface="NikoshBAN" pitchFamily="2" charset="0"/>
                <a:cs typeface="NikoshBAN" pitchFamily="2" charset="0"/>
              </a:rPr>
              <a:t>বা হুকুম চেক বলে । </a:t>
            </a:r>
            <a:endParaRPr lang="en-US" sz="6000" dirty="0">
              <a:ln>
                <a:solidFill>
                  <a:sysClr val="windowText" lastClr="000000"/>
                </a:solidFill>
              </a:ln>
              <a:solidFill>
                <a:sysClr val="windowText" lastClr="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gtEl>
                                        <p:attrNameLst>
                                          <p:attrName>style.visibility</p:attrName>
                                        </p:attrNameLst>
                                      </p:cBhvr>
                                      <p:to>
                                        <p:strVal val="visible"/>
                                      </p:to>
                                    </p:set>
                                    <p:set>
                                      <p:cBhvr>
                                        <p:cTn id="16" dur="455" fill="hold">
                                          <p:stCondLst>
                                            <p:cond delay="0"/>
                                          </p:stCondLst>
                                        </p:cTn>
                                        <p:tgtEl>
                                          <p:spTgt spid="3"/>
                                        </p:tgtEl>
                                        <p:attrNameLst>
                                          <p:attrName>style.rotation</p:attrName>
                                        </p:attrNameLst>
                                      </p:cBhvr>
                                      <p:to>
                                        <p:strVal val="-45.0"/>
                                      </p:to>
                                    </p:set>
                                    <p:anim calcmode="lin" valueType="num">
                                      <p:cBhvr>
                                        <p:cTn id="17"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46550"/>
          </a:xfrm>
          <a:prstGeom prst="rect">
            <a:avLst/>
          </a:prstGeom>
          <a:noFill/>
          <a:ln w="76200">
            <a:solidFill>
              <a:srgbClr val="00B0F0"/>
            </a:solidFill>
          </a:ln>
        </p:spPr>
        <p:txBody>
          <a:bodyPr wrap="square" rtlCol="0">
            <a:spAutoFit/>
          </a:bodyPr>
          <a:lstStyle/>
          <a:p>
            <a:pPr algn="ctr"/>
            <a:r>
              <a:rPr lang="bn-BD" sz="8800" b="1" dirty="0" smtClean="0">
                <a:ln>
                  <a:solidFill>
                    <a:sysClr val="windowText" lastClr="000000"/>
                  </a:solidFill>
                </a:ln>
                <a:solidFill>
                  <a:sysClr val="windowText" lastClr="000000"/>
                </a:solidFill>
                <a:latin typeface="NikoshBAN" pitchFamily="2" charset="0"/>
                <a:cs typeface="NikoshBAN" pitchFamily="2" charset="0"/>
              </a:rPr>
              <a:t>জোড়ায়  কাজ </a:t>
            </a:r>
            <a:endParaRPr lang="en-US" sz="8800" b="1" dirty="0">
              <a:ln>
                <a:solidFill>
                  <a:sysClr val="windowText" lastClr="000000"/>
                </a:solidFill>
              </a:ln>
              <a:solidFill>
                <a:sysClr val="windowText" lastClr="000000"/>
              </a:solidFill>
              <a:latin typeface="NikoshBAN" pitchFamily="2" charset="0"/>
              <a:cs typeface="NikoshBAN" pitchFamily="2" charset="0"/>
            </a:endParaRPr>
          </a:p>
        </p:txBody>
      </p:sp>
      <p:pic>
        <p:nvPicPr>
          <p:cNvPr id="3" name="Picture 2" descr="IMG_20191026_151746.jpg"/>
          <p:cNvPicPr>
            <a:picLocks noChangeAspect="1"/>
          </p:cNvPicPr>
          <p:nvPr/>
        </p:nvPicPr>
        <p:blipFill>
          <a:blip r:embed="rId3" cstate="print"/>
          <a:stretch>
            <a:fillRect/>
          </a:stretch>
        </p:blipFill>
        <p:spPr>
          <a:xfrm>
            <a:off x="0" y="1524000"/>
            <a:ext cx="9144000" cy="396240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0" y="5562600"/>
            <a:ext cx="9144000" cy="1107996"/>
          </a:xfrm>
          <a:prstGeom prst="rect">
            <a:avLst/>
          </a:prstGeom>
          <a:noFill/>
          <a:ln w="76200">
            <a:solidFill>
              <a:srgbClr val="00B050"/>
            </a:solidFill>
          </a:ln>
        </p:spPr>
        <p:txBody>
          <a:bodyPr wrap="square" rtlCol="0">
            <a:spAutoFit/>
          </a:bodyPr>
          <a:lstStyle/>
          <a:p>
            <a:r>
              <a:rPr lang="en-US" sz="6600" dirty="0" smtClean="0">
                <a:ln>
                  <a:solidFill>
                    <a:sysClr val="windowText" lastClr="000000"/>
                  </a:solidFill>
                </a:ln>
                <a:solidFill>
                  <a:sysClr val="windowText" lastClr="000000"/>
                </a:solidFill>
                <a:latin typeface="NikoshBAN" pitchFamily="2" charset="0"/>
                <a:cs typeface="NikoshBAN" pitchFamily="2" charset="0"/>
              </a:rPr>
              <a:t>প্রশ্নঃ-০২  </a:t>
            </a:r>
            <a:r>
              <a:rPr lang="en-US" sz="6600" dirty="0" err="1" smtClean="0">
                <a:ln>
                  <a:solidFill>
                    <a:sysClr val="windowText" lastClr="000000"/>
                  </a:solidFill>
                </a:ln>
                <a:solidFill>
                  <a:sysClr val="windowText" lastClr="000000"/>
                </a:solidFill>
                <a:latin typeface="NikoshBAN" pitchFamily="2" charset="0"/>
                <a:cs typeface="NikoshBAN" pitchFamily="2" charset="0"/>
              </a:rPr>
              <a:t>হুকুম</a:t>
            </a:r>
            <a:r>
              <a:rPr lang="en-US" sz="6600" dirty="0" smtClean="0">
                <a:ln>
                  <a:solidFill>
                    <a:sysClr val="windowText" lastClr="000000"/>
                  </a:solidFill>
                </a:ln>
                <a:solidFill>
                  <a:sysClr val="windowText" lastClr="000000"/>
                </a:solidFill>
                <a:latin typeface="NikoshBAN" pitchFamily="2" charset="0"/>
                <a:cs typeface="NikoshBAN" pitchFamily="2" charset="0"/>
              </a:rPr>
              <a:t>  </a:t>
            </a:r>
            <a:r>
              <a:rPr lang="en-US" sz="6600" dirty="0" err="1" smtClean="0">
                <a:ln>
                  <a:solidFill>
                    <a:sysClr val="windowText" lastClr="000000"/>
                  </a:solidFill>
                </a:ln>
                <a:solidFill>
                  <a:sysClr val="windowText" lastClr="000000"/>
                </a:solidFill>
                <a:latin typeface="NikoshBAN" pitchFamily="2" charset="0"/>
                <a:cs typeface="NikoshBAN" pitchFamily="2" charset="0"/>
              </a:rPr>
              <a:t>বলতে</a:t>
            </a:r>
            <a:r>
              <a:rPr lang="en-US" sz="6600" dirty="0" smtClean="0">
                <a:ln>
                  <a:solidFill>
                    <a:sysClr val="windowText" lastClr="000000"/>
                  </a:solidFill>
                </a:ln>
                <a:solidFill>
                  <a:sysClr val="windowText" lastClr="000000"/>
                </a:solidFill>
                <a:latin typeface="NikoshBAN" pitchFamily="2" charset="0"/>
                <a:cs typeface="NikoshBAN" pitchFamily="2" charset="0"/>
              </a:rPr>
              <a:t> </a:t>
            </a:r>
            <a:r>
              <a:rPr lang="en-US" sz="6600" dirty="0" err="1" smtClean="0">
                <a:ln>
                  <a:solidFill>
                    <a:sysClr val="windowText" lastClr="000000"/>
                  </a:solidFill>
                </a:ln>
                <a:solidFill>
                  <a:sysClr val="windowText" lastClr="000000"/>
                </a:solidFill>
                <a:latin typeface="NikoshBAN" pitchFamily="2" charset="0"/>
                <a:cs typeface="NikoshBAN" pitchFamily="2" charset="0"/>
              </a:rPr>
              <a:t>কি</a:t>
            </a:r>
            <a:r>
              <a:rPr lang="en-US" sz="6600" dirty="0" smtClean="0">
                <a:ln>
                  <a:solidFill>
                    <a:sysClr val="windowText" lastClr="000000"/>
                  </a:solidFill>
                </a:ln>
                <a:solidFill>
                  <a:sysClr val="windowText" lastClr="000000"/>
                </a:solidFill>
                <a:latin typeface="NikoshBAN" pitchFamily="2" charset="0"/>
                <a:cs typeface="NikoshBAN" pitchFamily="2" charset="0"/>
              </a:rPr>
              <a:t> </a:t>
            </a:r>
            <a:r>
              <a:rPr lang="en-US" sz="6600" dirty="0" err="1" smtClean="0">
                <a:ln>
                  <a:solidFill>
                    <a:sysClr val="windowText" lastClr="000000"/>
                  </a:solidFill>
                </a:ln>
                <a:solidFill>
                  <a:sysClr val="windowText" lastClr="000000"/>
                </a:solidFill>
                <a:latin typeface="NikoshBAN" pitchFamily="2" charset="0"/>
                <a:cs typeface="NikoshBAN" pitchFamily="2" charset="0"/>
              </a:rPr>
              <a:t>বুঝ</a:t>
            </a:r>
            <a:r>
              <a:rPr lang="en-US" sz="6600" dirty="0" smtClean="0">
                <a:ln>
                  <a:solidFill>
                    <a:sysClr val="windowText" lastClr="000000"/>
                  </a:solidFill>
                </a:ln>
                <a:solidFill>
                  <a:sysClr val="windowText" lastClr="000000"/>
                </a:solidFill>
                <a:latin typeface="NikoshBAN" pitchFamily="2" charset="0"/>
                <a:cs typeface="NikoshBAN" pitchFamily="2" charset="0"/>
              </a:rPr>
              <a:t>  ? </a:t>
            </a:r>
            <a:endParaRPr lang="en-US" sz="6600" dirty="0">
              <a:ln>
                <a:solidFill>
                  <a:sysClr val="windowText" lastClr="000000"/>
                </a:solidFill>
              </a:ln>
              <a:solidFill>
                <a:sysClr val="windowText" lastClr="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set>
                                      <p:cBhvr>
                                        <p:cTn id="21" dur="910" fill="hold">
                                          <p:stCondLst>
                                            <p:cond delay="0"/>
                                          </p:stCondLst>
                                        </p:cTn>
                                        <p:tgtEl>
                                          <p:spTgt spid="4"/>
                                        </p:tgtEl>
                                        <p:attrNameLst>
                                          <p:attrName>style.rotation</p:attrName>
                                        </p:attrNameLst>
                                      </p:cBhvr>
                                      <p:to>
                                        <p:strVal val="-45.0"/>
                                      </p:to>
                                    </p:set>
                                    <p:anim calcmode="lin" valueType="num">
                                      <p:cBhvr>
                                        <p:cTn id="22" dur="910" fill="hold">
                                          <p:stCondLst>
                                            <p:cond delay="910"/>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3" dur="910"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4" dur="312" decel="50000" autoRev="1" fill="hold">
                                          <p:stCondLst>
                                            <p:cond delay="910"/>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5" dur="272" fill="hold">
                                          <p:stCondLst>
                                            <p:cond delay="1728"/>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54545"/>
          </a:xfrm>
          <a:prstGeom prst="rect">
            <a:avLst/>
          </a:prstGeom>
          <a:noFill/>
          <a:ln w="76200">
            <a:solidFill>
              <a:srgbClr val="00B0F0"/>
            </a:solidFill>
          </a:ln>
        </p:spPr>
        <p:txBody>
          <a:bodyPr wrap="square" rtlCol="0">
            <a:spAutoFit/>
          </a:bodyPr>
          <a:lstStyle/>
          <a:p>
            <a:pPr algn="ctr"/>
            <a:r>
              <a:rPr lang="bn-BD" sz="8000" dirty="0" smtClean="0">
                <a:ln>
                  <a:solidFill>
                    <a:sysClr val="windowText" lastClr="000000"/>
                  </a:solidFill>
                </a:ln>
                <a:solidFill>
                  <a:sysClr val="windowText" lastClr="000000"/>
                </a:solidFill>
                <a:latin typeface="NikoshBAN" pitchFamily="2" charset="0"/>
                <a:cs typeface="NikoshBAN" pitchFamily="2" charset="0"/>
              </a:rPr>
              <a:t>দাগকাঁটা চেক(</a:t>
            </a:r>
            <a:r>
              <a:rPr lang="en-US" sz="8000" dirty="0" smtClean="0">
                <a:ln>
                  <a:solidFill>
                    <a:sysClr val="windowText" lastClr="000000"/>
                  </a:solidFill>
                </a:ln>
                <a:solidFill>
                  <a:sysClr val="windowText" lastClr="000000"/>
                </a:solidFill>
                <a:latin typeface="NikoshBAN" pitchFamily="2" charset="0"/>
                <a:cs typeface="NikoshBAN" pitchFamily="2" charset="0"/>
              </a:rPr>
              <a:t>Crossed </a:t>
            </a:r>
            <a:r>
              <a:rPr lang="en-US" sz="8000" dirty="0" err="1" smtClean="0">
                <a:ln>
                  <a:solidFill>
                    <a:sysClr val="windowText" lastClr="000000"/>
                  </a:solidFill>
                </a:ln>
                <a:solidFill>
                  <a:sysClr val="windowText" lastClr="000000"/>
                </a:solidFill>
                <a:latin typeface="NikoshBAN" pitchFamily="2" charset="0"/>
                <a:cs typeface="NikoshBAN" pitchFamily="2" charset="0"/>
              </a:rPr>
              <a:t>Cheque</a:t>
            </a:r>
            <a:r>
              <a:rPr lang="en-US" sz="8000" dirty="0" smtClean="0">
                <a:ln>
                  <a:solidFill>
                    <a:sysClr val="windowText" lastClr="000000"/>
                  </a:solidFill>
                </a:ln>
                <a:solidFill>
                  <a:sysClr val="windowText" lastClr="000000"/>
                </a:solidFill>
                <a:latin typeface="NikoshBAN" pitchFamily="2" charset="0"/>
                <a:cs typeface="NikoshBAN" pitchFamily="2" charset="0"/>
              </a:rPr>
              <a:t>) </a:t>
            </a:r>
            <a:r>
              <a:rPr lang="bn-BD" sz="8000" dirty="0" smtClean="0">
                <a:ln>
                  <a:solidFill>
                    <a:sysClr val="windowText" lastClr="000000"/>
                  </a:solidFill>
                </a:ln>
                <a:solidFill>
                  <a:sysClr val="windowText" lastClr="000000"/>
                </a:solidFill>
                <a:latin typeface="NikoshBAN" pitchFamily="2" charset="0"/>
                <a:cs typeface="NikoshBAN" pitchFamily="2" charset="0"/>
              </a:rPr>
              <a:t> </a:t>
            </a:r>
            <a:endParaRPr lang="en-US" sz="8000" dirty="0">
              <a:ln>
                <a:solidFill>
                  <a:sysClr val="windowText" lastClr="000000"/>
                </a:solidFill>
              </a:ln>
              <a:solidFill>
                <a:sysClr val="windowText" lastClr="000000"/>
              </a:solidFill>
              <a:latin typeface="NikoshBAN" pitchFamily="2" charset="0"/>
              <a:cs typeface="NikoshBAN" pitchFamily="2" charset="0"/>
            </a:endParaRPr>
          </a:p>
        </p:txBody>
      </p:sp>
      <p:sp>
        <p:nvSpPr>
          <p:cNvPr id="3" name="TextBox 2"/>
          <p:cNvSpPr txBox="1"/>
          <p:nvPr/>
        </p:nvSpPr>
        <p:spPr>
          <a:xfrm>
            <a:off x="0" y="2667000"/>
            <a:ext cx="9144000" cy="3785652"/>
          </a:xfrm>
          <a:prstGeom prst="rect">
            <a:avLst/>
          </a:prstGeom>
          <a:solidFill>
            <a:schemeClr val="bg1"/>
          </a:solidFill>
          <a:ln w="76200">
            <a:solidFill>
              <a:srgbClr val="00B050"/>
            </a:solidFill>
          </a:ln>
        </p:spPr>
        <p:txBody>
          <a:bodyPr wrap="square" rtlCol="0">
            <a:spAutoFit/>
          </a:bodyPr>
          <a:lstStyle/>
          <a:p>
            <a:r>
              <a:rPr lang="bn-BD" sz="6000" dirty="0" smtClean="0">
                <a:ln w="12700">
                  <a:solidFill>
                    <a:sysClr val="windowText" lastClr="000000"/>
                  </a:solidFill>
                  <a:prstDash val="solid"/>
                </a:ln>
                <a:solidFill>
                  <a:sysClr val="windowText" lastClr="000000"/>
                </a:solidFill>
                <a:latin typeface="NikoshBAN" pitchFamily="2" charset="0"/>
                <a:cs typeface="NikoshBAN" pitchFamily="2" charset="0"/>
              </a:rPr>
              <a:t>যখন কোন চেক হস্তান্তরের উদ্দেশ্যে এর উপরিভাগে সমান্তরাল আড়াআড়ি দুটি রেখা টেনে দেওয়া হয় , তখন তাকে </a:t>
            </a:r>
            <a:r>
              <a:rPr lang="en-US" sz="6000" dirty="0" smtClean="0">
                <a:ln w="12700">
                  <a:solidFill>
                    <a:sysClr val="windowText" lastClr="000000"/>
                  </a:solidFill>
                  <a:prstDash val="solid"/>
                </a:ln>
                <a:solidFill>
                  <a:sysClr val="windowText" lastClr="000000"/>
                </a:solidFill>
                <a:latin typeface="NikoshBAN" pitchFamily="2" charset="0"/>
                <a:cs typeface="NikoshBAN" pitchFamily="2" charset="0"/>
              </a:rPr>
              <a:t>Crossed </a:t>
            </a:r>
            <a:r>
              <a:rPr lang="en-US" sz="6000" dirty="0" err="1" smtClean="0">
                <a:ln w="12700">
                  <a:solidFill>
                    <a:sysClr val="windowText" lastClr="000000"/>
                  </a:solidFill>
                  <a:prstDash val="solid"/>
                </a:ln>
                <a:solidFill>
                  <a:sysClr val="windowText" lastClr="000000"/>
                </a:solidFill>
                <a:latin typeface="NikoshBAN" pitchFamily="2" charset="0"/>
                <a:cs typeface="NikoshBAN" pitchFamily="2" charset="0"/>
              </a:rPr>
              <a:t>Cheque</a:t>
            </a:r>
            <a:r>
              <a:rPr lang="en-US" sz="6000" dirty="0" smtClean="0">
                <a:ln w="12700">
                  <a:solidFill>
                    <a:sysClr val="windowText" lastClr="000000"/>
                  </a:solidFill>
                  <a:prstDash val="solid"/>
                </a:ln>
                <a:solidFill>
                  <a:sysClr val="windowText" lastClr="000000"/>
                </a:solidFill>
                <a:latin typeface="NikoshBAN" pitchFamily="2" charset="0"/>
                <a:cs typeface="NikoshBAN" pitchFamily="2" charset="0"/>
              </a:rPr>
              <a:t>) </a:t>
            </a:r>
            <a:r>
              <a:rPr lang="bn-BD" sz="6000" dirty="0" smtClean="0">
                <a:ln w="12700">
                  <a:solidFill>
                    <a:sysClr val="windowText" lastClr="000000"/>
                  </a:solidFill>
                  <a:prstDash val="solid"/>
                </a:ln>
                <a:solidFill>
                  <a:sysClr val="windowText" lastClr="000000"/>
                </a:solidFill>
                <a:latin typeface="NikoshBAN" pitchFamily="2" charset="0"/>
                <a:cs typeface="NikoshBAN" pitchFamily="2" charset="0"/>
              </a:rPr>
              <a:t>বলে । </a:t>
            </a:r>
            <a:endParaRPr lang="en-US" sz="6000" dirty="0">
              <a:ln w="12700">
                <a:solidFill>
                  <a:sysClr val="windowText" lastClr="000000"/>
                </a:solidFill>
                <a:prstDash val="solid"/>
              </a:ln>
              <a:solidFill>
                <a:sysClr val="windowText" lastClr="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set>
                                      <p:cBhvr>
                                        <p:cTn id="12" dur="455" fill="hold">
                                          <p:stCondLst>
                                            <p:cond delay="0"/>
                                          </p:stCondLst>
                                        </p:cTn>
                                        <p:tgtEl>
                                          <p:spTgt spid="3"/>
                                        </p:tgtEl>
                                        <p:attrNameLst>
                                          <p:attrName>style.rotation</p:attrName>
                                        </p:attrNameLst>
                                      </p:cBhvr>
                                      <p:to>
                                        <p:strVal val="-45.0"/>
                                      </p:to>
                                    </p:set>
                                    <p:anim calcmode="lin" valueType="num">
                                      <p:cBhvr>
                                        <p:cTn id="13"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62048"/>
          </a:xfrm>
          <a:prstGeom prst="rect">
            <a:avLst/>
          </a:prstGeom>
          <a:noFill/>
          <a:ln w="76200">
            <a:solidFill>
              <a:srgbClr val="00B0F0"/>
            </a:solidFill>
          </a:ln>
        </p:spPr>
        <p:txBody>
          <a:bodyPr wrap="square" rtlCol="0">
            <a:spAutoFit/>
          </a:bodyPr>
          <a:lstStyle/>
          <a:p>
            <a:pPr algn="ctr"/>
            <a:r>
              <a:rPr lang="bn-BD" sz="11500" b="1" dirty="0" smtClean="0">
                <a:ln w="12700">
                  <a:solidFill>
                    <a:sysClr val="windowText" lastClr="000000"/>
                  </a:solidFill>
                  <a:prstDash val="solid"/>
                </a:ln>
                <a:solidFill>
                  <a:sysClr val="windowText" lastClr="000000"/>
                </a:solidFill>
                <a:latin typeface="NikoshBAN" pitchFamily="2" charset="0"/>
                <a:cs typeface="NikoshBAN" pitchFamily="2" charset="0"/>
              </a:rPr>
              <a:t>দলগত কাজ </a:t>
            </a:r>
            <a:endParaRPr lang="en-US" sz="11500" b="1" dirty="0">
              <a:ln w="12700">
                <a:solidFill>
                  <a:sysClr val="windowText" lastClr="000000"/>
                </a:solidFill>
                <a:prstDash val="solid"/>
              </a:ln>
              <a:solidFill>
                <a:sysClr val="windowText" lastClr="000000"/>
              </a:solidFill>
              <a:latin typeface="NikoshBAN" pitchFamily="2" charset="0"/>
              <a:cs typeface="NikoshBAN" pitchFamily="2" charset="0"/>
            </a:endParaRPr>
          </a:p>
        </p:txBody>
      </p:sp>
      <p:pic>
        <p:nvPicPr>
          <p:cNvPr id="3" name="Picture 2" descr="20180325_121250.jpg"/>
          <p:cNvPicPr>
            <a:picLocks noChangeAspect="1"/>
          </p:cNvPicPr>
          <p:nvPr/>
        </p:nvPicPr>
        <p:blipFill>
          <a:blip r:embed="rId2" cstate="print"/>
          <a:stretch>
            <a:fillRect/>
          </a:stretch>
        </p:blipFill>
        <p:spPr>
          <a:xfrm>
            <a:off x="0" y="1828800"/>
            <a:ext cx="9144000" cy="396240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0" y="5842337"/>
            <a:ext cx="9144000" cy="1015663"/>
          </a:xfrm>
          <a:prstGeom prst="rect">
            <a:avLst/>
          </a:prstGeom>
          <a:noFill/>
          <a:ln w="76200">
            <a:solidFill>
              <a:srgbClr val="00B050"/>
            </a:solidFill>
          </a:ln>
        </p:spPr>
        <p:txBody>
          <a:bodyPr wrap="square" rtlCol="0">
            <a:spAutoFit/>
          </a:bodyPr>
          <a:lstStyle/>
          <a:p>
            <a:r>
              <a:rPr lang="en-US" sz="6000" dirty="0" err="1" smtClean="0">
                <a:ln>
                  <a:solidFill>
                    <a:sysClr val="windowText" lastClr="000000"/>
                  </a:solidFill>
                </a:ln>
                <a:solidFill>
                  <a:sysClr val="windowText" lastClr="000000"/>
                </a:solidFill>
                <a:latin typeface="NikoshBAN" pitchFamily="2" charset="0"/>
                <a:cs typeface="NikoshBAN" pitchFamily="2" charset="0"/>
              </a:rPr>
              <a:t>প্রশ্নঃ</a:t>
            </a:r>
            <a:r>
              <a:rPr lang="en-US" sz="6000" dirty="0" smtClean="0">
                <a:ln>
                  <a:solidFill>
                    <a:sysClr val="windowText" lastClr="000000"/>
                  </a:solidFill>
                </a:ln>
                <a:solidFill>
                  <a:sysClr val="windowText" lastClr="000000"/>
                </a:solidFill>
                <a:latin typeface="NikoshBAN" pitchFamily="2" charset="0"/>
                <a:cs typeface="NikoshBAN" pitchFamily="2" charset="0"/>
              </a:rPr>
              <a:t>- </a:t>
            </a:r>
            <a:r>
              <a:rPr lang="en-US" sz="6000" dirty="0" err="1" smtClean="0">
                <a:ln>
                  <a:solidFill>
                    <a:sysClr val="windowText" lastClr="000000"/>
                  </a:solidFill>
                </a:ln>
                <a:solidFill>
                  <a:sysClr val="windowText" lastClr="000000"/>
                </a:solidFill>
                <a:latin typeface="NikoshBAN" pitchFamily="2" charset="0"/>
                <a:cs typeface="NikoshBAN" pitchFamily="2" charset="0"/>
              </a:rPr>
              <a:t>দাঁগকাটা</a:t>
            </a:r>
            <a:r>
              <a:rPr lang="en-US" sz="6000" dirty="0" smtClean="0">
                <a:ln>
                  <a:solidFill>
                    <a:sysClr val="windowText" lastClr="000000"/>
                  </a:solidFill>
                </a:ln>
                <a:solidFill>
                  <a:sysClr val="windowText" lastClr="000000"/>
                </a:solidFill>
                <a:latin typeface="NikoshBAN" pitchFamily="2" charset="0"/>
                <a:cs typeface="NikoshBAN" pitchFamily="2" charset="0"/>
              </a:rPr>
              <a:t> </a:t>
            </a:r>
            <a:r>
              <a:rPr lang="en-US" sz="6000" dirty="0" err="1" smtClean="0">
                <a:ln>
                  <a:solidFill>
                    <a:sysClr val="windowText" lastClr="000000"/>
                  </a:solidFill>
                </a:ln>
                <a:solidFill>
                  <a:sysClr val="windowText" lastClr="000000"/>
                </a:solidFill>
                <a:latin typeface="NikoshBAN" pitchFamily="2" charset="0"/>
                <a:cs typeface="NikoshBAN" pitchFamily="2" charset="0"/>
              </a:rPr>
              <a:t>চেক</a:t>
            </a:r>
            <a:r>
              <a:rPr lang="en-US" sz="6000" dirty="0" smtClean="0">
                <a:ln>
                  <a:solidFill>
                    <a:sysClr val="windowText" lastClr="000000"/>
                  </a:solidFill>
                </a:ln>
                <a:solidFill>
                  <a:sysClr val="windowText" lastClr="000000"/>
                </a:solidFill>
                <a:latin typeface="NikoshBAN" pitchFamily="2" charset="0"/>
                <a:cs typeface="NikoshBAN" pitchFamily="2" charset="0"/>
              </a:rPr>
              <a:t> </a:t>
            </a:r>
            <a:r>
              <a:rPr lang="en-US" sz="6000" dirty="0" err="1" smtClean="0">
                <a:ln>
                  <a:solidFill>
                    <a:sysClr val="windowText" lastClr="000000"/>
                  </a:solidFill>
                </a:ln>
                <a:solidFill>
                  <a:sysClr val="windowText" lastClr="000000"/>
                </a:solidFill>
                <a:latin typeface="NikoshBAN" pitchFamily="2" charset="0"/>
                <a:cs typeface="NikoshBAN" pitchFamily="2" charset="0"/>
              </a:rPr>
              <a:t>বলতে</a:t>
            </a:r>
            <a:r>
              <a:rPr lang="en-US" sz="6000" dirty="0" smtClean="0">
                <a:ln>
                  <a:solidFill>
                    <a:sysClr val="windowText" lastClr="000000"/>
                  </a:solidFill>
                </a:ln>
                <a:solidFill>
                  <a:sysClr val="windowText" lastClr="000000"/>
                </a:solidFill>
                <a:latin typeface="NikoshBAN" pitchFamily="2" charset="0"/>
                <a:cs typeface="NikoshBAN" pitchFamily="2" charset="0"/>
              </a:rPr>
              <a:t> </a:t>
            </a:r>
            <a:r>
              <a:rPr lang="en-US" sz="6000" dirty="0" err="1" smtClean="0">
                <a:ln>
                  <a:solidFill>
                    <a:sysClr val="windowText" lastClr="000000"/>
                  </a:solidFill>
                </a:ln>
                <a:solidFill>
                  <a:sysClr val="windowText" lastClr="000000"/>
                </a:solidFill>
                <a:latin typeface="NikoshBAN" pitchFamily="2" charset="0"/>
                <a:cs typeface="NikoshBAN" pitchFamily="2" charset="0"/>
              </a:rPr>
              <a:t>কি</a:t>
            </a:r>
            <a:r>
              <a:rPr lang="en-US" sz="6000" dirty="0" smtClean="0">
                <a:ln>
                  <a:solidFill>
                    <a:sysClr val="windowText" lastClr="000000"/>
                  </a:solidFill>
                </a:ln>
                <a:solidFill>
                  <a:sysClr val="windowText" lastClr="000000"/>
                </a:solidFill>
                <a:latin typeface="NikoshBAN" pitchFamily="2" charset="0"/>
                <a:cs typeface="NikoshBAN" pitchFamily="2" charset="0"/>
              </a:rPr>
              <a:t> </a:t>
            </a:r>
            <a:r>
              <a:rPr lang="en-US" sz="6000" dirty="0" err="1" smtClean="0">
                <a:ln>
                  <a:solidFill>
                    <a:sysClr val="windowText" lastClr="000000"/>
                  </a:solidFill>
                </a:ln>
                <a:solidFill>
                  <a:sysClr val="windowText" lastClr="000000"/>
                </a:solidFill>
                <a:latin typeface="NikoshBAN" pitchFamily="2" charset="0"/>
                <a:cs typeface="NikoshBAN" pitchFamily="2" charset="0"/>
              </a:rPr>
              <a:t>বুঝ</a:t>
            </a:r>
            <a:r>
              <a:rPr lang="en-US" sz="6000" dirty="0" smtClean="0">
                <a:ln>
                  <a:solidFill>
                    <a:sysClr val="windowText" lastClr="000000"/>
                  </a:solidFill>
                </a:ln>
                <a:solidFill>
                  <a:sysClr val="windowText" lastClr="000000"/>
                </a:solidFill>
                <a:latin typeface="NikoshBAN" pitchFamily="2" charset="0"/>
                <a:cs typeface="NikoshBAN" pitchFamily="2" charset="0"/>
              </a:rPr>
              <a:t> ? </a:t>
            </a:r>
            <a:endParaRPr lang="en-US" sz="6000" dirty="0">
              <a:ln>
                <a:solidFill>
                  <a:sysClr val="windowText" lastClr="000000"/>
                </a:solidFill>
              </a:ln>
              <a:solidFill>
                <a:sysClr val="windowText" lastClr="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set>
                                      <p:cBhvr>
                                        <p:cTn id="21" dur="455" fill="hold">
                                          <p:stCondLst>
                                            <p:cond delay="0"/>
                                          </p:stCondLst>
                                        </p:cTn>
                                        <p:tgtEl>
                                          <p:spTgt spid="4"/>
                                        </p:tgtEl>
                                        <p:attrNameLst>
                                          <p:attrName>style.rotation</p:attrName>
                                        </p:attrNameLst>
                                      </p:cBhvr>
                                      <p:to>
                                        <p:strVal val="-45.0"/>
                                      </p:to>
                                    </p:set>
                                    <p:anim calcmode="lin" valueType="num">
                                      <p:cBhvr>
                                        <p:cTn id="22"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46550"/>
          </a:xfrm>
          <a:prstGeom prst="rect">
            <a:avLst/>
          </a:prstGeom>
          <a:noFill/>
          <a:ln w="76200">
            <a:solidFill>
              <a:srgbClr val="00B0F0"/>
            </a:solidFill>
          </a:ln>
        </p:spPr>
        <p:txBody>
          <a:bodyPr wrap="square" rtlCol="0">
            <a:spAutoFit/>
          </a:bodyPr>
          <a:lstStyle/>
          <a:p>
            <a:pPr algn="ctr"/>
            <a:r>
              <a:rPr lang="bn-BD" sz="8800" dirty="0" smtClean="0">
                <a:ln w="12700">
                  <a:solidFill>
                    <a:sysClr val="windowText" lastClr="000000"/>
                  </a:solidFill>
                  <a:prstDash val="solid"/>
                </a:ln>
                <a:solidFill>
                  <a:sysClr val="windowText" lastClr="000000"/>
                </a:solidFill>
                <a:latin typeface="NikoshBAN" pitchFamily="2" charset="0"/>
                <a:cs typeface="NikoshBAN" pitchFamily="2" charset="0"/>
              </a:rPr>
              <a:t>মূল্যায়ন-০১ </a:t>
            </a:r>
            <a:endParaRPr lang="en-US" sz="8800" dirty="0">
              <a:ln w="12700">
                <a:solidFill>
                  <a:sysClr val="windowText" lastClr="000000"/>
                </a:solidFill>
                <a:prstDash val="solid"/>
              </a:ln>
              <a:solidFill>
                <a:sysClr val="windowText" lastClr="000000"/>
              </a:solidFill>
              <a:latin typeface="NikoshBAN" pitchFamily="2" charset="0"/>
              <a:cs typeface="NikoshBAN" pitchFamily="2" charset="0"/>
            </a:endParaRPr>
          </a:p>
        </p:txBody>
      </p:sp>
      <p:pic>
        <p:nvPicPr>
          <p:cNvPr id="4" name="Picture 3" descr="images.jpg"/>
          <p:cNvPicPr>
            <a:picLocks noChangeAspect="1"/>
          </p:cNvPicPr>
          <p:nvPr/>
        </p:nvPicPr>
        <p:blipFill>
          <a:blip r:embed="rId2"/>
          <a:stretch>
            <a:fillRect/>
          </a:stretch>
        </p:blipFill>
        <p:spPr>
          <a:xfrm>
            <a:off x="1143000" y="1524000"/>
            <a:ext cx="5391150" cy="22479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0" y="3886200"/>
            <a:ext cx="9144000" cy="3046988"/>
          </a:xfrm>
          <a:prstGeom prst="rect">
            <a:avLst/>
          </a:prstGeom>
          <a:solidFill>
            <a:schemeClr val="bg1"/>
          </a:solidFill>
          <a:ln w="76200">
            <a:solidFill>
              <a:srgbClr val="00B050"/>
            </a:solidFill>
          </a:ln>
        </p:spPr>
        <p:txBody>
          <a:bodyPr wrap="square" rtlCol="0">
            <a:spAutoFit/>
          </a:bodyPr>
          <a:lstStyle/>
          <a:p>
            <a:r>
              <a:rPr lang="bn-BD" sz="4800" dirty="0" smtClean="0">
                <a:ln>
                  <a:solidFill>
                    <a:sysClr val="windowText" lastClr="000000"/>
                  </a:solidFill>
                </a:ln>
                <a:solidFill>
                  <a:sysClr val="windowText" lastClr="000000"/>
                </a:solidFill>
                <a:latin typeface="NikoshBAN" pitchFamily="2" charset="0"/>
                <a:cs typeface="NikoshBAN" pitchFamily="2" charset="0"/>
              </a:rPr>
              <a:t>উপরের ছবিটা দেখ এবং উত্তর দাও । </a:t>
            </a:r>
          </a:p>
          <a:p>
            <a:r>
              <a:rPr lang="bn-BD" sz="4800" dirty="0" smtClean="0">
                <a:ln>
                  <a:solidFill>
                    <a:sysClr val="windowText" lastClr="000000"/>
                  </a:solidFill>
                </a:ln>
                <a:solidFill>
                  <a:sysClr val="windowText" lastClr="000000"/>
                </a:solidFill>
                <a:latin typeface="NikoshBAN" pitchFamily="2" charset="0"/>
                <a:cs typeface="NikoshBAN" pitchFamily="2" charset="0"/>
              </a:rPr>
              <a:t>প্রশ্নঃ-০১ উপরের চেকটি কোন ধরনের চেক ?</a:t>
            </a:r>
          </a:p>
          <a:p>
            <a:r>
              <a:rPr lang="bn-BD" sz="4800" dirty="0" smtClean="0">
                <a:ln>
                  <a:solidFill>
                    <a:sysClr val="windowText" lastClr="000000"/>
                  </a:solidFill>
                </a:ln>
                <a:solidFill>
                  <a:sysClr val="windowText" lastClr="000000"/>
                </a:solidFill>
                <a:latin typeface="NikoshBAN" pitchFamily="2" charset="0"/>
                <a:cs typeface="NikoshBAN" pitchFamily="2" charset="0"/>
              </a:rPr>
              <a:t>ক</a:t>
            </a:r>
            <a:r>
              <a:rPr lang="en-US" sz="4800" dirty="0" smtClean="0">
                <a:ln>
                  <a:solidFill>
                    <a:sysClr val="windowText" lastClr="000000"/>
                  </a:solidFill>
                </a:ln>
                <a:solidFill>
                  <a:sysClr val="windowText" lastClr="000000"/>
                </a:solidFill>
                <a:latin typeface="NikoshBAN" pitchFamily="2" charset="0"/>
                <a:cs typeface="NikoshBAN" pitchFamily="2" charset="0"/>
              </a:rPr>
              <a:t>.</a:t>
            </a:r>
            <a:r>
              <a:rPr lang="bn-BD" sz="4800" dirty="0" smtClean="0">
                <a:ln>
                  <a:solidFill>
                    <a:sysClr val="windowText" lastClr="000000"/>
                  </a:solidFill>
                </a:ln>
                <a:solidFill>
                  <a:sysClr val="windowText" lastClr="000000"/>
                </a:solidFill>
                <a:latin typeface="NikoshBAN" pitchFamily="2" charset="0"/>
                <a:cs typeface="NikoshBAN" pitchFamily="2" charset="0"/>
              </a:rPr>
              <a:t>  বাহক চেক           খ</a:t>
            </a:r>
            <a:r>
              <a:rPr lang="en-US" sz="4800" dirty="0" smtClean="0">
                <a:ln>
                  <a:solidFill>
                    <a:sysClr val="windowText" lastClr="000000"/>
                  </a:solidFill>
                </a:ln>
                <a:solidFill>
                  <a:sysClr val="windowText" lastClr="000000"/>
                </a:solidFill>
                <a:latin typeface="NikoshBAN" pitchFamily="2" charset="0"/>
                <a:cs typeface="NikoshBAN" pitchFamily="2" charset="0"/>
              </a:rPr>
              <a:t>.</a:t>
            </a:r>
            <a:r>
              <a:rPr lang="bn-BD" sz="4800" dirty="0" smtClean="0">
                <a:ln>
                  <a:solidFill>
                    <a:sysClr val="windowText" lastClr="000000"/>
                  </a:solidFill>
                </a:ln>
                <a:solidFill>
                  <a:sysClr val="windowText" lastClr="000000"/>
                </a:solidFill>
                <a:latin typeface="NikoshBAN" pitchFamily="2" charset="0"/>
                <a:cs typeface="NikoshBAN" pitchFamily="2" charset="0"/>
              </a:rPr>
              <a:t> হুকুম চেক </a:t>
            </a:r>
          </a:p>
          <a:p>
            <a:r>
              <a:rPr lang="bn-BD" sz="4800" dirty="0" smtClean="0">
                <a:ln>
                  <a:solidFill>
                    <a:sysClr val="windowText" lastClr="000000"/>
                  </a:solidFill>
                </a:ln>
                <a:solidFill>
                  <a:sysClr val="windowText" lastClr="000000"/>
                </a:solidFill>
                <a:latin typeface="NikoshBAN" pitchFamily="2" charset="0"/>
                <a:cs typeface="NikoshBAN" pitchFamily="2" charset="0"/>
              </a:rPr>
              <a:t>গ</a:t>
            </a:r>
            <a:r>
              <a:rPr lang="en-US" sz="4800" dirty="0" smtClean="0">
                <a:ln>
                  <a:solidFill>
                    <a:sysClr val="windowText" lastClr="000000"/>
                  </a:solidFill>
                </a:ln>
                <a:solidFill>
                  <a:sysClr val="windowText" lastClr="000000"/>
                </a:solidFill>
                <a:latin typeface="NikoshBAN" pitchFamily="2" charset="0"/>
                <a:cs typeface="NikoshBAN" pitchFamily="2" charset="0"/>
              </a:rPr>
              <a:t>.</a:t>
            </a:r>
            <a:r>
              <a:rPr lang="bn-BD" sz="4800" dirty="0" smtClean="0">
                <a:ln>
                  <a:solidFill>
                    <a:sysClr val="windowText" lastClr="000000"/>
                  </a:solidFill>
                </a:ln>
                <a:solidFill>
                  <a:sysClr val="windowText" lastClr="000000"/>
                </a:solidFill>
                <a:latin typeface="NikoshBAN" pitchFamily="2" charset="0"/>
                <a:cs typeface="NikoshBAN" pitchFamily="2" charset="0"/>
              </a:rPr>
              <a:t>   দাঁগকাটা চেক       ঘ</a:t>
            </a:r>
            <a:r>
              <a:rPr lang="en-US" sz="4800" dirty="0" smtClean="0">
                <a:ln>
                  <a:solidFill>
                    <a:sysClr val="windowText" lastClr="000000"/>
                  </a:solidFill>
                </a:ln>
                <a:solidFill>
                  <a:sysClr val="windowText" lastClr="000000"/>
                </a:solidFill>
                <a:latin typeface="NikoshBAN" pitchFamily="2" charset="0"/>
                <a:cs typeface="NikoshBAN" pitchFamily="2" charset="0"/>
              </a:rPr>
              <a:t>.</a:t>
            </a:r>
            <a:r>
              <a:rPr lang="bn-BD" sz="4800" dirty="0" smtClean="0">
                <a:ln>
                  <a:solidFill>
                    <a:sysClr val="windowText" lastClr="000000"/>
                  </a:solidFill>
                </a:ln>
                <a:solidFill>
                  <a:sysClr val="windowText" lastClr="000000"/>
                </a:solidFill>
                <a:latin typeface="NikoshBAN" pitchFamily="2" charset="0"/>
                <a:cs typeface="NikoshBAN" pitchFamily="2" charset="0"/>
              </a:rPr>
              <a:t>   দাঁগছাড়া চেক </a:t>
            </a:r>
            <a:endParaRPr lang="en-US" sz="4800" dirty="0">
              <a:ln>
                <a:solidFill>
                  <a:sysClr val="windowText" lastClr="000000"/>
                </a:solidFill>
              </a:ln>
              <a:solidFill>
                <a:sysClr val="windowText" lastClr="000000"/>
              </a:solidFill>
              <a:latin typeface="NikoshBAN" pitchFamily="2" charset="0"/>
              <a:cs typeface="NikoshBAN" pitchFamily="2" charset="0"/>
            </a:endParaRPr>
          </a:p>
        </p:txBody>
      </p:sp>
      <p:sp>
        <p:nvSpPr>
          <p:cNvPr id="6" name="Oval 5"/>
          <p:cNvSpPr/>
          <p:nvPr/>
        </p:nvSpPr>
        <p:spPr>
          <a:xfrm>
            <a:off x="0" y="5486400"/>
            <a:ext cx="685800" cy="533400"/>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nodeType="clickEffect">
                                  <p:stCondLst>
                                    <p:cond delay="0"/>
                                  </p:stCondLst>
                                  <p:iterate type="lt">
                                    <p:tmPct val="50000"/>
                                  </p:iterate>
                                  <p:childTnLst>
                                    <p:set>
                                      <p:cBhvr>
                                        <p:cTn id="20" dur="1" fill="hold">
                                          <p:stCondLst>
                                            <p:cond delay="0"/>
                                          </p:stCondLst>
                                        </p:cTn>
                                        <p:tgtEl>
                                          <p:spTgt spid="5">
                                            <p:txEl>
                                              <p:pRg st="0" end="0"/>
                                            </p:txEl>
                                          </p:spTgt>
                                        </p:tgtEl>
                                        <p:attrNameLst>
                                          <p:attrName>style.visibility</p:attrName>
                                        </p:attrNameLst>
                                      </p:cBhvr>
                                      <p:to>
                                        <p:strVal val="visible"/>
                                      </p:to>
                                    </p:set>
                                    <p:set>
                                      <p:cBhvr>
                                        <p:cTn id="21" dur="455" fill="hold">
                                          <p:stCondLst>
                                            <p:cond delay="0"/>
                                          </p:stCondLst>
                                        </p:cTn>
                                        <p:tgtEl>
                                          <p:spTgt spid="5">
                                            <p:txEl>
                                              <p:pRg st="0" end="0"/>
                                            </p:txEl>
                                          </p:spTgt>
                                        </p:tgtEl>
                                        <p:attrNameLst>
                                          <p:attrName>style.rotation</p:attrName>
                                        </p:attrNameLst>
                                      </p:cBhvr>
                                      <p:to>
                                        <p:strVal val="-45.0"/>
                                      </p:to>
                                    </p:set>
                                    <p:anim calcmode="lin" valueType="num">
                                      <p:cBhvr>
                                        <p:cTn id="22"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5">
                                            <p:txEl>
                                              <p:pRg st="1" end="1"/>
                                            </p:txEl>
                                          </p:spTgt>
                                        </p:tgtEl>
                                        <p:attrNameLst>
                                          <p:attrName>style.visibility</p:attrName>
                                        </p:attrNameLst>
                                      </p:cBhvr>
                                      <p:to>
                                        <p:strVal val="visible"/>
                                      </p:to>
                                    </p:set>
                                    <p:set>
                                      <p:cBhvr>
                                        <p:cTn id="28" dur="455" fill="hold">
                                          <p:stCondLst>
                                            <p:cond delay="0"/>
                                          </p:stCondLst>
                                        </p:cTn>
                                        <p:tgtEl>
                                          <p:spTgt spid="5">
                                            <p:txEl>
                                              <p:pRg st="1" end="1"/>
                                            </p:txEl>
                                          </p:spTgt>
                                        </p:tgtEl>
                                        <p:attrNameLst>
                                          <p:attrName>style.rotation</p:attrName>
                                        </p:attrNameLst>
                                      </p:cBhvr>
                                      <p:to>
                                        <p:strVal val="-45.0"/>
                                      </p:to>
                                    </p:set>
                                    <p:anim calcmode="lin" valueType="num">
                                      <p:cBhvr>
                                        <p:cTn id="29" dur="455" fill="hold">
                                          <p:stCondLst>
                                            <p:cond delay="455"/>
                                          </p:stCondLst>
                                        </p:cTn>
                                        <p:tgtEl>
                                          <p:spTgt spid="5">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5">
                                            <p:txEl>
                                              <p:pRg st="1" end="1"/>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5">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5">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8" presetClass="entr" presetSubtype="0" accel="50000" fill="hold" nodeType="clickEffect">
                                  <p:stCondLst>
                                    <p:cond delay="0"/>
                                  </p:stCondLst>
                                  <p:iterate type="lt">
                                    <p:tmPct val="50000"/>
                                  </p:iterate>
                                  <p:childTnLst>
                                    <p:set>
                                      <p:cBhvr>
                                        <p:cTn id="36" dur="1" fill="hold">
                                          <p:stCondLst>
                                            <p:cond delay="0"/>
                                          </p:stCondLst>
                                        </p:cTn>
                                        <p:tgtEl>
                                          <p:spTgt spid="5">
                                            <p:txEl>
                                              <p:pRg st="2" end="2"/>
                                            </p:txEl>
                                          </p:spTgt>
                                        </p:tgtEl>
                                        <p:attrNameLst>
                                          <p:attrName>style.visibility</p:attrName>
                                        </p:attrNameLst>
                                      </p:cBhvr>
                                      <p:to>
                                        <p:strVal val="visible"/>
                                      </p:to>
                                    </p:set>
                                    <p:set>
                                      <p:cBhvr>
                                        <p:cTn id="37" dur="455" fill="hold">
                                          <p:stCondLst>
                                            <p:cond delay="0"/>
                                          </p:stCondLst>
                                        </p:cTn>
                                        <p:tgtEl>
                                          <p:spTgt spid="5">
                                            <p:txEl>
                                              <p:pRg st="2" end="2"/>
                                            </p:txEl>
                                          </p:spTgt>
                                        </p:tgtEl>
                                        <p:attrNameLst>
                                          <p:attrName>style.rotation</p:attrName>
                                        </p:attrNameLst>
                                      </p:cBhvr>
                                      <p:to>
                                        <p:strVal val="-45.0"/>
                                      </p:to>
                                    </p:set>
                                    <p:anim calcmode="lin" valueType="num">
                                      <p:cBhvr>
                                        <p:cTn id="38" dur="455" fill="hold">
                                          <p:stCondLst>
                                            <p:cond delay="455"/>
                                          </p:stCondLst>
                                        </p:cTn>
                                        <p:tgtEl>
                                          <p:spTgt spid="5">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9" dur="455" fill="hold">
                                          <p:stCondLst>
                                            <p:cond delay="0"/>
                                          </p:stCondLst>
                                        </p:cTn>
                                        <p:tgtEl>
                                          <p:spTgt spid="5">
                                            <p:txEl>
                                              <p:pRg st="2" end="2"/>
                                            </p:txEl>
                                          </p:spTgt>
                                        </p:tgtEl>
                                        <p:attrNameLst>
                                          <p:attrName>ppt_y</p:attrName>
                                        </p:attrNameLst>
                                      </p:cBhvr>
                                      <p:tavLst>
                                        <p:tav tm="0">
                                          <p:val>
                                            <p:strVal val="#ppt_y-1"/>
                                          </p:val>
                                        </p:tav>
                                        <p:tav tm="100000">
                                          <p:val>
                                            <p:strVal val="#ppt_y-(0.354*#ppt_w-0.172*#ppt_h)"/>
                                          </p:val>
                                        </p:tav>
                                      </p:tavLst>
                                    </p:anim>
                                    <p:anim calcmode="lin" valueType="num">
                                      <p:cBhvr>
                                        <p:cTn id="40" dur="156" decel="50000" autoRev="1" fill="hold">
                                          <p:stCondLst>
                                            <p:cond delay="455"/>
                                          </p:stCondLst>
                                        </p:cTn>
                                        <p:tgtEl>
                                          <p:spTgt spid="5">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41" dur="136" fill="hold">
                                          <p:stCondLst>
                                            <p:cond delay="864"/>
                                          </p:stCondLst>
                                        </p:cTn>
                                        <p:tgtEl>
                                          <p:spTgt spid="5">
                                            <p:txEl>
                                              <p:pRg st="2" end="2"/>
                                            </p:txEl>
                                          </p:spTgt>
                                        </p:tgtEl>
                                        <p:attrNameLst>
                                          <p:attrName>ppt_y</p:attrName>
                                        </p:attrNameLst>
                                      </p:cBhvr>
                                      <p:tavLst>
                                        <p:tav tm="0">
                                          <p:val>
                                            <p:strVal val="#ppt_y-(0.354*#ppt_w-0.172*#ppt_h)"/>
                                          </p:val>
                                        </p:tav>
                                        <p:tav tm="100000">
                                          <p:val>
                                            <p:strVal val="#ppt_y"/>
                                          </p:val>
                                        </p:tav>
                                      </p:tavLst>
                                    </p:anim>
                                  </p:childTnLst>
                                </p:cTn>
                              </p:par>
                              <p:par>
                                <p:cTn id="42" presetID="38" presetClass="entr" presetSubtype="0" accel="50000" fill="hold" nodeType="withEffect">
                                  <p:stCondLst>
                                    <p:cond delay="0"/>
                                  </p:stCondLst>
                                  <p:iterate type="lt">
                                    <p:tmPct val="50000"/>
                                  </p:iterate>
                                  <p:childTnLst>
                                    <p:set>
                                      <p:cBhvr>
                                        <p:cTn id="43" dur="1" fill="hold">
                                          <p:stCondLst>
                                            <p:cond delay="0"/>
                                          </p:stCondLst>
                                        </p:cTn>
                                        <p:tgtEl>
                                          <p:spTgt spid="5">
                                            <p:txEl>
                                              <p:pRg st="3" end="3"/>
                                            </p:txEl>
                                          </p:spTgt>
                                        </p:tgtEl>
                                        <p:attrNameLst>
                                          <p:attrName>style.visibility</p:attrName>
                                        </p:attrNameLst>
                                      </p:cBhvr>
                                      <p:to>
                                        <p:strVal val="visible"/>
                                      </p:to>
                                    </p:set>
                                    <p:set>
                                      <p:cBhvr>
                                        <p:cTn id="44" dur="455" fill="hold">
                                          <p:stCondLst>
                                            <p:cond delay="0"/>
                                          </p:stCondLst>
                                        </p:cTn>
                                        <p:tgtEl>
                                          <p:spTgt spid="5">
                                            <p:txEl>
                                              <p:pRg st="3" end="3"/>
                                            </p:txEl>
                                          </p:spTgt>
                                        </p:tgtEl>
                                        <p:attrNameLst>
                                          <p:attrName>style.rotation</p:attrName>
                                        </p:attrNameLst>
                                      </p:cBhvr>
                                      <p:to>
                                        <p:strVal val="-45.0"/>
                                      </p:to>
                                    </p:set>
                                    <p:anim calcmode="lin" valueType="num">
                                      <p:cBhvr>
                                        <p:cTn id="45" dur="455" fill="hold">
                                          <p:stCondLst>
                                            <p:cond delay="455"/>
                                          </p:stCondLst>
                                        </p:cTn>
                                        <p:tgtEl>
                                          <p:spTgt spid="5">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5">
                                            <p:txEl>
                                              <p:pRg st="3" end="3"/>
                                            </p:txEl>
                                          </p:spTgt>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5">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5">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ox(in)">
                                      <p:cBhvr>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07996"/>
          </a:xfrm>
          <a:prstGeom prst="rect">
            <a:avLst/>
          </a:prstGeom>
          <a:noFill/>
          <a:ln w="76200">
            <a:solidFill>
              <a:srgbClr val="00B0F0"/>
            </a:solidFill>
          </a:ln>
        </p:spPr>
        <p:txBody>
          <a:bodyPr wrap="square" rtlCol="0">
            <a:spAutoFit/>
          </a:bodyPr>
          <a:lstStyle/>
          <a:p>
            <a:pPr algn="ctr"/>
            <a:r>
              <a:rPr lang="bn-BD" sz="6600" dirty="0" smtClean="0">
                <a:ln>
                  <a:solidFill>
                    <a:sysClr val="windowText" lastClr="000000"/>
                  </a:solidFill>
                </a:ln>
                <a:solidFill>
                  <a:sysClr val="windowText" lastClr="000000"/>
                </a:solidFill>
                <a:latin typeface="NikoshBAN" pitchFamily="2" charset="0"/>
                <a:cs typeface="NikoshBAN" pitchFamily="2" charset="0"/>
              </a:rPr>
              <a:t>মূল্যায়ন-০২ </a:t>
            </a:r>
            <a:endParaRPr lang="en-US" sz="6600" dirty="0">
              <a:ln>
                <a:solidFill>
                  <a:sysClr val="windowText" lastClr="000000"/>
                </a:solidFill>
              </a:ln>
              <a:solidFill>
                <a:sysClr val="windowText" lastClr="000000"/>
              </a:solidFill>
              <a:latin typeface="NikoshBAN" pitchFamily="2" charset="0"/>
              <a:cs typeface="NikoshBAN" pitchFamily="2" charset="0"/>
            </a:endParaRPr>
          </a:p>
        </p:txBody>
      </p:sp>
      <p:sp>
        <p:nvSpPr>
          <p:cNvPr id="4" name="TextBox 3"/>
          <p:cNvSpPr txBox="1"/>
          <p:nvPr/>
        </p:nvSpPr>
        <p:spPr>
          <a:xfrm>
            <a:off x="0" y="3687901"/>
            <a:ext cx="9144000" cy="3170099"/>
          </a:xfrm>
          <a:prstGeom prst="rect">
            <a:avLst/>
          </a:prstGeom>
          <a:noFill/>
          <a:ln w="76200">
            <a:solidFill>
              <a:srgbClr val="00B050"/>
            </a:solidFill>
          </a:ln>
        </p:spPr>
        <p:txBody>
          <a:bodyPr wrap="square" rtlCol="0">
            <a:spAutoFit/>
          </a:bodyPr>
          <a:lstStyle/>
          <a:p>
            <a:r>
              <a:rPr lang="bn-BD" sz="4000" dirty="0" smtClean="0">
                <a:ln>
                  <a:solidFill>
                    <a:sysClr val="windowText" lastClr="000000"/>
                  </a:solidFill>
                </a:ln>
                <a:solidFill>
                  <a:sysClr val="windowText" lastClr="000000"/>
                </a:solidFill>
                <a:latin typeface="NikoshBAN" pitchFamily="2" charset="0"/>
                <a:cs typeface="NikoshBAN" pitchFamily="2" charset="0"/>
              </a:rPr>
              <a:t>উপরের ছবি দেখ এবং উত্তর  কর । </a:t>
            </a:r>
          </a:p>
          <a:p>
            <a:r>
              <a:rPr lang="bn-BD" sz="4000" dirty="0" smtClean="0">
                <a:ln>
                  <a:solidFill>
                    <a:sysClr val="windowText" lastClr="000000"/>
                  </a:solidFill>
                </a:ln>
                <a:solidFill>
                  <a:sysClr val="windowText" lastClr="000000"/>
                </a:solidFill>
                <a:latin typeface="NikoshBAN" pitchFamily="2" charset="0"/>
                <a:cs typeface="NikoshBAN" pitchFamily="2" charset="0"/>
              </a:rPr>
              <a:t>প্রশ্নঃ-০২ নিচের কোনটি উপরের চেকের বৈশিষ্ট ?</a:t>
            </a:r>
          </a:p>
          <a:p>
            <a:r>
              <a:rPr lang="bn-BD" sz="4000" dirty="0" smtClean="0">
                <a:ln>
                  <a:solidFill>
                    <a:sysClr val="windowText" lastClr="000000"/>
                  </a:solidFill>
                </a:ln>
                <a:solidFill>
                  <a:sysClr val="windowText" lastClr="000000"/>
                </a:solidFill>
                <a:latin typeface="NikoshBAN" pitchFamily="2" charset="0"/>
                <a:cs typeface="NikoshBAN" pitchFamily="2" charset="0"/>
              </a:rPr>
              <a:t>ক</a:t>
            </a:r>
            <a:r>
              <a:rPr lang="en-US" sz="4000" dirty="0" smtClean="0">
                <a:ln>
                  <a:solidFill>
                    <a:sysClr val="windowText" lastClr="000000"/>
                  </a:solidFill>
                </a:ln>
                <a:solidFill>
                  <a:sysClr val="windowText" lastClr="000000"/>
                </a:solidFill>
                <a:latin typeface="NikoshBAN" pitchFamily="2" charset="0"/>
                <a:cs typeface="NikoshBAN" pitchFamily="2" charset="0"/>
              </a:rPr>
              <a:t>.</a:t>
            </a:r>
            <a:r>
              <a:rPr lang="bn-BD" sz="4000" dirty="0" smtClean="0">
                <a:ln>
                  <a:solidFill>
                    <a:sysClr val="windowText" lastClr="000000"/>
                  </a:solidFill>
                </a:ln>
                <a:solidFill>
                  <a:sysClr val="windowText" lastClr="000000"/>
                </a:solidFill>
                <a:latin typeface="NikoshBAN" pitchFamily="2" charset="0"/>
                <a:cs typeface="NikoshBAN" pitchFamily="2" charset="0"/>
              </a:rPr>
              <a:t>  নির্দিষ্ট কারো নাম থাকে না খ</a:t>
            </a:r>
            <a:r>
              <a:rPr lang="en-US" sz="4000" dirty="0" smtClean="0">
                <a:ln>
                  <a:solidFill>
                    <a:sysClr val="windowText" lastClr="000000"/>
                  </a:solidFill>
                </a:ln>
                <a:solidFill>
                  <a:sysClr val="windowText" lastClr="000000"/>
                </a:solidFill>
                <a:latin typeface="NikoshBAN" pitchFamily="2" charset="0"/>
                <a:cs typeface="NikoshBAN" pitchFamily="2" charset="0"/>
              </a:rPr>
              <a:t>.</a:t>
            </a:r>
            <a:r>
              <a:rPr lang="bn-BD" sz="4000" dirty="0" smtClean="0">
                <a:ln>
                  <a:solidFill>
                    <a:sysClr val="windowText" lastClr="000000"/>
                  </a:solidFill>
                </a:ln>
                <a:solidFill>
                  <a:sysClr val="windowText" lastClr="000000"/>
                </a:solidFill>
                <a:latin typeface="NikoshBAN" pitchFamily="2" charset="0"/>
                <a:cs typeface="NikoshBAN" pitchFamily="2" charset="0"/>
              </a:rPr>
              <a:t> নির্দিষ্ট কারো নাম থাকে</a:t>
            </a:r>
          </a:p>
          <a:p>
            <a:r>
              <a:rPr lang="bn-BD" sz="4000" dirty="0" smtClean="0">
                <a:ln>
                  <a:solidFill>
                    <a:sysClr val="windowText" lastClr="000000"/>
                  </a:solidFill>
                </a:ln>
                <a:solidFill>
                  <a:sysClr val="windowText" lastClr="000000"/>
                </a:solidFill>
                <a:latin typeface="NikoshBAN" pitchFamily="2" charset="0"/>
                <a:cs typeface="NikoshBAN" pitchFamily="2" charset="0"/>
              </a:rPr>
              <a:t>গ</a:t>
            </a:r>
            <a:r>
              <a:rPr lang="en-US" sz="3600" dirty="0" smtClean="0">
                <a:ln>
                  <a:solidFill>
                    <a:sysClr val="windowText" lastClr="000000"/>
                  </a:solidFill>
                </a:ln>
                <a:solidFill>
                  <a:sysClr val="windowText" lastClr="000000"/>
                </a:solidFill>
                <a:latin typeface="NikoshBAN" pitchFamily="2" charset="0"/>
                <a:cs typeface="NikoshBAN" pitchFamily="2" charset="0"/>
              </a:rPr>
              <a:t>.</a:t>
            </a:r>
            <a:r>
              <a:rPr lang="bn-BD" sz="3600" dirty="0" smtClean="0">
                <a:ln>
                  <a:solidFill>
                    <a:sysClr val="windowText" lastClr="000000"/>
                  </a:solidFill>
                </a:ln>
                <a:solidFill>
                  <a:sysClr val="windowText" lastClr="000000"/>
                </a:solidFill>
                <a:latin typeface="NikoshBAN" pitchFamily="2" charset="0"/>
                <a:cs typeface="NikoshBAN" pitchFamily="2" charset="0"/>
              </a:rPr>
              <a:t> যে কারো নাম থাকতে পারে  ঘ</a:t>
            </a:r>
            <a:r>
              <a:rPr lang="en-US" sz="3600" dirty="0" smtClean="0">
                <a:ln>
                  <a:solidFill>
                    <a:sysClr val="windowText" lastClr="000000"/>
                  </a:solidFill>
                </a:ln>
                <a:solidFill>
                  <a:sysClr val="windowText" lastClr="000000"/>
                </a:solidFill>
                <a:latin typeface="NikoshBAN" pitchFamily="2" charset="0"/>
                <a:cs typeface="NikoshBAN" pitchFamily="2" charset="0"/>
              </a:rPr>
              <a:t>.</a:t>
            </a:r>
            <a:r>
              <a:rPr lang="bn-BD" sz="3600" dirty="0" smtClean="0">
                <a:ln>
                  <a:solidFill>
                    <a:sysClr val="windowText" lastClr="000000"/>
                  </a:solidFill>
                </a:ln>
                <a:solidFill>
                  <a:sysClr val="windowText" lastClr="000000"/>
                </a:solidFill>
                <a:latin typeface="NikoshBAN" pitchFamily="2" charset="0"/>
                <a:cs typeface="NikoshBAN" pitchFamily="2" charset="0"/>
              </a:rPr>
              <a:t> উপরের কোনটি সঠিক নয় </a:t>
            </a:r>
            <a:endParaRPr lang="en-US" sz="3600" dirty="0">
              <a:ln>
                <a:solidFill>
                  <a:sysClr val="windowText" lastClr="000000"/>
                </a:solidFill>
              </a:ln>
              <a:solidFill>
                <a:sysClr val="windowText" lastClr="000000"/>
              </a:solidFill>
              <a:latin typeface="NikoshBAN" pitchFamily="2" charset="0"/>
              <a:cs typeface="NikoshBAN" pitchFamily="2" charset="0"/>
            </a:endParaRPr>
          </a:p>
        </p:txBody>
      </p:sp>
      <p:sp>
        <p:nvSpPr>
          <p:cNvPr id="5" name="Oval 4"/>
          <p:cNvSpPr/>
          <p:nvPr/>
        </p:nvSpPr>
        <p:spPr>
          <a:xfrm>
            <a:off x="4876800" y="5029200"/>
            <a:ext cx="533400" cy="533400"/>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s.jpg"/>
          <p:cNvPicPr>
            <a:picLocks noChangeAspect="1"/>
          </p:cNvPicPr>
          <p:nvPr/>
        </p:nvPicPr>
        <p:blipFill>
          <a:blip r:embed="rId2"/>
          <a:stretch>
            <a:fillRect/>
          </a:stretch>
        </p:blipFill>
        <p:spPr>
          <a:xfrm>
            <a:off x="1676400" y="1295400"/>
            <a:ext cx="5257800" cy="2057400"/>
          </a:xfrm>
          <a:prstGeom prst="rect">
            <a:avLst/>
          </a:prstGeom>
          <a:solidFill>
            <a:srgbClr val="FFFFFF">
              <a:shade val="85000"/>
            </a:srgbClr>
          </a:solidFill>
          <a:ln w="381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nodeType="clickEffect">
                                  <p:stCondLst>
                                    <p:cond delay="0"/>
                                  </p:stCondLst>
                                  <p:iterate type="lt">
                                    <p:tmPct val="50000"/>
                                  </p:iterate>
                                  <p:childTnLst>
                                    <p:set>
                                      <p:cBhvr>
                                        <p:cTn id="20" dur="1" fill="hold">
                                          <p:stCondLst>
                                            <p:cond delay="0"/>
                                          </p:stCondLst>
                                        </p:cTn>
                                        <p:tgtEl>
                                          <p:spTgt spid="4">
                                            <p:txEl>
                                              <p:pRg st="0" end="0"/>
                                            </p:txEl>
                                          </p:spTgt>
                                        </p:tgtEl>
                                        <p:attrNameLst>
                                          <p:attrName>style.visibility</p:attrName>
                                        </p:attrNameLst>
                                      </p:cBhvr>
                                      <p:to>
                                        <p:strVal val="visible"/>
                                      </p:to>
                                    </p:set>
                                    <p:set>
                                      <p:cBhvr>
                                        <p:cTn id="21" dur="455" fill="hold">
                                          <p:stCondLst>
                                            <p:cond delay="0"/>
                                          </p:stCondLst>
                                        </p:cTn>
                                        <p:tgtEl>
                                          <p:spTgt spid="4">
                                            <p:txEl>
                                              <p:pRg st="0" end="0"/>
                                            </p:txEl>
                                          </p:spTgt>
                                        </p:tgtEl>
                                        <p:attrNameLst>
                                          <p:attrName>style.rotation</p:attrName>
                                        </p:attrNameLst>
                                      </p:cBhvr>
                                      <p:to>
                                        <p:strVal val="-45.0"/>
                                      </p:to>
                                    </p:set>
                                    <p:anim calcmode="lin" valueType="num">
                                      <p:cBhvr>
                                        <p:cTn id="22"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4">
                                            <p:txEl>
                                              <p:pRg st="1" end="1"/>
                                            </p:txEl>
                                          </p:spTgt>
                                        </p:tgtEl>
                                        <p:attrNameLst>
                                          <p:attrName>style.visibility</p:attrName>
                                        </p:attrNameLst>
                                      </p:cBhvr>
                                      <p:to>
                                        <p:strVal val="visible"/>
                                      </p:to>
                                    </p:set>
                                    <p:set>
                                      <p:cBhvr>
                                        <p:cTn id="28" dur="455" fill="hold">
                                          <p:stCondLst>
                                            <p:cond delay="0"/>
                                          </p:stCondLst>
                                        </p:cTn>
                                        <p:tgtEl>
                                          <p:spTgt spid="4">
                                            <p:txEl>
                                              <p:pRg st="1" end="1"/>
                                            </p:txEl>
                                          </p:spTgt>
                                        </p:tgtEl>
                                        <p:attrNameLst>
                                          <p:attrName>style.rotation</p:attrName>
                                        </p:attrNameLst>
                                      </p:cBhvr>
                                      <p:to>
                                        <p:strVal val="-45.0"/>
                                      </p:to>
                                    </p:set>
                                    <p:anim calcmode="lin" valueType="num">
                                      <p:cBhvr>
                                        <p:cTn id="29" dur="455" fill="hold">
                                          <p:stCondLst>
                                            <p:cond delay="455"/>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8" presetClass="entr" presetSubtype="0" accel="50000" fill="hold" nodeType="clickEffect">
                                  <p:stCondLst>
                                    <p:cond delay="0"/>
                                  </p:stCondLst>
                                  <p:iterate type="lt">
                                    <p:tmPct val="50000"/>
                                  </p:iterate>
                                  <p:childTnLst>
                                    <p:set>
                                      <p:cBhvr>
                                        <p:cTn id="36" dur="1" fill="hold">
                                          <p:stCondLst>
                                            <p:cond delay="0"/>
                                          </p:stCondLst>
                                        </p:cTn>
                                        <p:tgtEl>
                                          <p:spTgt spid="4">
                                            <p:txEl>
                                              <p:pRg st="2" end="2"/>
                                            </p:txEl>
                                          </p:spTgt>
                                        </p:tgtEl>
                                        <p:attrNameLst>
                                          <p:attrName>style.visibility</p:attrName>
                                        </p:attrNameLst>
                                      </p:cBhvr>
                                      <p:to>
                                        <p:strVal val="visible"/>
                                      </p:to>
                                    </p:set>
                                    <p:set>
                                      <p:cBhvr>
                                        <p:cTn id="37" dur="455" fill="hold">
                                          <p:stCondLst>
                                            <p:cond delay="0"/>
                                          </p:stCondLst>
                                        </p:cTn>
                                        <p:tgtEl>
                                          <p:spTgt spid="4">
                                            <p:txEl>
                                              <p:pRg st="2" end="2"/>
                                            </p:txEl>
                                          </p:spTgt>
                                        </p:tgtEl>
                                        <p:attrNameLst>
                                          <p:attrName>style.rotation</p:attrName>
                                        </p:attrNameLst>
                                      </p:cBhvr>
                                      <p:to>
                                        <p:strVal val="-45.0"/>
                                      </p:to>
                                    </p:set>
                                    <p:anim calcmode="lin" valueType="num">
                                      <p:cBhvr>
                                        <p:cTn id="38" dur="455" fill="hold">
                                          <p:stCondLst>
                                            <p:cond delay="455"/>
                                          </p:stCondLst>
                                        </p:cTn>
                                        <p:tgtEl>
                                          <p:spTgt spid="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9" dur="455" fill="hold">
                                          <p:stCondLst>
                                            <p:cond delay="0"/>
                                          </p:stCondLst>
                                        </p:cTn>
                                        <p:tgtEl>
                                          <p:spTgt spid="4">
                                            <p:txEl>
                                              <p:pRg st="2" end="2"/>
                                            </p:txEl>
                                          </p:spTgt>
                                        </p:tgtEl>
                                        <p:attrNameLst>
                                          <p:attrName>ppt_y</p:attrName>
                                        </p:attrNameLst>
                                      </p:cBhvr>
                                      <p:tavLst>
                                        <p:tav tm="0">
                                          <p:val>
                                            <p:strVal val="#ppt_y-1"/>
                                          </p:val>
                                        </p:tav>
                                        <p:tav tm="100000">
                                          <p:val>
                                            <p:strVal val="#ppt_y-(0.354*#ppt_w-0.172*#ppt_h)"/>
                                          </p:val>
                                        </p:tav>
                                      </p:tavLst>
                                    </p:anim>
                                    <p:anim calcmode="lin" valueType="num">
                                      <p:cBhvr>
                                        <p:cTn id="40" dur="156" decel="50000" autoRev="1" fill="hold">
                                          <p:stCondLst>
                                            <p:cond delay="455"/>
                                          </p:stCondLst>
                                        </p:cTn>
                                        <p:tgtEl>
                                          <p:spTgt spid="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41" dur="136" fill="hold">
                                          <p:stCondLst>
                                            <p:cond delay="864"/>
                                          </p:stCondLst>
                                        </p:cTn>
                                        <p:tgtEl>
                                          <p:spTgt spid="4">
                                            <p:txEl>
                                              <p:pRg st="2" end="2"/>
                                            </p:txEl>
                                          </p:spTgt>
                                        </p:tgtEl>
                                        <p:attrNameLst>
                                          <p:attrName>ppt_y</p:attrName>
                                        </p:attrNameLst>
                                      </p:cBhvr>
                                      <p:tavLst>
                                        <p:tav tm="0">
                                          <p:val>
                                            <p:strVal val="#ppt_y-(0.354*#ppt_w-0.172*#ppt_h)"/>
                                          </p:val>
                                        </p:tav>
                                        <p:tav tm="100000">
                                          <p:val>
                                            <p:strVal val="#ppt_y"/>
                                          </p:val>
                                        </p:tav>
                                      </p:tavLst>
                                    </p:anim>
                                  </p:childTnLst>
                                </p:cTn>
                              </p:par>
                              <p:par>
                                <p:cTn id="42" presetID="38" presetClass="entr" presetSubtype="0" accel="50000" fill="hold" nodeType="withEffect">
                                  <p:stCondLst>
                                    <p:cond delay="0"/>
                                  </p:stCondLst>
                                  <p:iterate type="lt">
                                    <p:tmPct val="50000"/>
                                  </p:iterate>
                                  <p:childTnLst>
                                    <p:set>
                                      <p:cBhvr>
                                        <p:cTn id="43" dur="1" fill="hold">
                                          <p:stCondLst>
                                            <p:cond delay="0"/>
                                          </p:stCondLst>
                                        </p:cTn>
                                        <p:tgtEl>
                                          <p:spTgt spid="4">
                                            <p:txEl>
                                              <p:pRg st="3" end="3"/>
                                            </p:txEl>
                                          </p:spTgt>
                                        </p:tgtEl>
                                        <p:attrNameLst>
                                          <p:attrName>style.visibility</p:attrName>
                                        </p:attrNameLst>
                                      </p:cBhvr>
                                      <p:to>
                                        <p:strVal val="visible"/>
                                      </p:to>
                                    </p:set>
                                    <p:set>
                                      <p:cBhvr>
                                        <p:cTn id="44" dur="455" fill="hold">
                                          <p:stCondLst>
                                            <p:cond delay="0"/>
                                          </p:stCondLst>
                                        </p:cTn>
                                        <p:tgtEl>
                                          <p:spTgt spid="4">
                                            <p:txEl>
                                              <p:pRg st="3" end="3"/>
                                            </p:txEl>
                                          </p:spTgt>
                                        </p:tgtEl>
                                        <p:attrNameLst>
                                          <p:attrName>style.rotation</p:attrName>
                                        </p:attrNameLst>
                                      </p:cBhvr>
                                      <p:to>
                                        <p:strVal val="-45.0"/>
                                      </p:to>
                                    </p:set>
                                    <p:anim calcmode="lin" valueType="num">
                                      <p:cBhvr>
                                        <p:cTn id="45" dur="455" fill="hold">
                                          <p:stCondLst>
                                            <p:cond delay="455"/>
                                          </p:stCondLst>
                                        </p:cTn>
                                        <p:tgtEl>
                                          <p:spTgt spid="4">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4">
                                            <p:txEl>
                                              <p:pRg st="3" end="3"/>
                                            </p:txEl>
                                          </p:spTgt>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4">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4">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ox(in)">
                                      <p:cBhvr>
                                        <p:cTn id="5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46550"/>
          </a:xfrm>
          <a:prstGeom prst="rect">
            <a:avLst/>
          </a:prstGeom>
          <a:noFill/>
          <a:ln w="76200">
            <a:solidFill>
              <a:srgbClr val="00B0F0"/>
            </a:solidFill>
          </a:ln>
        </p:spPr>
        <p:txBody>
          <a:bodyPr wrap="square" rtlCol="0">
            <a:spAutoFit/>
          </a:bodyPr>
          <a:lstStyle/>
          <a:p>
            <a:pPr algn="ctr"/>
            <a:r>
              <a:rPr lang="bn-BD" sz="8800" dirty="0" smtClean="0">
                <a:ln w="12700">
                  <a:solidFill>
                    <a:sysClr val="windowText" lastClr="000000"/>
                  </a:solidFill>
                  <a:prstDash val="solid"/>
                </a:ln>
                <a:solidFill>
                  <a:sysClr val="windowText" lastClr="000000"/>
                </a:solidFill>
                <a:latin typeface="NikoshBAN" pitchFamily="2" charset="0"/>
                <a:cs typeface="NikoshBAN" pitchFamily="2" charset="0"/>
              </a:rPr>
              <a:t>মূল্যায়ন-০৩ </a:t>
            </a:r>
            <a:endParaRPr lang="en-US" sz="8800" dirty="0">
              <a:ln w="12700">
                <a:solidFill>
                  <a:sysClr val="windowText" lastClr="000000"/>
                </a:solidFill>
                <a:prstDash val="solid"/>
              </a:ln>
              <a:solidFill>
                <a:sysClr val="windowText" lastClr="000000"/>
              </a:solidFill>
              <a:latin typeface="NikoshBAN" pitchFamily="2" charset="0"/>
              <a:cs typeface="NikoshBAN" pitchFamily="2" charset="0"/>
            </a:endParaRPr>
          </a:p>
        </p:txBody>
      </p:sp>
      <p:pic>
        <p:nvPicPr>
          <p:cNvPr id="3" name="Picture 2" descr="images (2).jpg"/>
          <p:cNvPicPr>
            <a:picLocks noChangeAspect="1"/>
          </p:cNvPicPr>
          <p:nvPr/>
        </p:nvPicPr>
        <p:blipFill>
          <a:blip r:embed="rId2"/>
          <a:stretch>
            <a:fillRect/>
          </a:stretch>
        </p:blipFill>
        <p:spPr>
          <a:xfrm>
            <a:off x="1295400" y="1600200"/>
            <a:ext cx="5486400" cy="2286000"/>
          </a:xfrm>
          <a:prstGeom prst="rect">
            <a:avLst/>
          </a:prstGeom>
          <a:solidFill>
            <a:srgbClr val="FFFFFF">
              <a:shade val="85000"/>
            </a:srgbClr>
          </a:solidFill>
          <a:ln w="28575"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0" y="3886200"/>
            <a:ext cx="9144000" cy="3046988"/>
          </a:xfrm>
          <a:prstGeom prst="rect">
            <a:avLst/>
          </a:prstGeom>
          <a:noFill/>
          <a:ln w="76200">
            <a:solidFill>
              <a:srgbClr val="00B050"/>
            </a:solidFill>
          </a:ln>
        </p:spPr>
        <p:txBody>
          <a:bodyPr wrap="square" rtlCol="0">
            <a:spAutoFit/>
          </a:bodyPr>
          <a:lstStyle/>
          <a:p>
            <a:r>
              <a:rPr lang="bn-BD" sz="2400" dirty="0" smtClean="0">
                <a:ln>
                  <a:solidFill>
                    <a:sysClr val="windowText" lastClr="000000"/>
                  </a:solidFill>
                </a:ln>
                <a:solidFill>
                  <a:sysClr val="windowText" lastClr="000000"/>
                </a:solidFill>
                <a:latin typeface="NikoshBAN" pitchFamily="2" charset="0"/>
                <a:cs typeface="NikoshBAN" pitchFamily="2" charset="0"/>
              </a:rPr>
              <a:t>উপরের ছবিটা দেখি এবং উত্তর করি । </a:t>
            </a:r>
          </a:p>
          <a:p>
            <a:r>
              <a:rPr lang="bn-BD" sz="2400" dirty="0" smtClean="0">
                <a:ln>
                  <a:solidFill>
                    <a:sysClr val="windowText" lastClr="000000"/>
                  </a:solidFill>
                </a:ln>
                <a:solidFill>
                  <a:sysClr val="windowText" lastClr="000000"/>
                </a:solidFill>
                <a:latin typeface="NikoshBAN" pitchFamily="2" charset="0"/>
                <a:cs typeface="NikoshBAN" pitchFamily="2" charset="0"/>
              </a:rPr>
              <a:t>প্রশ্নঃ-০৩ নিচের কোনটি সঠিক ? </a:t>
            </a:r>
          </a:p>
          <a:p>
            <a:r>
              <a:rPr lang="en-US" sz="2400" dirty="0" err="1" smtClean="0">
                <a:ln>
                  <a:solidFill>
                    <a:sysClr val="windowText" lastClr="000000"/>
                  </a:solidFill>
                </a:ln>
                <a:solidFill>
                  <a:sysClr val="windowText" lastClr="000000"/>
                </a:solidFill>
                <a:latin typeface="NikoshBAN" pitchFamily="2" charset="0"/>
                <a:cs typeface="NikoshBAN" pitchFamily="2" charset="0"/>
              </a:rPr>
              <a:t>i</a:t>
            </a:r>
            <a:r>
              <a:rPr lang="en-US" sz="2400" dirty="0" smtClean="0">
                <a:ln>
                  <a:solidFill>
                    <a:sysClr val="windowText" lastClr="000000"/>
                  </a:solidFill>
                </a:ln>
                <a:solidFill>
                  <a:sysClr val="windowText" lastClr="000000"/>
                </a:solidFill>
                <a:latin typeface="NikoshBAN" pitchFamily="2" charset="0"/>
                <a:cs typeface="NikoshBAN" pitchFamily="2" charset="0"/>
              </a:rPr>
              <a:t>. </a:t>
            </a:r>
            <a:r>
              <a:rPr lang="bn-BD" sz="2400" dirty="0" smtClean="0">
                <a:ln>
                  <a:solidFill>
                    <a:sysClr val="windowText" lastClr="000000"/>
                  </a:solidFill>
                </a:ln>
                <a:solidFill>
                  <a:sysClr val="windowText" lastClr="000000"/>
                </a:solidFill>
                <a:latin typeface="NikoshBAN" pitchFamily="2" charset="0"/>
                <a:cs typeface="NikoshBAN" pitchFamily="2" charset="0"/>
              </a:rPr>
              <a:t>উপরের বাম দিকের কোণে দুটি সমান্তরাল রেখা থাকে।   </a:t>
            </a:r>
            <a:endParaRPr lang="en-US" sz="2400" dirty="0" smtClean="0">
              <a:ln>
                <a:solidFill>
                  <a:sysClr val="windowText" lastClr="000000"/>
                </a:solidFill>
              </a:ln>
              <a:solidFill>
                <a:sysClr val="windowText" lastClr="000000"/>
              </a:solidFill>
              <a:latin typeface="NikoshBAN" pitchFamily="2" charset="0"/>
              <a:cs typeface="NikoshBAN" pitchFamily="2" charset="0"/>
            </a:endParaRPr>
          </a:p>
          <a:p>
            <a:r>
              <a:rPr lang="en-US" sz="2400" dirty="0" smtClean="0">
                <a:ln>
                  <a:solidFill>
                    <a:sysClr val="windowText" lastClr="000000"/>
                  </a:solidFill>
                </a:ln>
                <a:solidFill>
                  <a:sysClr val="windowText" lastClr="000000"/>
                </a:solidFill>
                <a:latin typeface="NikoshBAN" pitchFamily="2" charset="0"/>
                <a:cs typeface="NikoshBAN" pitchFamily="2" charset="0"/>
              </a:rPr>
              <a:t>ii. </a:t>
            </a:r>
            <a:r>
              <a:rPr lang="bn-BD" sz="2400" dirty="0" smtClean="0">
                <a:ln>
                  <a:solidFill>
                    <a:sysClr val="windowText" lastClr="000000"/>
                  </a:solidFill>
                </a:ln>
                <a:solidFill>
                  <a:sysClr val="windowText" lastClr="000000"/>
                </a:solidFill>
                <a:latin typeface="NikoshBAN" pitchFamily="2" charset="0"/>
                <a:cs typeface="NikoshBAN" pitchFamily="2" charset="0"/>
              </a:rPr>
              <a:t>সমান্তরাল রেখার মধ্যে ‘এন্ড  কোং’ লেখা থাকে ।</a:t>
            </a:r>
            <a:endParaRPr lang="en-US" sz="2400" dirty="0" smtClean="0">
              <a:ln>
                <a:solidFill>
                  <a:sysClr val="windowText" lastClr="000000"/>
                </a:solidFill>
              </a:ln>
              <a:solidFill>
                <a:sysClr val="windowText" lastClr="000000"/>
              </a:solidFill>
              <a:latin typeface="NikoshBAN" pitchFamily="2" charset="0"/>
              <a:cs typeface="NikoshBAN" pitchFamily="2" charset="0"/>
            </a:endParaRPr>
          </a:p>
          <a:p>
            <a:r>
              <a:rPr lang="en-US" sz="2400" dirty="0" smtClean="0">
                <a:ln>
                  <a:solidFill>
                    <a:sysClr val="windowText" lastClr="000000"/>
                  </a:solidFill>
                </a:ln>
                <a:solidFill>
                  <a:sysClr val="windowText" lastClr="000000"/>
                </a:solidFill>
                <a:latin typeface="NikoshBAN" pitchFamily="2" charset="0"/>
                <a:cs typeface="NikoshBAN" pitchFamily="2" charset="0"/>
              </a:rPr>
              <a:t>iii. </a:t>
            </a:r>
            <a:r>
              <a:rPr lang="bn-BD" sz="2400" dirty="0" smtClean="0">
                <a:ln>
                  <a:solidFill>
                    <a:sysClr val="windowText" lastClr="000000"/>
                  </a:solidFill>
                </a:ln>
                <a:solidFill>
                  <a:sysClr val="windowText" lastClr="000000"/>
                </a:solidFill>
                <a:latin typeface="NikoshBAN" pitchFamily="2" charset="0"/>
                <a:cs typeface="NikoshBAN" pitchFamily="2" charset="0"/>
              </a:rPr>
              <a:t>‘হস্তান্তর যোগ্য নয়’ লেখা থাকবে । </a:t>
            </a:r>
            <a:endParaRPr lang="en-US" sz="3600" dirty="0" smtClean="0">
              <a:ln>
                <a:solidFill>
                  <a:sysClr val="windowText" lastClr="000000"/>
                </a:solidFill>
              </a:ln>
              <a:solidFill>
                <a:sysClr val="windowText" lastClr="000000"/>
              </a:solidFill>
              <a:latin typeface="NikoshBAN" pitchFamily="2" charset="0"/>
              <a:cs typeface="NikoshBAN" pitchFamily="2" charset="0"/>
            </a:endParaRPr>
          </a:p>
          <a:p>
            <a:r>
              <a:rPr lang="bn-BD" sz="3600" dirty="0" smtClean="0">
                <a:ln>
                  <a:solidFill>
                    <a:sysClr val="windowText" lastClr="000000"/>
                  </a:solidFill>
                </a:ln>
                <a:solidFill>
                  <a:sysClr val="windowText" lastClr="000000"/>
                </a:solidFill>
                <a:latin typeface="NikoshBAN" pitchFamily="2" charset="0"/>
                <a:cs typeface="NikoshBAN" pitchFamily="2" charset="0"/>
              </a:rPr>
              <a:t> ক</a:t>
            </a:r>
            <a:r>
              <a:rPr lang="en-US" sz="3600" dirty="0" smtClean="0">
                <a:ln>
                  <a:solidFill>
                    <a:sysClr val="windowText" lastClr="000000"/>
                  </a:solidFill>
                </a:ln>
                <a:solidFill>
                  <a:sysClr val="windowText" lastClr="000000"/>
                </a:solidFill>
                <a:latin typeface="NikoshBAN" pitchFamily="2" charset="0"/>
                <a:cs typeface="NikoshBAN" pitchFamily="2" charset="0"/>
              </a:rPr>
              <a:t>.</a:t>
            </a:r>
            <a:r>
              <a:rPr lang="bn-BD" sz="3600" dirty="0" smtClean="0">
                <a:ln>
                  <a:solidFill>
                    <a:sysClr val="windowText" lastClr="000000"/>
                  </a:solidFill>
                </a:ln>
                <a:solidFill>
                  <a:sysClr val="windowText" lastClr="000000"/>
                </a:solidFill>
                <a:latin typeface="NikoshBAN" pitchFamily="2" charset="0"/>
                <a:cs typeface="NikoshBAN" pitchFamily="2" charset="0"/>
              </a:rPr>
              <a:t> 	</a:t>
            </a:r>
            <a:r>
              <a:rPr lang="en-US" sz="3600" dirty="0" err="1" smtClean="0">
                <a:ln>
                  <a:solidFill>
                    <a:sysClr val="windowText" lastClr="000000"/>
                  </a:solidFill>
                </a:ln>
                <a:solidFill>
                  <a:sysClr val="windowText" lastClr="000000"/>
                </a:solidFill>
                <a:latin typeface="NikoshBAN" pitchFamily="2" charset="0"/>
                <a:cs typeface="NikoshBAN" pitchFamily="2" charset="0"/>
              </a:rPr>
              <a:t>i</a:t>
            </a:r>
            <a:r>
              <a:rPr lang="en-US" sz="3600" dirty="0" smtClean="0">
                <a:ln>
                  <a:solidFill>
                    <a:sysClr val="windowText" lastClr="000000"/>
                  </a:solidFill>
                </a:ln>
                <a:solidFill>
                  <a:sysClr val="windowText" lastClr="000000"/>
                </a:solidFill>
                <a:latin typeface="NikoshBAN" pitchFamily="2" charset="0"/>
                <a:cs typeface="NikoshBAN" pitchFamily="2" charset="0"/>
              </a:rPr>
              <a:t>                                </a:t>
            </a:r>
            <a:r>
              <a:rPr lang="bn-BD" sz="3600" dirty="0" smtClean="0">
                <a:ln>
                  <a:solidFill>
                    <a:sysClr val="windowText" lastClr="000000"/>
                  </a:solidFill>
                </a:ln>
                <a:solidFill>
                  <a:sysClr val="windowText" lastClr="000000"/>
                </a:solidFill>
                <a:latin typeface="NikoshBAN" pitchFamily="2" charset="0"/>
                <a:cs typeface="NikoshBAN" pitchFamily="2" charset="0"/>
              </a:rPr>
              <a:t>খ</a:t>
            </a:r>
            <a:r>
              <a:rPr lang="en-US" sz="3600" dirty="0" smtClean="0">
                <a:ln>
                  <a:solidFill>
                    <a:sysClr val="windowText" lastClr="000000"/>
                  </a:solidFill>
                </a:ln>
                <a:solidFill>
                  <a:sysClr val="windowText" lastClr="000000"/>
                </a:solidFill>
                <a:latin typeface="NikoshBAN" pitchFamily="2" charset="0"/>
                <a:cs typeface="NikoshBAN" pitchFamily="2" charset="0"/>
              </a:rPr>
              <a:t>.</a:t>
            </a:r>
            <a:r>
              <a:rPr lang="bn-BD" sz="3600" dirty="0" smtClean="0">
                <a:ln>
                  <a:solidFill>
                    <a:sysClr val="windowText" lastClr="000000"/>
                  </a:solidFill>
                </a:ln>
                <a:solidFill>
                  <a:sysClr val="windowText" lastClr="000000"/>
                </a:solidFill>
                <a:latin typeface="NikoshBAN" pitchFamily="2" charset="0"/>
                <a:cs typeface="NikoshBAN" pitchFamily="2" charset="0"/>
              </a:rPr>
              <a:t>  </a:t>
            </a:r>
            <a:r>
              <a:rPr lang="en-US" sz="3600" dirty="0" err="1" smtClean="0">
                <a:ln>
                  <a:solidFill>
                    <a:sysClr val="windowText" lastClr="000000"/>
                  </a:solidFill>
                </a:ln>
                <a:solidFill>
                  <a:sysClr val="windowText" lastClr="000000"/>
                </a:solidFill>
                <a:latin typeface="NikoshBAN" pitchFamily="2" charset="0"/>
                <a:cs typeface="NikoshBAN" pitchFamily="2" charset="0"/>
              </a:rPr>
              <a:t>i</a:t>
            </a:r>
            <a:r>
              <a:rPr lang="en-US" sz="3600" dirty="0" smtClean="0">
                <a:ln>
                  <a:solidFill>
                    <a:sysClr val="windowText" lastClr="000000"/>
                  </a:solidFill>
                </a:ln>
                <a:solidFill>
                  <a:sysClr val="windowText" lastClr="000000"/>
                </a:solidFill>
                <a:latin typeface="NikoshBAN" pitchFamily="2" charset="0"/>
                <a:cs typeface="NikoshBAN" pitchFamily="2" charset="0"/>
              </a:rPr>
              <a:t>  ,   ii </a:t>
            </a:r>
            <a:endParaRPr lang="bn-BD" sz="3600" dirty="0" smtClean="0">
              <a:ln>
                <a:solidFill>
                  <a:sysClr val="windowText" lastClr="000000"/>
                </a:solidFill>
              </a:ln>
              <a:solidFill>
                <a:sysClr val="windowText" lastClr="000000"/>
              </a:solidFill>
              <a:latin typeface="NikoshBAN" pitchFamily="2" charset="0"/>
              <a:cs typeface="NikoshBAN" pitchFamily="2" charset="0"/>
            </a:endParaRPr>
          </a:p>
          <a:p>
            <a:r>
              <a:rPr lang="bn-BD" sz="3600" dirty="0" smtClean="0">
                <a:ln>
                  <a:solidFill>
                    <a:sysClr val="windowText" lastClr="000000"/>
                  </a:solidFill>
                </a:ln>
                <a:solidFill>
                  <a:sysClr val="windowText" lastClr="000000"/>
                </a:solidFill>
                <a:latin typeface="NikoshBAN" pitchFamily="2" charset="0"/>
                <a:cs typeface="NikoshBAN" pitchFamily="2" charset="0"/>
              </a:rPr>
              <a:t>গ</a:t>
            </a:r>
            <a:r>
              <a:rPr lang="en-US" sz="3600" dirty="0" smtClean="0">
                <a:ln>
                  <a:solidFill>
                    <a:sysClr val="windowText" lastClr="000000"/>
                  </a:solidFill>
                </a:ln>
                <a:solidFill>
                  <a:sysClr val="windowText" lastClr="000000"/>
                </a:solidFill>
                <a:latin typeface="NikoshBAN" pitchFamily="2" charset="0"/>
                <a:cs typeface="NikoshBAN" pitchFamily="2" charset="0"/>
              </a:rPr>
              <a:t>.</a:t>
            </a:r>
            <a:r>
              <a:rPr lang="bn-BD" sz="3600" dirty="0" smtClean="0">
                <a:ln>
                  <a:solidFill>
                    <a:sysClr val="windowText" lastClr="000000"/>
                  </a:solidFill>
                </a:ln>
                <a:solidFill>
                  <a:sysClr val="windowText" lastClr="000000"/>
                </a:solidFill>
                <a:latin typeface="NikoshBAN" pitchFamily="2" charset="0"/>
                <a:cs typeface="NikoshBAN" pitchFamily="2" charset="0"/>
              </a:rPr>
              <a:t>  </a:t>
            </a:r>
            <a:r>
              <a:rPr lang="en-US" sz="3600" dirty="0" smtClean="0">
                <a:ln>
                  <a:solidFill>
                    <a:sysClr val="windowText" lastClr="000000"/>
                  </a:solidFill>
                </a:ln>
                <a:solidFill>
                  <a:sysClr val="windowText" lastClr="000000"/>
                </a:solidFill>
                <a:latin typeface="NikoshBAN" pitchFamily="2" charset="0"/>
                <a:cs typeface="NikoshBAN" pitchFamily="2" charset="0"/>
              </a:rPr>
              <a:t>ii ,  iii </a:t>
            </a:r>
            <a:r>
              <a:rPr lang="bn-BD" sz="3600" dirty="0" smtClean="0">
                <a:ln>
                  <a:solidFill>
                    <a:sysClr val="windowText" lastClr="000000"/>
                  </a:solidFill>
                </a:ln>
                <a:solidFill>
                  <a:sysClr val="windowText" lastClr="000000"/>
                </a:solidFill>
                <a:latin typeface="NikoshBAN" pitchFamily="2" charset="0"/>
                <a:cs typeface="NikoshBAN" pitchFamily="2" charset="0"/>
              </a:rPr>
              <a:t>                        ঘ</a:t>
            </a:r>
            <a:r>
              <a:rPr lang="en-US" sz="3600" dirty="0" smtClean="0">
                <a:ln>
                  <a:solidFill>
                    <a:sysClr val="windowText" lastClr="000000"/>
                  </a:solidFill>
                </a:ln>
                <a:solidFill>
                  <a:sysClr val="windowText" lastClr="000000"/>
                </a:solidFill>
                <a:latin typeface="NikoshBAN" pitchFamily="2" charset="0"/>
                <a:cs typeface="NikoshBAN" pitchFamily="2" charset="0"/>
              </a:rPr>
              <a:t>.</a:t>
            </a:r>
            <a:r>
              <a:rPr lang="bn-BD" sz="3600" dirty="0" smtClean="0">
                <a:ln>
                  <a:solidFill>
                    <a:sysClr val="windowText" lastClr="000000"/>
                  </a:solidFill>
                </a:ln>
                <a:solidFill>
                  <a:sysClr val="windowText" lastClr="000000"/>
                </a:solidFill>
                <a:latin typeface="NikoshBAN" pitchFamily="2" charset="0"/>
                <a:cs typeface="NikoshBAN" pitchFamily="2" charset="0"/>
              </a:rPr>
              <a:t>  </a:t>
            </a:r>
            <a:r>
              <a:rPr lang="en-US" sz="3600" dirty="0" err="1" smtClean="0">
                <a:ln>
                  <a:solidFill>
                    <a:sysClr val="windowText" lastClr="000000"/>
                  </a:solidFill>
                </a:ln>
                <a:solidFill>
                  <a:sysClr val="windowText" lastClr="000000"/>
                </a:solidFill>
                <a:latin typeface="NikoshBAN" pitchFamily="2" charset="0"/>
                <a:cs typeface="NikoshBAN" pitchFamily="2" charset="0"/>
              </a:rPr>
              <a:t>i</a:t>
            </a:r>
            <a:r>
              <a:rPr lang="en-US" sz="3600" dirty="0" smtClean="0">
                <a:ln>
                  <a:solidFill>
                    <a:sysClr val="windowText" lastClr="000000"/>
                  </a:solidFill>
                </a:ln>
                <a:solidFill>
                  <a:sysClr val="windowText" lastClr="000000"/>
                </a:solidFill>
                <a:latin typeface="NikoshBAN" pitchFamily="2" charset="0"/>
                <a:cs typeface="NikoshBAN" pitchFamily="2" charset="0"/>
              </a:rPr>
              <a:t>  , ii  </a:t>
            </a:r>
            <a:r>
              <a:rPr lang="bn-BD" sz="3600" dirty="0" smtClean="0">
                <a:ln>
                  <a:solidFill>
                    <a:sysClr val="windowText" lastClr="000000"/>
                  </a:solidFill>
                </a:ln>
                <a:solidFill>
                  <a:sysClr val="windowText" lastClr="000000"/>
                </a:solidFill>
                <a:latin typeface="NikoshBAN" pitchFamily="2" charset="0"/>
                <a:cs typeface="NikoshBAN" pitchFamily="2" charset="0"/>
              </a:rPr>
              <a:t>ও</a:t>
            </a:r>
            <a:r>
              <a:rPr lang="en-US" sz="3600" dirty="0" smtClean="0">
                <a:ln>
                  <a:solidFill>
                    <a:sysClr val="windowText" lastClr="000000"/>
                  </a:solidFill>
                </a:ln>
                <a:solidFill>
                  <a:sysClr val="windowText" lastClr="000000"/>
                </a:solidFill>
                <a:latin typeface="NikoshBAN" pitchFamily="2" charset="0"/>
                <a:cs typeface="NikoshBAN" pitchFamily="2" charset="0"/>
              </a:rPr>
              <a:t>   iii  </a:t>
            </a:r>
            <a:r>
              <a:rPr lang="bn-BD" sz="3600" dirty="0" smtClean="0">
                <a:ln>
                  <a:solidFill>
                    <a:sysClr val="windowText" lastClr="000000"/>
                  </a:solidFill>
                </a:ln>
                <a:solidFill>
                  <a:sysClr val="windowText" lastClr="000000"/>
                </a:solidFill>
                <a:latin typeface="NikoshBAN" pitchFamily="2" charset="0"/>
                <a:cs typeface="NikoshBAN" pitchFamily="2" charset="0"/>
              </a:rPr>
              <a:t>  </a:t>
            </a:r>
            <a:endParaRPr lang="en-US" sz="3600" dirty="0">
              <a:ln>
                <a:solidFill>
                  <a:sysClr val="windowText" lastClr="000000"/>
                </a:solidFill>
              </a:ln>
              <a:solidFill>
                <a:sysClr val="windowText" lastClr="000000"/>
              </a:solidFill>
              <a:latin typeface="NikoshBAN" pitchFamily="2" charset="0"/>
              <a:cs typeface="NikoshBAN" pitchFamily="2" charset="0"/>
            </a:endParaRPr>
          </a:p>
        </p:txBody>
      </p:sp>
      <p:sp>
        <p:nvSpPr>
          <p:cNvPr id="5" name="Oval 4"/>
          <p:cNvSpPr/>
          <p:nvPr/>
        </p:nvSpPr>
        <p:spPr>
          <a:xfrm>
            <a:off x="4419600" y="6400800"/>
            <a:ext cx="533400" cy="457200"/>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nodeType="clickEffect">
                                  <p:stCondLst>
                                    <p:cond delay="0"/>
                                  </p:stCondLst>
                                  <p:iterate type="lt">
                                    <p:tmPct val="50000"/>
                                  </p:iterate>
                                  <p:childTnLst>
                                    <p:set>
                                      <p:cBhvr>
                                        <p:cTn id="20" dur="1" fill="hold">
                                          <p:stCondLst>
                                            <p:cond delay="0"/>
                                          </p:stCondLst>
                                        </p:cTn>
                                        <p:tgtEl>
                                          <p:spTgt spid="4">
                                            <p:txEl>
                                              <p:pRg st="0" end="0"/>
                                            </p:txEl>
                                          </p:spTgt>
                                        </p:tgtEl>
                                        <p:attrNameLst>
                                          <p:attrName>style.visibility</p:attrName>
                                        </p:attrNameLst>
                                      </p:cBhvr>
                                      <p:to>
                                        <p:strVal val="visible"/>
                                      </p:to>
                                    </p:set>
                                    <p:set>
                                      <p:cBhvr>
                                        <p:cTn id="21" dur="455" fill="hold">
                                          <p:stCondLst>
                                            <p:cond delay="0"/>
                                          </p:stCondLst>
                                        </p:cTn>
                                        <p:tgtEl>
                                          <p:spTgt spid="4">
                                            <p:txEl>
                                              <p:pRg st="0" end="0"/>
                                            </p:txEl>
                                          </p:spTgt>
                                        </p:tgtEl>
                                        <p:attrNameLst>
                                          <p:attrName>style.rotation</p:attrName>
                                        </p:attrNameLst>
                                      </p:cBhvr>
                                      <p:to>
                                        <p:strVal val="-45.0"/>
                                      </p:to>
                                    </p:set>
                                    <p:anim calcmode="lin" valueType="num">
                                      <p:cBhvr>
                                        <p:cTn id="22"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4">
                                            <p:txEl>
                                              <p:pRg st="1" end="1"/>
                                            </p:txEl>
                                          </p:spTgt>
                                        </p:tgtEl>
                                        <p:attrNameLst>
                                          <p:attrName>style.visibility</p:attrName>
                                        </p:attrNameLst>
                                      </p:cBhvr>
                                      <p:to>
                                        <p:strVal val="visible"/>
                                      </p:to>
                                    </p:set>
                                    <p:set>
                                      <p:cBhvr>
                                        <p:cTn id="28" dur="455" fill="hold">
                                          <p:stCondLst>
                                            <p:cond delay="0"/>
                                          </p:stCondLst>
                                        </p:cTn>
                                        <p:tgtEl>
                                          <p:spTgt spid="4">
                                            <p:txEl>
                                              <p:pRg st="1" end="1"/>
                                            </p:txEl>
                                          </p:spTgt>
                                        </p:tgtEl>
                                        <p:attrNameLst>
                                          <p:attrName>style.rotation</p:attrName>
                                        </p:attrNameLst>
                                      </p:cBhvr>
                                      <p:to>
                                        <p:strVal val="-45.0"/>
                                      </p:to>
                                    </p:set>
                                    <p:anim calcmode="lin" valueType="num">
                                      <p:cBhvr>
                                        <p:cTn id="29" dur="455" fill="hold">
                                          <p:stCondLst>
                                            <p:cond delay="455"/>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nodeType="withEffect">
                                  <p:stCondLst>
                                    <p:cond delay="0"/>
                                  </p:stCondLst>
                                  <p:iterate type="lt">
                                    <p:tmPct val="50000"/>
                                  </p:iterate>
                                  <p:childTnLst>
                                    <p:set>
                                      <p:cBhvr>
                                        <p:cTn id="34" dur="1" fill="hold">
                                          <p:stCondLst>
                                            <p:cond delay="0"/>
                                          </p:stCondLst>
                                        </p:cTn>
                                        <p:tgtEl>
                                          <p:spTgt spid="4">
                                            <p:txEl>
                                              <p:pRg st="2" end="2"/>
                                            </p:txEl>
                                          </p:spTgt>
                                        </p:tgtEl>
                                        <p:attrNameLst>
                                          <p:attrName>style.visibility</p:attrName>
                                        </p:attrNameLst>
                                      </p:cBhvr>
                                      <p:to>
                                        <p:strVal val="visible"/>
                                      </p:to>
                                    </p:set>
                                    <p:set>
                                      <p:cBhvr>
                                        <p:cTn id="35" dur="455" fill="hold">
                                          <p:stCondLst>
                                            <p:cond delay="0"/>
                                          </p:stCondLst>
                                        </p:cTn>
                                        <p:tgtEl>
                                          <p:spTgt spid="4">
                                            <p:txEl>
                                              <p:pRg st="2" end="2"/>
                                            </p:txEl>
                                          </p:spTgt>
                                        </p:tgtEl>
                                        <p:attrNameLst>
                                          <p:attrName>style.rotation</p:attrName>
                                        </p:attrNameLst>
                                      </p:cBhvr>
                                      <p:to>
                                        <p:strVal val="-45.0"/>
                                      </p:to>
                                    </p:set>
                                    <p:anim calcmode="lin" valueType="num">
                                      <p:cBhvr>
                                        <p:cTn id="36" dur="455" fill="hold">
                                          <p:stCondLst>
                                            <p:cond delay="455"/>
                                          </p:stCondLst>
                                        </p:cTn>
                                        <p:tgtEl>
                                          <p:spTgt spid="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4">
                                            <p:txEl>
                                              <p:pRg st="2" end="2"/>
                                            </p:txEl>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4">
                                            <p:txEl>
                                              <p:pRg st="2" end="2"/>
                                            </p:txEl>
                                          </p:spTgt>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nodeType="withEffect">
                                  <p:stCondLst>
                                    <p:cond delay="0"/>
                                  </p:stCondLst>
                                  <p:iterate type="lt">
                                    <p:tmPct val="50000"/>
                                  </p:iterate>
                                  <p:childTnLst>
                                    <p:set>
                                      <p:cBhvr>
                                        <p:cTn id="41" dur="1" fill="hold">
                                          <p:stCondLst>
                                            <p:cond delay="0"/>
                                          </p:stCondLst>
                                        </p:cTn>
                                        <p:tgtEl>
                                          <p:spTgt spid="4">
                                            <p:txEl>
                                              <p:pRg st="3" end="3"/>
                                            </p:txEl>
                                          </p:spTgt>
                                        </p:tgtEl>
                                        <p:attrNameLst>
                                          <p:attrName>style.visibility</p:attrName>
                                        </p:attrNameLst>
                                      </p:cBhvr>
                                      <p:to>
                                        <p:strVal val="visible"/>
                                      </p:to>
                                    </p:set>
                                    <p:set>
                                      <p:cBhvr>
                                        <p:cTn id="42" dur="455" fill="hold">
                                          <p:stCondLst>
                                            <p:cond delay="0"/>
                                          </p:stCondLst>
                                        </p:cTn>
                                        <p:tgtEl>
                                          <p:spTgt spid="4">
                                            <p:txEl>
                                              <p:pRg st="3" end="3"/>
                                            </p:txEl>
                                          </p:spTgt>
                                        </p:tgtEl>
                                        <p:attrNameLst>
                                          <p:attrName>style.rotation</p:attrName>
                                        </p:attrNameLst>
                                      </p:cBhvr>
                                      <p:to>
                                        <p:strVal val="-45.0"/>
                                      </p:to>
                                    </p:set>
                                    <p:anim calcmode="lin" valueType="num">
                                      <p:cBhvr>
                                        <p:cTn id="43" dur="455" fill="hold">
                                          <p:stCondLst>
                                            <p:cond delay="455"/>
                                          </p:stCondLst>
                                        </p:cTn>
                                        <p:tgtEl>
                                          <p:spTgt spid="4">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4">
                                            <p:txEl>
                                              <p:pRg st="3" end="3"/>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4">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4">
                                            <p:txEl>
                                              <p:pRg st="3" end="3"/>
                                            </p:txEl>
                                          </p:spTgt>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nodeType="withEffect">
                                  <p:stCondLst>
                                    <p:cond delay="0"/>
                                  </p:stCondLst>
                                  <p:iterate type="lt">
                                    <p:tmPct val="50000"/>
                                  </p:iterate>
                                  <p:childTnLst>
                                    <p:set>
                                      <p:cBhvr>
                                        <p:cTn id="48" dur="1" fill="hold">
                                          <p:stCondLst>
                                            <p:cond delay="0"/>
                                          </p:stCondLst>
                                        </p:cTn>
                                        <p:tgtEl>
                                          <p:spTgt spid="4">
                                            <p:txEl>
                                              <p:pRg st="4" end="4"/>
                                            </p:txEl>
                                          </p:spTgt>
                                        </p:tgtEl>
                                        <p:attrNameLst>
                                          <p:attrName>style.visibility</p:attrName>
                                        </p:attrNameLst>
                                      </p:cBhvr>
                                      <p:to>
                                        <p:strVal val="visible"/>
                                      </p:to>
                                    </p:set>
                                    <p:set>
                                      <p:cBhvr>
                                        <p:cTn id="49" dur="455" fill="hold">
                                          <p:stCondLst>
                                            <p:cond delay="0"/>
                                          </p:stCondLst>
                                        </p:cTn>
                                        <p:tgtEl>
                                          <p:spTgt spid="4">
                                            <p:txEl>
                                              <p:pRg st="4" end="4"/>
                                            </p:txEl>
                                          </p:spTgt>
                                        </p:tgtEl>
                                        <p:attrNameLst>
                                          <p:attrName>style.rotation</p:attrName>
                                        </p:attrNameLst>
                                      </p:cBhvr>
                                      <p:to>
                                        <p:strVal val="-45.0"/>
                                      </p:to>
                                    </p:set>
                                    <p:anim calcmode="lin" valueType="num">
                                      <p:cBhvr>
                                        <p:cTn id="50" dur="455" fill="hold">
                                          <p:stCondLst>
                                            <p:cond delay="455"/>
                                          </p:stCondLst>
                                        </p:cTn>
                                        <p:tgtEl>
                                          <p:spTgt spid="4">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4">
                                            <p:txEl>
                                              <p:pRg st="4" end="4"/>
                                            </p:txEl>
                                          </p:spTgt>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4">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4">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8" presetClass="entr" presetSubtype="0" accel="50000" fill="hold" nodeType="clickEffect">
                                  <p:stCondLst>
                                    <p:cond delay="0"/>
                                  </p:stCondLst>
                                  <p:iterate type="lt">
                                    <p:tmPct val="50000"/>
                                  </p:iterate>
                                  <p:childTnLst>
                                    <p:set>
                                      <p:cBhvr>
                                        <p:cTn id="57" dur="1" fill="hold">
                                          <p:stCondLst>
                                            <p:cond delay="0"/>
                                          </p:stCondLst>
                                        </p:cTn>
                                        <p:tgtEl>
                                          <p:spTgt spid="4">
                                            <p:txEl>
                                              <p:pRg st="5" end="5"/>
                                            </p:txEl>
                                          </p:spTgt>
                                        </p:tgtEl>
                                        <p:attrNameLst>
                                          <p:attrName>style.visibility</p:attrName>
                                        </p:attrNameLst>
                                      </p:cBhvr>
                                      <p:to>
                                        <p:strVal val="visible"/>
                                      </p:to>
                                    </p:set>
                                    <p:set>
                                      <p:cBhvr>
                                        <p:cTn id="58" dur="455" fill="hold">
                                          <p:stCondLst>
                                            <p:cond delay="0"/>
                                          </p:stCondLst>
                                        </p:cTn>
                                        <p:tgtEl>
                                          <p:spTgt spid="4">
                                            <p:txEl>
                                              <p:pRg st="5" end="5"/>
                                            </p:txEl>
                                          </p:spTgt>
                                        </p:tgtEl>
                                        <p:attrNameLst>
                                          <p:attrName>style.rotation</p:attrName>
                                        </p:attrNameLst>
                                      </p:cBhvr>
                                      <p:to>
                                        <p:strVal val="-45.0"/>
                                      </p:to>
                                    </p:set>
                                    <p:anim calcmode="lin" valueType="num">
                                      <p:cBhvr>
                                        <p:cTn id="59" dur="455" fill="hold">
                                          <p:stCondLst>
                                            <p:cond delay="455"/>
                                          </p:stCondLst>
                                        </p:cTn>
                                        <p:tgtEl>
                                          <p:spTgt spid="4">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60" dur="455" fill="hold">
                                          <p:stCondLst>
                                            <p:cond delay="0"/>
                                          </p:stCondLst>
                                        </p:cTn>
                                        <p:tgtEl>
                                          <p:spTgt spid="4">
                                            <p:txEl>
                                              <p:pRg st="5" end="5"/>
                                            </p:txEl>
                                          </p:spTgt>
                                        </p:tgtEl>
                                        <p:attrNameLst>
                                          <p:attrName>ppt_y</p:attrName>
                                        </p:attrNameLst>
                                      </p:cBhvr>
                                      <p:tavLst>
                                        <p:tav tm="0">
                                          <p:val>
                                            <p:strVal val="#ppt_y-1"/>
                                          </p:val>
                                        </p:tav>
                                        <p:tav tm="100000">
                                          <p:val>
                                            <p:strVal val="#ppt_y-(0.354*#ppt_w-0.172*#ppt_h)"/>
                                          </p:val>
                                        </p:tav>
                                      </p:tavLst>
                                    </p:anim>
                                    <p:anim calcmode="lin" valueType="num">
                                      <p:cBhvr>
                                        <p:cTn id="61" dur="156" decel="50000" autoRev="1" fill="hold">
                                          <p:stCondLst>
                                            <p:cond delay="455"/>
                                          </p:stCondLst>
                                        </p:cTn>
                                        <p:tgtEl>
                                          <p:spTgt spid="4">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62" dur="136" fill="hold">
                                          <p:stCondLst>
                                            <p:cond delay="864"/>
                                          </p:stCondLst>
                                        </p:cTn>
                                        <p:tgtEl>
                                          <p:spTgt spid="4">
                                            <p:txEl>
                                              <p:pRg st="5" end="5"/>
                                            </p:txEl>
                                          </p:spTgt>
                                        </p:tgtEl>
                                        <p:attrNameLst>
                                          <p:attrName>ppt_y</p:attrName>
                                        </p:attrNameLst>
                                      </p:cBhvr>
                                      <p:tavLst>
                                        <p:tav tm="0">
                                          <p:val>
                                            <p:strVal val="#ppt_y-(0.354*#ppt_w-0.172*#ppt_h)"/>
                                          </p:val>
                                        </p:tav>
                                        <p:tav tm="100000">
                                          <p:val>
                                            <p:strVal val="#ppt_y"/>
                                          </p:val>
                                        </p:tav>
                                      </p:tavLst>
                                    </p:anim>
                                  </p:childTnLst>
                                </p:cTn>
                              </p:par>
                              <p:par>
                                <p:cTn id="63" presetID="38" presetClass="entr" presetSubtype="0" accel="50000" fill="hold" nodeType="withEffect">
                                  <p:stCondLst>
                                    <p:cond delay="0"/>
                                  </p:stCondLst>
                                  <p:iterate type="lt">
                                    <p:tmPct val="50000"/>
                                  </p:iterate>
                                  <p:childTnLst>
                                    <p:set>
                                      <p:cBhvr>
                                        <p:cTn id="64" dur="1" fill="hold">
                                          <p:stCondLst>
                                            <p:cond delay="0"/>
                                          </p:stCondLst>
                                        </p:cTn>
                                        <p:tgtEl>
                                          <p:spTgt spid="4">
                                            <p:txEl>
                                              <p:pRg st="6" end="6"/>
                                            </p:txEl>
                                          </p:spTgt>
                                        </p:tgtEl>
                                        <p:attrNameLst>
                                          <p:attrName>style.visibility</p:attrName>
                                        </p:attrNameLst>
                                      </p:cBhvr>
                                      <p:to>
                                        <p:strVal val="visible"/>
                                      </p:to>
                                    </p:set>
                                    <p:set>
                                      <p:cBhvr>
                                        <p:cTn id="65" dur="455" fill="hold">
                                          <p:stCondLst>
                                            <p:cond delay="0"/>
                                          </p:stCondLst>
                                        </p:cTn>
                                        <p:tgtEl>
                                          <p:spTgt spid="4">
                                            <p:txEl>
                                              <p:pRg st="6" end="6"/>
                                            </p:txEl>
                                          </p:spTgt>
                                        </p:tgtEl>
                                        <p:attrNameLst>
                                          <p:attrName>style.rotation</p:attrName>
                                        </p:attrNameLst>
                                      </p:cBhvr>
                                      <p:to>
                                        <p:strVal val="-45.0"/>
                                      </p:to>
                                    </p:set>
                                    <p:anim calcmode="lin" valueType="num">
                                      <p:cBhvr>
                                        <p:cTn id="66" dur="455" fill="hold">
                                          <p:stCondLst>
                                            <p:cond delay="455"/>
                                          </p:stCondLst>
                                        </p:cTn>
                                        <p:tgtEl>
                                          <p:spTgt spid="4">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67" dur="455" fill="hold">
                                          <p:stCondLst>
                                            <p:cond delay="0"/>
                                          </p:stCondLst>
                                        </p:cTn>
                                        <p:tgtEl>
                                          <p:spTgt spid="4">
                                            <p:txEl>
                                              <p:pRg st="6" end="6"/>
                                            </p:txEl>
                                          </p:spTgt>
                                        </p:tgtEl>
                                        <p:attrNameLst>
                                          <p:attrName>ppt_y</p:attrName>
                                        </p:attrNameLst>
                                      </p:cBhvr>
                                      <p:tavLst>
                                        <p:tav tm="0">
                                          <p:val>
                                            <p:strVal val="#ppt_y-1"/>
                                          </p:val>
                                        </p:tav>
                                        <p:tav tm="100000">
                                          <p:val>
                                            <p:strVal val="#ppt_y-(0.354*#ppt_w-0.172*#ppt_h)"/>
                                          </p:val>
                                        </p:tav>
                                      </p:tavLst>
                                    </p:anim>
                                    <p:anim calcmode="lin" valueType="num">
                                      <p:cBhvr>
                                        <p:cTn id="68" dur="156" decel="50000" autoRev="1" fill="hold">
                                          <p:stCondLst>
                                            <p:cond delay="455"/>
                                          </p:stCondLst>
                                        </p:cTn>
                                        <p:tgtEl>
                                          <p:spTgt spid="4">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69" dur="136" fill="hold">
                                          <p:stCondLst>
                                            <p:cond delay="864"/>
                                          </p:stCondLst>
                                        </p:cTn>
                                        <p:tgtEl>
                                          <p:spTgt spid="4">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box(in)">
                                      <p:cBhvr>
                                        <p:cTn id="7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noFill/>
          <a:ln w="76200">
            <a:solidFill>
              <a:srgbClr val="00B0F0"/>
            </a:solidFill>
          </a:ln>
        </p:spPr>
        <p:txBody>
          <a:bodyPr wrap="square" rtlCol="0">
            <a:spAutoFit/>
          </a:bodyPr>
          <a:lstStyle/>
          <a:p>
            <a:pPr algn="ctr"/>
            <a:r>
              <a:rPr lang="bn-BD" sz="9600" dirty="0" smtClean="0">
                <a:ln w="12700">
                  <a:solidFill>
                    <a:sysClr val="windowText" lastClr="000000"/>
                  </a:solidFill>
                  <a:prstDash val="solid"/>
                </a:ln>
                <a:solidFill>
                  <a:sysClr val="windowText" lastClr="000000"/>
                </a:solidFill>
                <a:latin typeface="NikoshBAN" pitchFamily="2" charset="0"/>
                <a:cs typeface="NikoshBAN" pitchFamily="2" charset="0"/>
              </a:rPr>
              <a:t>বাড়ীর কাজ-০১  </a:t>
            </a:r>
            <a:endParaRPr lang="en-US" sz="9600" dirty="0">
              <a:ln w="12700">
                <a:solidFill>
                  <a:sysClr val="windowText" lastClr="000000"/>
                </a:solidFill>
                <a:prstDash val="solid"/>
              </a:ln>
              <a:solidFill>
                <a:sysClr val="windowText" lastClr="000000"/>
              </a:solidFill>
              <a:latin typeface="NikoshBAN" pitchFamily="2" charset="0"/>
              <a:cs typeface="NikoshBAN" pitchFamily="2" charset="0"/>
            </a:endParaRPr>
          </a:p>
        </p:txBody>
      </p:sp>
      <p:pic>
        <p:nvPicPr>
          <p:cNvPr id="3" name="Picture 2" descr="download.jpg"/>
          <p:cNvPicPr>
            <a:picLocks noChangeAspect="1"/>
          </p:cNvPicPr>
          <p:nvPr/>
        </p:nvPicPr>
        <p:blipFill>
          <a:blip r:embed="rId2"/>
          <a:stretch>
            <a:fillRect/>
          </a:stretch>
        </p:blipFill>
        <p:spPr>
          <a:xfrm>
            <a:off x="0" y="1676400"/>
            <a:ext cx="9144000" cy="5181600"/>
          </a:xfrm>
          <a:prstGeom prst="rect">
            <a:avLst/>
          </a:prstGeom>
          <a:ln w="762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noFill/>
          <a:ln w="76200">
            <a:solidFill>
              <a:srgbClr val="00B0F0"/>
            </a:solidFill>
          </a:ln>
        </p:spPr>
        <p:txBody>
          <a:bodyPr wrap="square" rtlCol="0">
            <a:spAutoFit/>
          </a:bodyPr>
          <a:lstStyle/>
          <a:p>
            <a:pPr algn="ctr"/>
            <a:r>
              <a:rPr lang="bn-BD" sz="9600" b="1" dirty="0" smtClean="0">
                <a:solidFill>
                  <a:sysClr val="windowText" lastClr="000000"/>
                </a:solidFill>
                <a:latin typeface="NikoshBAN" pitchFamily="2" charset="0"/>
                <a:cs typeface="NikoshBAN" pitchFamily="2" charset="0"/>
              </a:rPr>
              <a:t>বাড়ীর কাজ-০২  </a:t>
            </a:r>
            <a:endParaRPr lang="en-US" sz="9600" b="1" dirty="0">
              <a:solidFill>
                <a:sysClr val="windowText" lastClr="000000"/>
              </a:solidFill>
              <a:latin typeface="NikoshBAN" pitchFamily="2" charset="0"/>
              <a:cs typeface="NikoshBAN" pitchFamily="2" charset="0"/>
            </a:endParaRPr>
          </a:p>
        </p:txBody>
      </p:sp>
      <p:sp>
        <p:nvSpPr>
          <p:cNvPr id="3" name="TextBox 2"/>
          <p:cNvSpPr txBox="1"/>
          <p:nvPr/>
        </p:nvSpPr>
        <p:spPr>
          <a:xfrm>
            <a:off x="0" y="1524000"/>
            <a:ext cx="9144000" cy="5078313"/>
          </a:xfrm>
          <a:prstGeom prst="rect">
            <a:avLst/>
          </a:prstGeom>
          <a:noFill/>
          <a:ln w="76200">
            <a:solidFill>
              <a:srgbClr val="00B050"/>
            </a:solidFill>
          </a:ln>
        </p:spPr>
        <p:txBody>
          <a:bodyPr wrap="square" rtlCol="0">
            <a:spAutoFit/>
          </a:bodyPr>
          <a:lstStyle/>
          <a:p>
            <a:r>
              <a:rPr lang="bn-BD" sz="3600" dirty="0" smtClean="0">
                <a:ln>
                  <a:solidFill>
                    <a:sysClr val="windowText" lastClr="000000"/>
                  </a:solidFill>
                </a:ln>
                <a:solidFill>
                  <a:sysClr val="windowText" lastClr="000000"/>
                </a:solidFill>
                <a:latin typeface="NikoshBAN" pitchFamily="2" charset="0"/>
                <a:cs typeface="NikoshBAN" pitchFamily="2" charset="0"/>
              </a:rPr>
              <a:t>ক্ষুদ্র ব্যবসায়ী মিঃ রহমানের হিসাবে ২,৫০,০০০ টাকা জমা আছে। ১৫ জুন ২০১৯ তারিখে সকাল ১০টায় ১,৫০,০০০ টাকা উত্তোলনের জন্য ব্যাংকে একটি চেক পাঠান ।দুপুর ১২ টায় ১,০০,০০০ টাকা নগদ জমা দেন । বিকেল ২ টায় মিঃ শান্তকে সঠিকভাবে পূরণকৃত ১,১০,০০০ টাকার একটি চেক প্রদান করেন । ওই দিনই বিকাল ৩ টায় চেকের টাকা তুলতে গেলে ব্যাংক মিঃ শান্তকে হিসাবে পর্যাপ্ত টাকা থাকা সত্ত্বেও  টাকা দিতে অস্বীকৃতি জানায় । এতে মিঃ রহমানের ব্যবসায়ে নেতিবাচক প্রভাব পড়ে ।</a:t>
            </a:r>
          </a:p>
          <a:p>
            <a:endParaRPr lang="bn-BD" sz="3600" dirty="0" smtClean="0">
              <a:ln>
                <a:solidFill>
                  <a:sysClr val="windowText" lastClr="000000"/>
                </a:solidFill>
              </a:ln>
              <a:solidFill>
                <a:sysClr val="windowText" lastClr="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gtEl>
                                        <p:attrNameLst>
                                          <p:attrName>style.visibility</p:attrName>
                                        </p:attrNameLst>
                                      </p:cBhvr>
                                      <p:to>
                                        <p:strVal val="visible"/>
                                      </p:to>
                                    </p:set>
                                    <p:set>
                                      <p:cBhvr>
                                        <p:cTn id="16" dur="455" fill="hold">
                                          <p:stCondLst>
                                            <p:cond delay="0"/>
                                          </p:stCondLst>
                                        </p:cTn>
                                        <p:tgtEl>
                                          <p:spTgt spid="3"/>
                                        </p:tgtEl>
                                        <p:attrNameLst>
                                          <p:attrName>style.rotation</p:attrName>
                                        </p:attrNameLst>
                                      </p:cBhvr>
                                      <p:to>
                                        <p:strVal val="-45.0"/>
                                      </p:to>
                                    </p:set>
                                    <p:anim calcmode="lin" valueType="num">
                                      <p:cBhvr>
                                        <p:cTn id="17"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62048"/>
          </a:xfrm>
          <a:prstGeom prst="rect">
            <a:avLst/>
          </a:prstGeom>
          <a:noFill/>
          <a:ln w="76200">
            <a:solidFill>
              <a:srgbClr val="00B0F0"/>
            </a:solidFill>
          </a:ln>
        </p:spPr>
        <p:txBody>
          <a:bodyPr wrap="square" rtlCol="0">
            <a:spAutoFit/>
          </a:bodyPr>
          <a:lstStyle/>
          <a:p>
            <a:pPr algn="ctr"/>
            <a:r>
              <a:rPr lang="bn-BD" sz="11500" b="1" dirty="0" smtClean="0">
                <a:ln w="12700">
                  <a:solidFill>
                    <a:sysClr val="windowText" lastClr="000000"/>
                  </a:solidFill>
                  <a:prstDash val="solid"/>
                </a:ln>
                <a:solidFill>
                  <a:sysClr val="windowText" lastClr="000000"/>
                </a:solidFill>
                <a:latin typeface="NikoshBAN" pitchFamily="2" charset="0"/>
                <a:cs typeface="NikoshBAN" pitchFamily="2" charset="0"/>
              </a:rPr>
              <a:t>বাড়ীর কাজ- ০৩  </a:t>
            </a:r>
            <a:endParaRPr lang="en-US" sz="11500" b="1" dirty="0">
              <a:ln w="12700">
                <a:solidFill>
                  <a:sysClr val="windowText" lastClr="000000"/>
                </a:solidFill>
                <a:prstDash val="solid"/>
              </a:ln>
              <a:solidFill>
                <a:sysClr val="windowText" lastClr="000000"/>
              </a:solidFill>
              <a:latin typeface="NikoshBAN" pitchFamily="2" charset="0"/>
              <a:cs typeface="NikoshBAN" pitchFamily="2" charset="0"/>
            </a:endParaRPr>
          </a:p>
        </p:txBody>
      </p:sp>
      <p:sp>
        <p:nvSpPr>
          <p:cNvPr id="3" name="TextBox 2"/>
          <p:cNvSpPr txBox="1"/>
          <p:nvPr/>
        </p:nvSpPr>
        <p:spPr>
          <a:xfrm>
            <a:off x="0" y="1872020"/>
            <a:ext cx="9144000" cy="4985980"/>
          </a:xfrm>
          <a:prstGeom prst="rect">
            <a:avLst/>
          </a:prstGeom>
          <a:noFill/>
          <a:ln w="76200">
            <a:solidFill>
              <a:srgbClr val="00B050"/>
            </a:solidFill>
          </a:ln>
        </p:spPr>
        <p:txBody>
          <a:bodyPr wrap="square" rtlCol="0">
            <a:spAutoFit/>
          </a:bodyPr>
          <a:lstStyle/>
          <a:p>
            <a:r>
              <a:rPr lang="bn-BD" sz="4800" dirty="0" smtClean="0">
                <a:ln>
                  <a:solidFill>
                    <a:sysClr val="windowText" lastClr="000000"/>
                  </a:solidFill>
                </a:ln>
                <a:solidFill>
                  <a:sysClr val="windowText" lastClr="000000"/>
                </a:solidFill>
                <a:latin typeface="NikoshBAN" pitchFamily="2" charset="0"/>
                <a:cs typeface="NikoshBAN" pitchFamily="2" charset="0"/>
              </a:rPr>
              <a:t>প্রশ্নঃ</a:t>
            </a:r>
          </a:p>
          <a:p>
            <a:r>
              <a:rPr lang="bn-BD" sz="4400" dirty="0" smtClean="0">
                <a:ln>
                  <a:solidFill>
                    <a:sysClr val="windowText" lastClr="000000"/>
                  </a:solidFill>
                </a:ln>
                <a:solidFill>
                  <a:sysClr val="windowText" lastClr="000000"/>
                </a:solidFill>
                <a:latin typeface="NikoshBAN" pitchFamily="2" charset="0"/>
                <a:cs typeface="NikoshBAN" pitchFamily="2" charset="0"/>
              </a:rPr>
              <a:t>১</a:t>
            </a:r>
            <a:r>
              <a:rPr lang="en-US" sz="4400" dirty="0" smtClean="0">
                <a:ln>
                  <a:solidFill>
                    <a:sysClr val="windowText" lastClr="000000"/>
                  </a:solidFill>
                </a:ln>
                <a:solidFill>
                  <a:sysClr val="windowText" lastClr="000000"/>
                </a:solidFill>
                <a:latin typeface="NikoshBAN" pitchFamily="2" charset="0"/>
                <a:cs typeface="NikoshBAN" pitchFamily="2" charset="0"/>
              </a:rPr>
              <a:t>.</a:t>
            </a:r>
            <a:r>
              <a:rPr lang="bn-BD" sz="4400" dirty="0" smtClean="0">
                <a:ln>
                  <a:solidFill>
                    <a:sysClr val="windowText" lastClr="000000"/>
                  </a:solidFill>
                </a:ln>
                <a:solidFill>
                  <a:sysClr val="windowText" lastClr="000000"/>
                </a:solidFill>
                <a:latin typeface="NikoshBAN" pitchFamily="2" charset="0"/>
                <a:cs typeface="NikoshBAN" pitchFamily="2" charset="0"/>
              </a:rPr>
              <a:t> বাহক চেকের ২ টি বৈশিষ্ট লিখ  ? </a:t>
            </a:r>
          </a:p>
          <a:p>
            <a:r>
              <a:rPr lang="bn-BD" sz="4400" dirty="0" smtClean="0">
                <a:ln>
                  <a:solidFill>
                    <a:sysClr val="windowText" lastClr="000000"/>
                  </a:solidFill>
                </a:ln>
                <a:solidFill>
                  <a:sysClr val="windowText" lastClr="000000"/>
                </a:solidFill>
                <a:latin typeface="NikoshBAN" pitchFamily="2" charset="0"/>
                <a:cs typeface="NikoshBAN" pitchFamily="2" charset="0"/>
              </a:rPr>
              <a:t>২</a:t>
            </a:r>
            <a:r>
              <a:rPr lang="en-US" sz="4400" dirty="0" smtClean="0">
                <a:ln>
                  <a:solidFill>
                    <a:sysClr val="windowText" lastClr="000000"/>
                  </a:solidFill>
                </a:ln>
                <a:solidFill>
                  <a:sysClr val="windowText" lastClr="000000"/>
                </a:solidFill>
                <a:latin typeface="NikoshBAN" pitchFamily="2" charset="0"/>
                <a:cs typeface="NikoshBAN" pitchFamily="2" charset="0"/>
              </a:rPr>
              <a:t>.</a:t>
            </a:r>
            <a:r>
              <a:rPr lang="bn-BD" sz="4400" dirty="0" smtClean="0">
                <a:ln>
                  <a:solidFill>
                    <a:sysClr val="windowText" lastClr="000000"/>
                  </a:solidFill>
                </a:ln>
                <a:solidFill>
                  <a:sysClr val="windowText" lastClr="000000"/>
                </a:solidFill>
                <a:latin typeface="NikoshBAN" pitchFamily="2" charset="0"/>
                <a:cs typeface="NikoshBAN" pitchFamily="2" charset="0"/>
              </a:rPr>
              <a:t>   চেকে দাঁগকাটা  হয় কেন ? </a:t>
            </a:r>
          </a:p>
          <a:p>
            <a:pPr marL="742950" indent="-742950"/>
            <a:r>
              <a:rPr lang="en-US" sz="4400" dirty="0" smtClean="0">
                <a:ln>
                  <a:solidFill>
                    <a:sysClr val="windowText" lastClr="000000"/>
                  </a:solidFill>
                </a:ln>
                <a:solidFill>
                  <a:sysClr val="windowText" lastClr="000000"/>
                </a:solidFill>
                <a:latin typeface="NikoshBAN" pitchFamily="2" charset="0"/>
                <a:cs typeface="NikoshBAN" pitchFamily="2" charset="0"/>
              </a:rPr>
              <a:t>3.  </a:t>
            </a:r>
            <a:r>
              <a:rPr lang="bn-BD" sz="4400" dirty="0" smtClean="0">
                <a:ln>
                  <a:solidFill>
                    <a:sysClr val="windowText" lastClr="000000"/>
                  </a:solidFill>
                </a:ln>
                <a:solidFill>
                  <a:sysClr val="windowText" lastClr="000000"/>
                </a:solidFill>
                <a:latin typeface="NikoshBAN" pitchFamily="2" charset="0"/>
                <a:cs typeface="NikoshBAN" pitchFamily="2" charset="0"/>
              </a:rPr>
              <a:t>মিঃ রহমান কি ধরনের ব্যাংক হিসাব পরিচালনা করেছেন ? হিসাবের ধরনটি ব্যাখ্যা করো ।</a:t>
            </a:r>
          </a:p>
          <a:p>
            <a:pPr marL="742950" indent="-742950"/>
            <a:r>
              <a:rPr lang="bn-BD" sz="4400" dirty="0" smtClean="0">
                <a:ln>
                  <a:solidFill>
                    <a:sysClr val="windowText" lastClr="000000"/>
                  </a:solidFill>
                </a:ln>
                <a:solidFill>
                  <a:sysClr val="windowText" lastClr="000000"/>
                </a:solidFill>
                <a:latin typeface="NikoshBAN" pitchFamily="2" charset="0"/>
                <a:cs typeface="NikoshBAN" pitchFamily="2" charset="0"/>
              </a:rPr>
              <a:t>৪</a:t>
            </a:r>
            <a:r>
              <a:rPr lang="en-US" sz="4400" dirty="0" smtClean="0">
                <a:ln>
                  <a:solidFill>
                    <a:sysClr val="windowText" lastClr="000000"/>
                  </a:solidFill>
                </a:ln>
                <a:solidFill>
                  <a:sysClr val="windowText" lastClr="000000"/>
                </a:solidFill>
                <a:latin typeface="NikoshBAN" pitchFamily="2" charset="0"/>
                <a:cs typeface="NikoshBAN" pitchFamily="2" charset="0"/>
              </a:rPr>
              <a:t>.</a:t>
            </a:r>
            <a:r>
              <a:rPr lang="bn-BD" sz="4400" dirty="0" smtClean="0">
                <a:ln>
                  <a:solidFill>
                    <a:sysClr val="windowText" lastClr="000000"/>
                  </a:solidFill>
                </a:ln>
                <a:solidFill>
                  <a:sysClr val="windowText" lastClr="000000"/>
                </a:solidFill>
                <a:latin typeface="NikoshBAN" pitchFamily="2" charset="0"/>
                <a:cs typeface="NikoshBAN" pitchFamily="2" charset="0"/>
              </a:rPr>
              <a:t>    ব্যবসায়ের সুনাম ও স্বাভাবিক লেনদেন বজায় রাখতে মিঃ রহমানের করনীয় ব্যাখ্যা করো । </a:t>
            </a:r>
            <a:endParaRPr lang="en-US" sz="4400" dirty="0">
              <a:ln>
                <a:solidFill>
                  <a:sysClr val="windowText" lastClr="000000"/>
                </a:solidFill>
              </a:ln>
              <a:solidFill>
                <a:sysClr val="windowText" lastClr="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55" fill="hold">
                                          <p:stCondLst>
                                            <p:cond delay="0"/>
                                          </p:stCondLst>
                                        </p:cTn>
                                        <p:tgtEl>
                                          <p:spTgt spid="3">
                                            <p:txEl>
                                              <p:pRg st="0" end="0"/>
                                            </p:txEl>
                                          </p:spTgt>
                                        </p:tgtEl>
                                        <p:attrNameLst>
                                          <p:attrName>style.rotation</p:attrName>
                                        </p:attrNameLst>
                                      </p:cBhvr>
                                      <p:to>
                                        <p:strVal val="-45.0"/>
                                      </p:to>
                                    </p:set>
                                    <p:anim calcmode="lin" valueType="num">
                                      <p:cBhvr>
                                        <p:cTn id="17"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21" presetID="38" presetClass="entr" presetSubtype="0" accel="50000" fill="hold" nodeType="withEffect">
                                  <p:stCondLst>
                                    <p:cond delay="0"/>
                                  </p:stCondLst>
                                  <p:iterate type="lt">
                                    <p:tmPct val="50000"/>
                                  </p:iterate>
                                  <p:childTnLst>
                                    <p:set>
                                      <p:cBhvr>
                                        <p:cTn id="22" dur="1" fill="hold">
                                          <p:stCondLst>
                                            <p:cond delay="0"/>
                                          </p:stCondLst>
                                        </p:cTn>
                                        <p:tgtEl>
                                          <p:spTgt spid="3">
                                            <p:txEl>
                                              <p:pRg st="1" end="1"/>
                                            </p:txEl>
                                          </p:spTgt>
                                        </p:tgtEl>
                                        <p:attrNameLst>
                                          <p:attrName>style.visibility</p:attrName>
                                        </p:attrNameLst>
                                      </p:cBhvr>
                                      <p:to>
                                        <p:strVal val="visible"/>
                                      </p:to>
                                    </p:set>
                                    <p:set>
                                      <p:cBhvr>
                                        <p:cTn id="23" dur="455" fill="hold">
                                          <p:stCondLst>
                                            <p:cond delay="0"/>
                                          </p:stCondLst>
                                        </p:cTn>
                                        <p:tgtEl>
                                          <p:spTgt spid="3">
                                            <p:txEl>
                                              <p:pRg st="1" end="1"/>
                                            </p:txEl>
                                          </p:spTgt>
                                        </p:tgtEl>
                                        <p:attrNameLst>
                                          <p:attrName>style.rotation</p:attrName>
                                        </p:attrNameLst>
                                      </p:cBhvr>
                                      <p:to>
                                        <p:strVal val="-45.0"/>
                                      </p:to>
                                    </p:set>
                                    <p:anim calcmode="lin" valueType="num">
                                      <p:cBhvr>
                                        <p:cTn id="24"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28" presetID="38" presetClass="entr" presetSubtype="0" accel="50000" fill="hold" nodeType="withEffect">
                                  <p:stCondLst>
                                    <p:cond delay="0"/>
                                  </p:stCondLst>
                                  <p:iterate type="lt">
                                    <p:tmPct val="50000"/>
                                  </p:iterate>
                                  <p:childTnLst>
                                    <p:set>
                                      <p:cBhvr>
                                        <p:cTn id="29" dur="1" fill="hold">
                                          <p:stCondLst>
                                            <p:cond delay="0"/>
                                          </p:stCondLst>
                                        </p:cTn>
                                        <p:tgtEl>
                                          <p:spTgt spid="3">
                                            <p:txEl>
                                              <p:pRg st="2" end="2"/>
                                            </p:txEl>
                                          </p:spTgt>
                                        </p:tgtEl>
                                        <p:attrNameLst>
                                          <p:attrName>style.visibility</p:attrName>
                                        </p:attrNameLst>
                                      </p:cBhvr>
                                      <p:to>
                                        <p:strVal val="visible"/>
                                      </p:to>
                                    </p:set>
                                    <p:set>
                                      <p:cBhvr>
                                        <p:cTn id="30" dur="455" fill="hold">
                                          <p:stCondLst>
                                            <p:cond delay="0"/>
                                          </p:stCondLst>
                                        </p:cTn>
                                        <p:tgtEl>
                                          <p:spTgt spid="3">
                                            <p:txEl>
                                              <p:pRg st="2" end="2"/>
                                            </p:txEl>
                                          </p:spTgt>
                                        </p:tgtEl>
                                        <p:attrNameLst>
                                          <p:attrName>style.rotation</p:attrName>
                                        </p:attrNameLst>
                                      </p:cBhvr>
                                      <p:to>
                                        <p:strVal val="-45.0"/>
                                      </p:to>
                                    </p:set>
                                    <p:anim calcmode="lin" valueType="num">
                                      <p:cBhvr>
                                        <p:cTn id="31"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par>
                                <p:cTn id="35" presetID="38" presetClass="entr" presetSubtype="0" accel="50000" fill="hold" nodeType="withEffect">
                                  <p:stCondLst>
                                    <p:cond delay="0"/>
                                  </p:stCondLst>
                                  <p:iterate type="lt">
                                    <p:tmPct val="50000"/>
                                  </p:iterate>
                                  <p:childTnLst>
                                    <p:set>
                                      <p:cBhvr>
                                        <p:cTn id="36" dur="1" fill="hold">
                                          <p:stCondLst>
                                            <p:cond delay="0"/>
                                          </p:stCondLst>
                                        </p:cTn>
                                        <p:tgtEl>
                                          <p:spTgt spid="3">
                                            <p:txEl>
                                              <p:pRg st="3" end="3"/>
                                            </p:txEl>
                                          </p:spTgt>
                                        </p:tgtEl>
                                        <p:attrNameLst>
                                          <p:attrName>style.visibility</p:attrName>
                                        </p:attrNameLst>
                                      </p:cBhvr>
                                      <p:to>
                                        <p:strVal val="visible"/>
                                      </p:to>
                                    </p:set>
                                    <p:set>
                                      <p:cBhvr>
                                        <p:cTn id="37" dur="455" fill="hold">
                                          <p:stCondLst>
                                            <p:cond delay="0"/>
                                          </p:stCondLst>
                                        </p:cTn>
                                        <p:tgtEl>
                                          <p:spTgt spid="3">
                                            <p:txEl>
                                              <p:pRg st="3" end="3"/>
                                            </p:txEl>
                                          </p:spTgt>
                                        </p:tgtEl>
                                        <p:attrNameLst>
                                          <p:attrName>style.rotation</p:attrName>
                                        </p:attrNameLst>
                                      </p:cBhvr>
                                      <p:to>
                                        <p:strVal val="-45.0"/>
                                      </p:to>
                                    </p:set>
                                    <p:anim calcmode="lin" valueType="num">
                                      <p:cBhvr>
                                        <p:cTn id="38"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9"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40"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1"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par>
                                <p:cTn id="42" presetID="38" presetClass="entr" presetSubtype="0" accel="50000" fill="hold" nodeType="withEffect">
                                  <p:stCondLst>
                                    <p:cond delay="0"/>
                                  </p:stCondLst>
                                  <p:iterate type="lt">
                                    <p:tmPct val="50000"/>
                                  </p:iterate>
                                  <p:childTnLst>
                                    <p:set>
                                      <p:cBhvr>
                                        <p:cTn id="43" dur="1" fill="hold">
                                          <p:stCondLst>
                                            <p:cond delay="0"/>
                                          </p:stCondLst>
                                        </p:cTn>
                                        <p:tgtEl>
                                          <p:spTgt spid="3">
                                            <p:txEl>
                                              <p:pRg st="4" end="4"/>
                                            </p:txEl>
                                          </p:spTgt>
                                        </p:tgtEl>
                                        <p:attrNameLst>
                                          <p:attrName>style.visibility</p:attrName>
                                        </p:attrNameLst>
                                      </p:cBhvr>
                                      <p:to>
                                        <p:strVal val="visible"/>
                                      </p:to>
                                    </p:set>
                                    <p:set>
                                      <p:cBhvr>
                                        <p:cTn id="44" dur="455" fill="hold">
                                          <p:stCondLst>
                                            <p:cond delay="0"/>
                                          </p:stCondLst>
                                        </p:cTn>
                                        <p:tgtEl>
                                          <p:spTgt spid="3">
                                            <p:txEl>
                                              <p:pRg st="4" end="4"/>
                                            </p:txEl>
                                          </p:spTgt>
                                        </p:tgtEl>
                                        <p:attrNameLst>
                                          <p:attrName>style.rotation</p:attrName>
                                        </p:attrNameLst>
                                      </p:cBhvr>
                                      <p:to>
                                        <p:strVal val="-45.0"/>
                                      </p:to>
                                    </p:set>
                                    <p:anim calcmode="lin" valueType="num">
                                      <p:cBhvr>
                                        <p:cTn id="45"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noFill/>
          <a:ln w="76200">
            <a:solidFill>
              <a:srgbClr val="00B050"/>
            </a:solidFill>
          </a:ln>
        </p:spPr>
        <p:txBody>
          <a:bodyPr wrap="square" rtlCol="0">
            <a:spAutoFit/>
          </a:bodyPr>
          <a:lstStyle/>
          <a:p>
            <a:pPr algn="ctr"/>
            <a:r>
              <a:rPr lang="bn-BD" sz="9600" dirty="0" smtClean="0">
                <a:ln>
                  <a:solidFill>
                    <a:sysClr val="windowText" lastClr="000000"/>
                  </a:solidFill>
                </a:ln>
                <a:solidFill>
                  <a:sysClr val="windowText" lastClr="000000"/>
                </a:solidFill>
                <a:latin typeface="NikoshBAN" pitchFamily="2" charset="0"/>
                <a:cs typeface="NikoshBAN" pitchFamily="2" charset="0"/>
              </a:rPr>
              <a:t>শিক্ষক পরিচিতি </a:t>
            </a:r>
            <a:endParaRPr lang="en-US" sz="9600" dirty="0">
              <a:ln>
                <a:solidFill>
                  <a:sysClr val="windowText" lastClr="000000"/>
                </a:solidFill>
              </a:ln>
              <a:solidFill>
                <a:sysClr val="windowText" lastClr="000000"/>
              </a:solidFill>
              <a:latin typeface="NikoshBAN" pitchFamily="2" charset="0"/>
              <a:cs typeface="NikoshBAN" pitchFamily="2" charset="0"/>
            </a:endParaRPr>
          </a:p>
        </p:txBody>
      </p:sp>
      <p:sp>
        <p:nvSpPr>
          <p:cNvPr id="3" name="TextBox 2"/>
          <p:cNvSpPr txBox="1"/>
          <p:nvPr/>
        </p:nvSpPr>
        <p:spPr>
          <a:xfrm>
            <a:off x="0" y="1524000"/>
            <a:ext cx="9144000" cy="5334000"/>
          </a:xfrm>
          <a:prstGeom prst="rect">
            <a:avLst/>
          </a:prstGeom>
          <a:noFill/>
          <a:ln w="76200">
            <a:solidFill>
              <a:srgbClr val="00B050"/>
            </a:solidFill>
          </a:ln>
        </p:spPr>
        <p:txBody>
          <a:bodyPr wrap="square" rtlCol="0">
            <a:spAutoFit/>
          </a:bodyPr>
          <a:lstStyle/>
          <a:p>
            <a:r>
              <a:rPr lang="bn-BD" sz="6600" dirty="0" smtClean="0">
                <a:ln w="12700">
                  <a:solidFill>
                    <a:sysClr val="windowText" lastClr="000000"/>
                  </a:solidFill>
                  <a:prstDash val="solid"/>
                </a:ln>
                <a:solidFill>
                  <a:sysClr val="windowText" lastClr="000000"/>
                </a:solidFill>
                <a:latin typeface="NikoshBAN" pitchFamily="2" charset="0"/>
                <a:cs typeface="NikoshBAN" pitchFamily="2" charset="0"/>
              </a:rPr>
              <a:t>বিনয় কুমার বিশ্বাস </a:t>
            </a:r>
          </a:p>
          <a:p>
            <a:r>
              <a:rPr lang="bn-BD" sz="6600" dirty="0" smtClean="0">
                <a:ln w="12700">
                  <a:solidFill>
                    <a:sysClr val="windowText" lastClr="000000"/>
                  </a:solidFill>
                  <a:prstDash val="solid"/>
                </a:ln>
                <a:solidFill>
                  <a:sysClr val="windowText" lastClr="000000"/>
                </a:solidFill>
                <a:latin typeface="NikoshBAN" pitchFamily="2" charset="0"/>
                <a:cs typeface="NikoshBAN" pitchFamily="2" charset="0"/>
              </a:rPr>
              <a:t>সহকারী শিক্ষক </a:t>
            </a:r>
          </a:p>
          <a:p>
            <a:r>
              <a:rPr lang="bn-BD" sz="6600" dirty="0" smtClean="0">
                <a:ln w="12700">
                  <a:solidFill>
                    <a:sysClr val="windowText" lastClr="000000"/>
                  </a:solidFill>
                  <a:prstDash val="solid"/>
                </a:ln>
                <a:solidFill>
                  <a:sysClr val="windowText" lastClr="000000"/>
                </a:solidFill>
                <a:latin typeface="NikoshBAN" pitchFamily="2" charset="0"/>
                <a:cs typeface="NikoshBAN" pitchFamily="2" charset="0"/>
              </a:rPr>
              <a:t>কোলা সদর উদ্দিন উচ্চ বিদ্যালয় </a:t>
            </a:r>
          </a:p>
          <a:p>
            <a:r>
              <a:rPr lang="bn-BD" sz="6600" dirty="0" smtClean="0">
                <a:ln w="12700">
                  <a:solidFill>
                    <a:sysClr val="windowText" lastClr="000000"/>
                  </a:solidFill>
                  <a:prstDash val="solid"/>
                </a:ln>
                <a:solidFill>
                  <a:sysClr val="windowText" lastClr="000000"/>
                </a:solidFill>
                <a:latin typeface="NikoshBAN" pitchFamily="2" charset="0"/>
                <a:cs typeface="NikoshBAN" pitchFamily="2" charset="0"/>
              </a:rPr>
              <a:t>রাজবাড়ী সদর , রাজবাড়ী ।</a:t>
            </a:r>
          </a:p>
          <a:p>
            <a:r>
              <a:rPr lang="bn-BD" sz="6600" dirty="0" smtClean="0">
                <a:ln w="12700">
                  <a:solidFill>
                    <a:sysClr val="windowText" lastClr="000000"/>
                  </a:solidFill>
                  <a:prstDash val="solid"/>
                </a:ln>
                <a:solidFill>
                  <a:sysClr val="windowText" lastClr="000000"/>
                </a:solidFill>
                <a:latin typeface="NikoshBAN" pitchFamily="2" charset="0"/>
                <a:cs typeface="NikoshBAN" pitchFamily="2" charset="0"/>
              </a:rPr>
              <a:t>মোবাঃ ০১৭১৭৭৫৪৮০৭ </a:t>
            </a:r>
            <a:endParaRPr lang="en-US" sz="6000" dirty="0">
              <a:ln w="12700">
                <a:solidFill>
                  <a:sysClr val="windowText" lastClr="000000"/>
                </a:solidFill>
                <a:prstDash val="solid"/>
              </a:ln>
              <a:solidFill>
                <a:sysClr val="windowText" lastClr="000000"/>
              </a:solidFill>
              <a:latin typeface="NikoshBAN" pitchFamily="2" charset="0"/>
              <a:cs typeface="NikoshBAN" pitchFamily="2" charset="0"/>
            </a:endParaRPr>
          </a:p>
        </p:txBody>
      </p:sp>
      <p:pic>
        <p:nvPicPr>
          <p:cNvPr id="4" name="Picture 3" descr="binoy sir.jpg"/>
          <p:cNvPicPr>
            <a:picLocks noChangeAspect="1"/>
          </p:cNvPicPr>
          <p:nvPr/>
        </p:nvPicPr>
        <p:blipFill>
          <a:blip r:embed="rId2" cstate="print"/>
          <a:stretch>
            <a:fillRect/>
          </a:stretch>
        </p:blipFill>
        <p:spPr>
          <a:xfrm>
            <a:off x="5791200" y="1752600"/>
            <a:ext cx="1749552" cy="1728216"/>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3"/>
                                        </p:tgtEl>
                                        <p:attrNameLst>
                                          <p:attrName>style.visibility</p:attrName>
                                        </p:attrNameLst>
                                      </p:cBhvr>
                                      <p:to>
                                        <p:strVal val="visible"/>
                                      </p:to>
                                    </p:set>
                                    <p:set>
                                      <p:cBhvr>
                                        <p:cTn id="21" dur="455" fill="hold">
                                          <p:stCondLst>
                                            <p:cond delay="0"/>
                                          </p:stCondLst>
                                        </p:cTn>
                                        <p:tgtEl>
                                          <p:spTgt spid="3"/>
                                        </p:tgtEl>
                                        <p:attrNameLst>
                                          <p:attrName>style.rotation</p:attrName>
                                        </p:attrNameLst>
                                      </p:cBhvr>
                                      <p:to>
                                        <p:strVal val="-45.0"/>
                                      </p:to>
                                    </p:set>
                                    <p:anim calcmode="lin" valueType="num">
                                      <p:cBhvr>
                                        <p:cTn id="22"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215991"/>
          </a:xfrm>
          <a:prstGeom prst="rect">
            <a:avLst/>
          </a:prstGeom>
          <a:noFill/>
          <a:ln w="76200">
            <a:solidFill>
              <a:srgbClr val="00B0F0"/>
            </a:solidFill>
          </a:ln>
        </p:spPr>
        <p:txBody>
          <a:bodyPr wrap="square" rtlCol="0">
            <a:spAutoFit/>
          </a:bodyPr>
          <a:lstStyle/>
          <a:p>
            <a:pPr algn="ctr"/>
            <a:r>
              <a:rPr lang="bn-BD" sz="13800" dirty="0" smtClean="0">
                <a:ln>
                  <a:solidFill>
                    <a:sysClr val="windowText" lastClr="000000"/>
                  </a:solidFill>
                </a:ln>
                <a:solidFill>
                  <a:sysClr val="windowText" lastClr="000000"/>
                </a:solidFill>
                <a:latin typeface="NikoshBAN" pitchFamily="2" charset="0"/>
                <a:cs typeface="NikoshBAN" pitchFamily="2" charset="0"/>
              </a:rPr>
              <a:t>সকলকে ধন্যবাদ</a:t>
            </a:r>
            <a:endParaRPr lang="en-US" sz="13800" dirty="0">
              <a:ln>
                <a:solidFill>
                  <a:sysClr val="windowText" lastClr="000000"/>
                </a:solidFill>
              </a:ln>
              <a:solidFill>
                <a:sysClr val="windowText" lastClr="000000"/>
              </a:solidFill>
              <a:latin typeface="NikoshBAN" pitchFamily="2" charset="0"/>
              <a:cs typeface="NikoshBAN" pitchFamily="2" charset="0"/>
            </a:endParaRPr>
          </a:p>
        </p:txBody>
      </p:sp>
      <p:pic>
        <p:nvPicPr>
          <p:cNvPr id="3" name="Picture 2" descr="14728574756_c4b2c4afe5_n.jpg"/>
          <p:cNvPicPr>
            <a:picLocks noChangeAspect="1"/>
          </p:cNvPicPr>
          <p:nvPr/>
        </p:nvPicPr>
        <p:blipFill>
          <a:blip r:embed="rId2"/>
          <a:stretch>
            <a:fillRect/>
          </a:stretch>
        </p:blipFill>
        <p:spPr>
          <a:xfrm>
            <a:off x="0" y="2286000"/>
            <a:ext cx="9144000" cy="457200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62048"/>
          </a:xfrm>
          <a:prstGeom prst="rect">
            <a:avLst/>
          </a:prstGeom>
          <a:solidFill>
            <a:schemeClr val="bg1"/>
          </a:solidFill>
          <a:ln w="76200">
            <a:solidFill>
              <a:srgbClr val="00B0F0"/>
            </a:solidFill>
          </a:ln>
        </p:spPr>
        <p:txBody>
          <a:bodyPr wrap="square" rtlCol="0">
            <a:spAutoFit/>
          </a:bodyPr>
          <a:lstStyle/>
          <a:p>
            <a:pPr algn="ctr"/>
            <a:r>
              <a:rPr lang="bn-BD" sz="11500" b="1" dirty="0" smtClean="0">
                <a:ln>
                  <a:solidFill>
                    <a:sysClr val="windowText" lastClr="000000"/>
                  </a:solidFill>
                </a:ln>
                <a:solidFill>
                  <a:sysClr val="windowText" lastClr="000000"/>
                </a:solidFill>
                <a:latin typeface="NikoshBAN" pitchFamily="2" charset="0"/>
                <a:cs typeface="NikoshBAN" pitchFamily="2" charset="0"/>
              </a:rPr>
              <a:t>পাঠ পরিচিতি </a:t>
            </a:r>
            <a:endParaRPr lang="en-US" sz="11500" b="1" dirty="0">
              <a:ln>
                <a:solidFill>
                  <a:sysClr val="windowText" lastClr="000000"/>
                </a:solidFill>
              </a:ln>
              <a:solidFill>
                <a:sysClr val="windowText" lastClr="000000"/>
              </a:solidFill>
              <a:latin typeface="NikoshBAN" pitchFamily="2" charset="0"/>
              <a:cs typeface="NikoshBAN" pitchFamily="2" charset="0"/>
            </a:endParaRPr>
          </a:p>
        </p:txBody>
      </p:sp>
      <p:sp>
        <p:nvSpPr>
          <p:cNvPr id="3" name="TextBox 2"/>
          <p:cNvSpPr txBox="1"/>
          <p:nvPr/>
        </p:nvSpPr>
        <p:spPr>
          <a:xfrm>
            <a:off x="0" y="1905000"/>
            <a:ext cx="9144000" cy="5170646"/>
          </a:xfrm>
          <a:prstGeom prst="rect">
            <a:avLst/>
          </a:prstGeom>
          <a:solidFill>
            <a:schemeClr val="bg1"/>
          </a:solidFill>
          <a:ln w="76200">
            <a:solidFill>
              <a:srgbClr val="00B0F0"/>
            </a:solidFill>
          </a:ln>
        </p:spPr>
        <p:txBody>
          <a:bodyPr wrap="square" rtlCol="0">
            <a:spAutoFit/>
          </a:bodyPr>
          <a:lstStyle/>
          <a:p>
            <a:pPr algn="ctr"/>
            <a:r>
              <a:rPr lang="bn-BD" sz="6600" b="1" dirty="0" smtClean="0">
                <a:ln w="12700">
                  <a:solidFill>
                    <a:sysClr val="windowText" lastClr="000000"/>
                  </a:solidFill>
                  <a:prstDash val="solid"/>
                </a:ln>
                <a:solidFill>
                  <a:sysClr val="windowText" lastClr="000000"/>
                </a:solidFill>
                <a:latin typeface="NikoshBAN" pitchFamily="2" charset="0"/>
                <a:cs typeface="NikoshBAN" pitchFamily="2" charset="0"/>
              </a:rPr>
              <a:t>শ্রেণীঃ  ৯ম  ও ১০ম </a:t>
            </a:r>
          </a:p>
          <a:p>
            <a:pPr algn="ctr"/>
            <a:r>
              <a:rPr lang="bn-BD" sz="6600" b="1" dirty="0" smtClean="0">
                <a:ln w="12700">
                  <a:solidFill>
                    <a:sysClr val="windowText" lastClr="000000"/>
                  </a:solidFill>
                  <a:prstDash val="solid"/>
                </a:ln>
                <a:solidFill>
                  <a:sysClr val="windowText" lastClr="000000"/>
                </a:solidFill>
                <a:latin typeface="NikoshBAN" pitchFamily="2" charset="0"/>
                <a:cs typeface="NikoshBAN" pitchFamily="2" charset="0"/>
              </a:rPr>
              <a:t>বিষয়ঃ ফিন্যান্স  ও  ব্যাংকিং </a:t>
            </a:r>
          </a:p>
          <a:p>
            <a:pPr algn="ctr"/>
            <a:r>
              <a:rPr lang="bn-BD" sz="6600" b="1" dirty="0" smtClean="0">
                <a:ln w="12700">
                  <a:solidFill>
                    <a:sysClr val="windowText" lastClr="000000"/>
                  </a:solidFill>
                  <a:prstDash val="solid"/>
                </a:ln>
                <a:solidFill>
                  <a:sysClr val="windowText" lastClr="000000"/>
                </a:solidFill>
                <a:latin typeface="NikoshBAN" pitchFamily="2" charset="0"/>
                <a:cs typeface="NikoshBAN" pitchFamily="2" charset="0"/>
              </a:rPr>
              <a:t>অধ্যায়ঃ   ৮ম  </a:t>
            </a:r>
          </a:p>
          <a:p>
            <a:pPr algn="ctr"/>
            <a:r>
              <a:rPr lang="bn-BD" sz="6600" b="1" dirty="0" smtClean="0">
                <a:ln w="12700">
                  <a:solidFill>
                    <a:sysClr val="windowText" lastClr="000000"/>
                  </a:solidFill>
                  <a:prstDash val="solid"/>
                </a:ln>
                <a:solidFill>
                  <a:sysClr val="windowText" lastClr="000000"/>
                </a:solidFill>
                <a:latin typeface="NikoshBAN" pitchFamily="2" charset="0"/>
                <a:cs typeface="NikoshBAN" pitchFamily="2" charset="0"/>
              </a:rPr>
              <a:t>সময়ঃ  ৪৫ মিনিট </a:t>
            </a:r>
          </a:p>
          <a:p>
            <a:pPr algn="ctr"/>
            <a:r>
              <a:rPr lang="bn-BD" sz="6600" b="1" dirty="0" smtClean="0">
                <a:ln w="12700">
                  <a:solidFill>
                    <a:sysClr val="windowText" lastClr="000000"/>
                  </a:solidFill>
                  <a:prstDash val="solid"/>
                </a:ln>
                <a:solidFill>
                  <a:sysClr val="windowText" lastClr="000000"/>
                </a:solidFill>
                <a:latin typeface="NikoshBAN" pitchFamily="2" charset="0"/>
                <a:cs typeface="NikoshBAN" pitchFamily="2" charset="0"/>
              </a:rPr>
              <a:t>তারিখঃ</a:t>
            </a:r>
            <a:r>
              <a:rPr lang="en-US" sz="6600" b="1" dirty="0" smtClean="0">
                <a:ln w="12700">
                  <a:solidFill>
                    <a:sysClr val="windowText" lastClr="000000"/>
                  </a:solidFill>
                  <a:prstDash val="solid"/>
                </a:ln>
                <a:solidFill>
                  <a:sysClr val="windowText" lastClr="000000"/>
                </a:solidFill>
                <a:latin typeface="NikoshBAN" pitchFamily="2" charset="0"/>
                <a:cs typeface="NikoshBAN" pitchFamily="2" charset="0"/>
              </a:rPr>
              <a:t> 22-02-202০ইং </a:t>
            </a:r>
            <a:r>
              <a:rPr lang="bn-BD" sz="6600" b="1" dirty="0" smtClean="0">
                <a:ln w="12700">
                  <a:solidFill>
                    <a:sysClr val="windowText" lastClr="000000"/>
                  </a:solidFill>
                  <a:prstDash val="solid"/>
                </a:ln>
                <a:solidFill>
                  <a:sysClr val="windowText" lastClr="000000"/>
                </a:solidFill>
                <a:latin typeface="NikoshBAN" pitchFamily="2" charset="0"/>
                <a:cs typeface="NikoshBAN" pitchFamily="2" charset="0"/>
              </a:rPr>
              <a:t> </a:t>
            </a:r>
            <a:endParaRPr lang="en-US" sz="6600" b="1" dirty="0">
              <a:ln w="12700">
                <a:solidFill>
                  <a:sysClr val="windowText" lastClr="000000"/>
                </a:solidFill>
                <a:prstDash val="solid"/>
              </a:ln>
              <a:solidFill>
                <a:sysClr val="windowText" lastClr="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gtEl>
                                        <p:attrNameLst>
                                          <p:attrName>style.visibility</p:attrName>
                                        </p:attrNameLst>
                                      </p:cBhvr>
                                      <p:to>
                                        <p:strVal val="visible"/>
                                      </p:to>
                                    </p:set>
                                    <p:set>
                                      <p:cBhvr>
                                        <p:cTn id="16" dur="455" fill="hold">
                                          <p:stCondLst>
                                            <p:cond delay="0"/>
                                          </p:stCondLst>
                                        </p:cTn>
                                        <p:tgtEl>
                                          <p:spTgt spid="3"/>
                                        </p:tgtEl>
                                        <p:attrNameLst>
                                          <p:attrName>style.rotation</p:attrName>
                                        </p:attrNameLst>
                                      </p:cBhvr>
                                      <p:to>
                                        <p:strVal val="-45.0"/>
                                      </p:to>
                                    </p:set>
                                    <p:anim calcmode="lin" valueType="num">
                                      <p:cBhvr>
                                        <p:cTn id="17"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23439"/>
          </a:xfrm>
          <a:prstGeom prst="rect">
            <a:avLst/>
          </a:prstGeom>
          <a:solidFill>
            <a:schemeClr val="bg1"/>
          </a:solidFill>
          <a:ln w="76200">
            <a:solidFill>
              <a:srgbClr val="00B0F0"/>
            </a:solidFill>
          </a:ln>
        </p:spPr>
        <p:txBody>
          <a:bodyPr wrap="square" rtlCol="0">
            <a:spAutoFit/>
          </a:bodyPr>
          <a:lstStyle/>
          <a:p>
            <a:pPr algn="ctr"/>
            <a:r>
              <a:rPr lang="bn-BD" sz="8000" dirty="0" smtClean="0">
                <a:ln w="12700">
                  <a:solidFill>
                    <a:sysClr val="windowText" lastClr="000000"/>
                  </a:solidFill>
                  <a:prstDash val="solid"/>
                </a:ln>
                <a:solidFill>
                  <a:sysClr val="windowText" lastClr="000000"/>
                </a:solidFill>
                <a:latin typeface="NikoshBAN" pitchFamily="2" charset="0"/>
                <a:cs typeface="NikoshBAN" pitchFamily="2" charset="0"/>
              </a:rPr>
              <a:t>এসো আমরা কিছু ছবি দেখি </a:t>
            </a:r>
            <a:endParaRPr lang="en-US" sz="8000" dirty="0">
              <a:ln w="12700">
                <a:solidFill>
                  <a:sysClr val="windowText" lastClr="000000"/>
                </a:solidFill>
                <a:prstDash val="solid"/>
              </a:ln>
              <a:solidFill>
                <a:sysClr val="windowText" lastClr="000000"/>
              </a:solidFill>
              <a:latin typeface="NikoshBAN" pitchFamily="2" charset="0"/>
              <a:cs typeface="NikoshBAN" pitchFamily="2" charset="0"/>
            </a:endParaRPr>
          </a:p>
        </p:txBody>
      </p:sp>
      <p:pic>
        <p:nvPicPr>
          <p:cNvPr id="3" name="Picture 2" descr="download.jpg"/>
          <p:cNvPicPr>
            <a:picLocks noChangeAspect="1"/>
          </p:cNvPicPr>
          <p:nvPr/>
        </p:nvPicPr>
        <p:blipFill>
          <a:blip r:embed="rId2"/>
          <a:stretch>
            <a:fillRect/>
          </a:stretch>
        </p:blipFill>
        <p:spPr>
          <a:xfrm>
            <a:off x="0" y="1371600"/>
            <a:ext cx="4800600" cy="2209800"/>
          </a:xfrm>
          <a:prstGeom prst="rect">
            <a:avLst/>
          </a:prstGeom>
          <a:ln w="76200">
            <a:solidFill>
              <a:srgbClr val="00B0F0"/>
            </a:solidFill>
          </a:ln>
        </p:spPr>
      </p:pic>
      <p:pic>
        <p:nvPicPr>
          <p:cNvPr id="4" name="Picture 3" descr="download (2).jpg"/>
          <p:cNvPicPr>
            <a:picLocks noChangeAspect="1"/>
          </p:cNvPicPr>
          <p:nvPr/>
        </p:nvPicPr>
        <p:blipFill>
          <a:blip r:embed="rId3"/>
          <a:stretch>
            <a:fillRect/>
          </a:stretch>
        </p:blipFill>
        <p:spPr>
          <a:xfrm>
            <a:off x="4800600" y="1371600"/>
            <a:ext cx="4343400" cy="2286000"/>
          </a:xfrm>
          <a:prstGeom prst="rect">
            <a:avLst/>
          </a:prstGeom>
          <a:ln w="76200">
            <a:solidFill>
              <a:srgbClr val="00B0F0"/>
            </a:solidFill>
          </a:ln>
        </p:spPr>
      </p:pic>
      <p:pic>
        <p:nvPicPr>
          <p:cNvPr id="6" name="Picture 5" descr="images (3).jpg"/>
          <p:cNvPicPr>
            <a:picLocks noChangeAspect="1"/>
          </p:cNvPicPr>
          <p:nvPr/>
        </p:nvPicPr>
        <p:blipFill>
          <a:blip r:embed="rId4"/>
          <a:stretch>
            <a:fillRect/>
          </a:stretch>
        </p:blipFill>
        <p:spPr>
          <a:xfrm>
            <a:off x="4800600" y="3733800"/>
            <a:ext cx="4343400" cy="2286000"/>
          </a:xfrm>
          <a:prstGeom prst="rect">
            <a:avLst/>
          </a:prstGeom>
          <a:ln w="76200">
            <a:solidFill>
              <a:srgbClr val="00B0F0"/>
            </a:solidFill>
          </a:ln>
        </p:spPr>
      </p:pic>
      <p:pic>
        <p:nvPicPr>
          <p:cNvPr id="7" name="Picture 6" descr="images (4).jpg"/>
          <p:cNvPicPr>
            <a:picLocks noChangeAspect="1"/>
          </p:cNvPicPr>
          <p:nvPr/>
        </p:nvPicPr>
        <p:blipFill>
          <a:blip r:embed="rId5"/>
          <a:stretch>
            <a:fillRect/>
          </a:stretch>
        </p:blipFill>
        <p:spPr>
          <a:xfrm>
            <a:off x="0" y="3733800"/>
            <a:ext cx="4724400" cy="2286000"/>
          </a:xfrm>
          <a:prstGeom prst="rect">
            <a:avLst/>
          </a:prstGeom>
          <a:ln w="76200">
            <a:solidFill>
              <a:srgbClr val="00B0F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07996"/>
          </a:xfrm>
          <a:prstGeom prst="rect">
            <a:avLst/>
          </a:prstGeom>
          <a:solidFill>
            <a:schemeClr val="bg1"/>
          </a:solidFill>
          <a:ln w="76200">
            <a:solidFill>
              <a:srgbClr val="00B050"/>
            </a:solidFill>
          </a:ln>
        </p:spPr>
        <p:txBody>
          <a:bodyPr wrap="square" rtlCol="0">
            <a:spAutoFit/>
          </a:bodyPr>
          <a:lstStyle/>
          <a:p>
            <a:r>
              <a:rPr lang="bn-BD" sz="6600" b="1" dirty="0" smtClean="0">
                <a:ln>
                  <a:solidFill>
                    <a:sysClr val="windowText" lastClr="000000"/>
                  </a:solidFill>
                </a:ln>
                <a:solidFill>
                  <a:sysClr val="windowText" lastClr="000000"/>
                </a:solidFill>
                <a:latin typeface="NikoshBAN" pitchFamily="2" charset="0"/>
                <a:cs typeface="NikoshBAN" pitchFamily="2" charset="0"/>
              </a:rPr>
              <a:t>এসো আমরা আরো কিছু ছবি দেখি </a:t>
            </a:r>
            <a:endParaRPr lang="en-US" sz="6600" b="1" dirty="0">
              <a:ln>
                <a:solidFill>
                  <a:sysClr val="windowText" lastClr="000000"/>
                </a:solidFill>
              </a:ln>
              <a:solidFill>
                <a:sysClr val="windowText" lastClr="000000"/>
              </a:solidFill>
              <a:latin typeface="NikoshBAN" pitchFamily="2" charset="0"/>
              <a:cs typeface="NikoshBAN" pitchFamily="2" charset="0"/>
            </a:endParaRPr>
          </a:p>
        </p:txBody>
      </p:sp>
      <p:pic>
        <p:nvPicPr>
          <p:cNvPr id="6" name="Picture 5" descr="images.jpg"/>
          <p:cNvPicPr>
            <a:picLocks noChangeAspect="1"/>
          </p:cNvPicPr>
          <p:nvPr/>
        </p:nvPicPr>
        <p:blipFill>
          <a:blip r:embed="rId2"/>
          <a:stretch>
            <a:fillRect/>
          </a:stretch>
        </p:blipFill>
        <p:spPr>
          <a:xfrm>
            <a:off x="0" y="1143000"/>
            <a:ext cx="4724400" cy="2514600"/>
          </a:xfrm>
          <a:prstGeom prst="rect">
            <a:avLst/>
          </a:prstGeom>
          <a:ln w="76200">
            <a:solidFill>
              <a:srgbClr val="00B050"/>
            </a:solidFill>
          </a:ln>
        </p:spPr>
      </p:pic>
      <p:pic>
        <p:nvPicPr>
          <p:cNvPr id="7" name="Picture 6" descr="images (1).jpg"/>
          <p:cNvPicPr>
            <a:picLocks noChangeAspect="1"/>
          </p:cNvPicPr>
          <p:nvPr/>
        </p:nvPicPr>
        <p:blipFill>
          <a:blip r:embed="rId3"/>
          <a:stretch>
            <a:fillRect/>
          </a:stretch>
        </p:blipFill>
        <p:spPr>
          <a:xfrm>
            <a:off x="4724400" y="1143000"/>
            <a:ext cx="4419600" cy="2438400"/>
          </a:xfrm>
          <a:prstGeom prst="rect">
            <a:avLst/>
          </a:prstGeom>
          <a:ln w="76200">
            <a:solidFill>
              <a:srgbClr val="00B050"/>
            </a:solidFill>
          </a:ln>
        </p:spPr>
      </p:pic>
      <p:pic>
        <p:nvPicPr>
          <p:cNvPr id="8" name="Picture 7" descr="images (2).jpg"/>
          <p:cNvPicPr>
            <a:picLocks noChangeAspect="1"/>
          </p:cNvPicPr>
          <p:nvPr/>
        </p:nvPicPr>
        <p:blipFill>
          <a:blip r:embed="rId4"/>
          <a:stretch>
            <a:fillRect/>
          </a:stretch>
        </p:blipFill>
        <p:spPr>
          <a:xfrm>
            <a:off x="0" y="3733800"/>
            <a:ext cx="4724400" cy="2362200"/>
          </a:xfrm>
          <a:prstGeom prst="rect">
            <a:avLst/>
          </a:prstGeom>
          <a:ln w="76200">
            <a:solidFill>
              <a:srgbClr val="00B050"/>
            </a:solidFill>
          </a:ln>
        </p:spPr>
      </p:pic>
      <p:pic>
        <p:nvPicPr>
          <p:cNvPr id="9" name="Picture 8" descr="download (1).jpg"/>
          <p:cNvPicPr>
            <a:picLocks noChangeAspect="1"/>
          </p:cNvPicPr>
          <p:nvPr/>
        </p:nvPicPr>
        <p:blipFill>
          <a:blip r:embed="rId5"/>
          <a:stretch>
            <a:fillRect/>
          </a:stretch>
        </p:blipFill>
        <p:spPr>
          <a:xfrm>
            <a:off x="4724400" y="3657600"/>
            <a:ext cx="4419600" cy="2438400"/>
          </a:xfrm>
          <a:prstGeom prst="rect">
            <a:avLst/>
          </a:prstGeom>
          <a:ln w="7620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63472"/>
          </a:xfrm>
          <a:prstGeom prst="rect">
            <a:avLst/>
          </a:prstGeom>
          <a:solidFill>
            <a:schemeClr val="bg1"/>
          </a:solidFill>
          <a:ln w="76200">
            <a:solidFill>
              <a:srgbClr val="00B0F0"/>
            </a:solidFill>
          </a:ln>
        </p:spPr>
        <p:txBody>
          <a:bodyPr wrap="square" rtlCol="0">
            <a:spAutoFit/>
          </a:bodyPr>
          <a:lstStyle/>
          <a:p>
            <a:pPr algn="ctr"/>
            <a:r>
              <a:rPr lang="bn-BD" sz="16600" b="1" dirty="0" smtClean="0">
                <a:ln>
                  <a:solidFill>
                    <a:sysClr val="windowText" lastClr="000000"/>
                  </a:solidFill>
                </a:ln>
                <a:solidFill>
                  <a:sysClr val="windowText" lastClr="000000"/>
                </a:solidFill>
                <a:latin typeface="NikoshBAN" pitchFamily="2" charset="0"/>
                <a:cs typeface="NikoshBAN" pitchFamily="2" charset="0"/>
              </a:rPr>
              <a:t>আজকের পাঠ</a:t>
            </a:r>
          </a:p>
          <a:p>
            <a:pPr algn="ctr"/>
            <a:r>
              <a:rPr lang="bn-BD" sz="28700" b="1" dirty="0" smtClean="0">
                <a:ln>
                  <a:solidFill>
                    <a:sysClr val="windowText" lastClr="000000"/>
                  </a:solidFill>
                </a:ln>
                <a:solidFill>
                  <a:sysClr val="windowText" lastClr="000000"/>
                </a:solidFill>
                <a:latin typeface="NikoshBAN" pitchFamily="2" charset="0"/>
                <a:cs typeface="NikoshBAN" pitchFamily="2" charset="0"/>
              </a:rPr>
              <a:t>“চেক”  </a:t>
            </a:r>
            <a:endParaRPr lang="en-US" sz="28700" b="1" dirty="0">
              <a:ln>
                <a:solidFill>
                  <a:sysClr val="windowText" lastClr="000000"/>
                </a:solidFill>
              </a:ln>
              <a:solidFill>
                <a:sysClr val="windowText" lastClr="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455" fill="hold">
                                          <p:stCondLst>
                                            <p:cond delay="0"/>
                                          </p:stCondLst>
                                        </p:cTn>
                                        <p:tgtEl>
                                          <p:spTgt spid="2">
                                            <p:txEl>
                                              <p:pRg st="0" end="0"/>
                                            </p:txEl>
                                          </p:spTgt>
                                        </p:tgtEl>
                                        <p:attrNameLst>
                                          <p:attrName>style.rotation</p:attrName>
                                        </p:attrNameLst>
                                      </p:cBhvr>
                                      <p:to>
                                        <p:strVal val="-45.0"/>
                                      </p:to>
                                    </p:set>
                                    <p:anim calcmode="lin" valueType="num">
                                      <p:cBhvr>
                                        <p:cTn id="8"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2">
                                            <p:txEl>
                                              <p:pRg st="1" end="1"/>
                                            </p:txEl>
                                          </p:spTgt>
                                        </p:tgtEl>
                                        <p:attrNameLst>
                                          <p:attrName>style.visibility</p:attrName>
                                        </p:attrNameLst>
                                      </p:cBhvr>
                                      <p:to>
                                        <p:strVal val="visible"/>
                                      </p:to>
                                    </p:set>
                                    <p:set>
                                      <p:cBhvr>
                                        <p:cTn id="16" dur="455" fill="hold">
                                          <p:stCondLst>
                                            <p:cond delay="0"/>
                                          </p:stCondLst>
                                        </p:cTn>
                                        <p:tgtEl>
                                          <p:spTgt spid="2">
                                            <p:txEl>
                                              <p:pRg st="1" end="1"/>
                                            </p:txEl>
                                          </p:spTgt>
                                        </p:tgtEl>
                                        <p:attrNameLst>
                                          <p:attrName>style.rotation</p:attrName>
                                        </p:attrNameLst>
                                      </p:cBhvr>
                                      <p:to>
                                        <p:strVal val="-45.0"/>
                                      </p:to>
                                    </p:set>
                                    <p:anim calcmode="lin" valueType="num">
                                      <p:cBhvr>
                                        <p:cTn id="17" dur="455" fill="hold">
                                          <p:stCondLst>
                                            <p:cond delay="455"/>
                                          </p:stCondLst>
                                        </p:cTn>
                                        <p:tgtEl>
                                          <p:spTgt spid="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2">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2">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solidFill>
            <a:schemeClr val="bg1"/>
          </a:solidFill>
          <a:ln w="76200">
            <a:solidFill>
              <a:srgbClr val="00B0F0"/>
            </a:solidFill>
          </a:ln>
        </p:spPr>
        <p:txBody>
          <a:bodyPr wrap="square" rtlCol="0">
            <a:spAutoFit/>
          </a:bodyPr>
          <a:lstStyle/>
          <a:p>
            <a:pPr algn="ctr"/>
            <a:r>
              <a:rPr lang="bn-BD" sz="9600" b="1" dirty="0" smtClean="0">
                <a:ln>
                  <a:solidFill>
                    <a:sysClr val="windowText" lastClr="000000"/>
                  </a:solidFill>
                </a:ln>
                <a:solidFill>
                  <a:sysClr val="windowText" lastClr="000000"/>
                </a:solidFill>
                <a:latin typeface="NikoshBAN" pitchFamily="2" charset="0"/>
                <a:cs typeface="NikoshBAN" pitchFamily="2" charset="0"/>
              </a:rPr>
              <a:t>শিখনফল </a:t>
            </a:r>
            <a:endParaRPr lang="en-US" sz="9600" b="1" dirty="0">
              <a:ln>
                <a:solidFill>
                  <a:sysClr val="windowText" lastClr="000000"/>
                </a:solidFill>
              </a:ln>
              <a:solidFill>
                <a:sysClr val="windowText" lastClr="000000"/>
              </a:solidFill>
              <a:latin typeface="NikoshBAN" pitchFamily="2" charset="0"/>
              <a:cs typeface="NikoshBAN" pitchFamily="2" charset="0"/>
            </a:endParaRPr>
          </a:p>
        </p:txBody>
      </p:sp>
      <p:sp>
        <p:nvSpPr>
          <p:cNvPr id="3" name="TextBox 2"/>
          <p:cNvSpPr txBox="1"/>
          <p:nvPr/>
        </p:nvSpPr>
        <p:spPr>
          <a:xfrm>
            <a:off x="0" y="1676400"/>
            <a:ext cx="9144000" cy="5170646"/>
          </a:xfrm>
          <a:prstGeom prst="rect">
            <a:avLst/>
          </a:prstGeom>
          <a:solidFill>
            <a:schemeClr val="bg1"/>
          </a:solidFill>
          <a:ln w="76200">
            <a:solidFill>
              <a:srgbClr val="00B0F0"/>
            </a:solidFill>
          </a:ln>
        </p:spPr>
        <p:txBody>
          <a:bodyPr wrap="square" rtlCol="0">
            <a:spAutoFit/>
          </a:bodyPr>
          <a:lstStyle/>
          <a:p>
            <a:pPr marL="514350" indent="-514350"/>
            <a:r>
              <a:rPr lang="en-US" sz="6600" dirty="0" smtClean="0">
                <a:ln>
                  <a:solidFill>
                    <a:sysClr val="windowText" lastClr="000000"/>
                  </a:solidFill>
                </a:ln>
                <a:solidFill>
                  <a:sysClr val="windowText" lastClr="000000"/>
                </a:solidFill>
                <a:latin typeface="NikoshBAN" pitchFamily="2" charset="0"/>
                <a:cs typeface="NikoshBAN" pitchFamily="2" charset="0"/>
              </a:rPr>
              <a:t>1.  </a:t>
            </a:r>
            <a:r>
              <a:rPr lang="bn-BD" sz="6600" dirty="0" smtClean="0">
                <a:ln>
                  <a:solidFill>
                    <a:sysClr val="windowText" lastClr="000000"/>
                  </a:solidFill>
                </a:ln>
                <a:solidFill>
                  <a:sysClr val="windowText" lastClr="000000"/>
                </a:solidFill>
                <a:latin typeface="NikoshBAN" pitchFamily="2" charset="0"/>
                <a:cs typeface="NikoshBAN" pitchFamily="2" charset="0"/>
              </a:rPr>
              <a:t>চেক  কি  বলতে  পারবে ।</a:t>
            </a:r>
          </a:p>
          <a:p>
            <a:pPr marL="514350" indent="-514350"/>
            <a:r>
              <a:rPr lang="en-US" sz="6600" dirty="0" smtClean="0">
                <a:ln>
                  <a:solidFill>
                    <a:sysClr val="windowText" lastClr="000000"/>
                  </a:solidFill>
                </a:ln>
                <a:solidFill>
                  <a:sysClr val="windowText" lastClr="000000"/>
                </a:solidFill>
                <a:latin typeface="NikoshBAN" pitchFamily="2" charset="0"/>
                <a:cs typeface="NikoshBAN" pitchFamily="2" charset="0"/>
              </a:rPr>
              <a:t>2.   </a:t>
            </a:r>
            <a:r>
              <a:rPr lang="bn-BD" sz="6600" dirty="0" smtClean="0">
                <a:ln>
                  <a:solidFill>
                    <a:sysClr val="windowText" lastClr="000000"/>
                  </a:solidFill>
                </a:ln>
                <a:solidFill>
                  <a:sysClr val="windowText" lastClr="000000"/>
                </a:solidFill>
                <a:latin typeface="NikoshBAN" pitchFamily="2" charset="0"/>
                <a:cs typeface="NikoshBAN" pitchFamily="2" charset="0"/>
              </a:rPr>
              <a:t>চেকের প্রকাভেদ   করতে  পারে ।</a:t>
            </a:r>
            <a:endParaRPr lang="en-US" sz="6600" dirty="0" smtClean="0">
              <a:ln>
                <a:solidFill>
                  <a:sysClr val="windowText" lastClr="000000"/>
                </a:solidFill>
              </a:ln>
              <a:solidFill>
                <a:sysClr val="windowText" lastClr="000000"/>
              </a:solidFill>
              <a:latin typeface="NikoshBAN" pitchFamily="2" charset="0"/>
              <a:cs typeface="NikoshBAN" pitchFamily="2" charset="0"/>
            </a:endParaRPr>
          </a:p>
          <a:p>
            <a:pPr marL="514350" indent="-514350"/>
            <a:r>
              <a:rPr lang="en-US" sz="6600" dirty="0" smtClean="0">
                <a:ln>
                  <a:solidFill>
                    <a:sysClr val="windowText" lastClr="000000"/>
                  </a:solidFill>
                </a:ln>
                <a:solidFill>
                  <a:sysClr val="windowText" lastClr="000000"/>
                </a:solidFill>
                <a:latin typeface="NikoshBAN" pitchFamily="2" charset="0"/>
                <a:cs typeface="NikoshBAN" pitchFamily="2" charset="0"/>
              </a:rPr>
              <a:t>3.    </a:t>
            </a:r>
            <a:r>
              <a:rPr lang="bn-BD" sz="6600" dirty="0" smtClean="0">
                <a:ln>
                  <a:solidFill>
                    <a:sysClr val="windowText" lastClr="000000"/>
                  </a:solidFill>
                </a:ln>
                <a:solidFill>
                  <a:sysClr val="windowText" lastClr="000000"/>
                </a:solidFill>
                <a:latin typeface="NikoshBAN" pitchFamily="2" charset="0"/>
                <a:cs typeface="NikoshBAN" pitchFamily="2" charset="0"/>
              </a:rPr>
              <a:t>চেকসমুহের    বৈশিষ্ট  আলোচনা করতে পারবে ।  </a:t>
            </a:r>
            <a:endParaRPr lang="en-US" sz="6600" dirty="0">
              <a:ln>
                <a:solidFill>
                  <a:sysClr val="windowText" lastClr="000000"/>
                </a:solidFill>
              </a:ln>
              <a:solidFill>
                <a:sysClr val="windowText" lastClr="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gtEl>
                                        <p:attrNameLst>
                                          <p:attrName>style.visibility</p:attrName>
                                        </p:attrNameLst>
                                      </p:cBhvr>
                                      <p:to>
                                        <p:strVal val="visible"/>
                                      </p:to>
                                    </p:set>
                                    <p:set>
                                      <p:cBhvr>
                                        <p:cTn id="16" dur="455" fill="hold">
                                          <p:stCondLst>
                                            <p:cond delay="0"/>
                                          </p:stCondLst>
                                        </p:cTn>
                                        <p:tgtEl>
                                          <p:spTgt spid="3"/>
                                        </p:tgtEl>
                                        <p:attrNameLst>
                                          <p:attrName>style.rotation</p:attrName>
                                        </p:attrNameLst>
                                      </p:cBhvr>
                                      <p:to>
                                        <p:strVal val="-45.0"/>
                                      </p:to>
                                    </p:set>
                                    <p:anim calcmode="lin" valueType="num">
                                      <p:cBhvr>
                                        <p:cTn id="17"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215991"/>
          </a:xfrm>
          <a:prstGeom prst="rect">
            <a:avLst/>
          </a:prstGeom>
          <a:solidFill>
            <a:schemeClr val="bg1"/>
          </a:solidFill>
          <a:ln w="76200">
            <a:solidFill>
              <a:srgbClr val="00B050"/>
            </a:solidFill>
          </a:ln>
        </p:spPr>
        <p:txBody>
          <a:bodyPr wrap="square" rtlCol="0">
            <a:spAutoFit/>
          </a:bodyPr>
          <a:lstStyle/>
          <a:p>
            <a:pPr algn="ctr"/>
            <a:r>
              <a:rPr lang="bn-BD" sz="7200" b="1" dirty="0" smtClean="0">
                <a:ln>
                  <a:solidFill>
                    <a:sysClr val="windowText" lastClr="000000"/>
                  </a:solidFill>
                </a:ln>
                <a:solidFill>
                  <a:sysClr val="windowText" lastClr="000000"/>
                </a:solidFill>
                <a:latin typeface="NikoshBAN" pitchFamily="2" charset="0"/>
                <a:cs typeface="NikoshBAN" pitchFamily="2" charset="0"/>
              </a:rPr>
              <a:t>বাহক চেক</a:t>
            </a:r>
            <a:r>
              <a:rPr lang="en-US" sz="6600" b="1" dirty="0" smtClean="0">
                <a:ln>
                  <a:solidFill>
                    <a:sysClr val="windowText" lastClr="000000"/>
                  </a:solidFill>
                </a:ln>
                <a:solidFill>
                  <a:sysClr val="windowText" lastClr="000000"/>
                </a:solidFill>
                <a:latin typeface="NikoshBAN" pitchFamily="2" charset="0"/>
                <a:cs typeface="NikoshBAN" pitchFamily="2" charset="0"/>
              </a:rPr>
              <a:t>(Bearer </a:t>
            </a:r>
            <a:r>
              <a:rPr lang="en-US" sz="6600" b="1" dirty="0" err="1" smtClean="0">
                <a:ln>
                  <a:solidFill>
                    <a:sysClr val="windowText" lastClr="000000"/>
                  </a:solidFill>
                </a:ln>
                <a:solidFill>
                  <a:sysClr val="windowText" lastClr="000000"/>
                </a:solidFill>
                <a:latin typeface="NikoshBAN" pitchFamily="2" charset="0"/>
                <a:cs typeface="NikoshBAN" pitchFamily="2" charset="0"/>
              </a:rPr>
              <a:t>Cheque</a:t>
            </a:r>
            <a:r>
              <a:rPr lang="en-US" sz="6600" b="1" dirty="0" smtClean="0">
                <a:ln>
                  <a:solidFill>
                    <a:sysClr val="windowText" lastClr="000000"/>
                  </a:solidFill>
                </a:ln>
                <a:solidFill>
                  <a:sysClr val="windowText" lastClr="000000"/>
                </a:solidFill>
                <a:latin typeface="NikoshBAN" pitchFamily="2" charset="0"/>
                <a:cs typeface="NikoshBAN" pitchFamily="2" charset="0"/>
              </a:rPr>
              <a:t>)</a:t>
            </a:r>
            <a:r>
              <a:rPr lang="bn-BD" sz="6600" b="1" dirty="0" smtClean="0">
                <a:ln>
                  <a:solidFill>
                    <a:sysClr val="windowText" lastClr="000000"/>
                  </a:solidFill>
                </a:ln>
                <a:solidFill>
                  <a:sysClr val="windowText" lastClr="000000"/>
                </a:solidFill>
                <a:latin typeface="NikoshBAN" pitchFamily="2" charset="0"/>
                <a:cs typeface="NikoshBAN" pitchFamily="2" charset="0"/>
              </a:rPr>
              <a:t> </a:t>
            </a:r>
            <a:endParaRPr lang="en-US" sz="6600" b="1" dirty="0">
              <a:ln>
                <a:solidFill>
                  <a:sysClr val="windowText" lastClr="000000"/>
                </a:solidFill>
              </a:ln>
              <a:solidFill>
                <a:sysClr val="windowText" lastClr="000000"/>
              </a:solidFill>
              <a:latin typeface="NikoshBAN" pitchFamily="2" charset="0"/>
              <a:cs typeface="NikoshBAN" pitchFamily="2" charset="0"/>
            </a:endParaRPr>
          </a:p>
        </p:txBody>
      </p:sp>
      <p:sp>
        <p:nvSpPr>
          <p:cNvPr id="3" name="TextBox 2"/>
          <p:cNvSpPr txBox="1"/>
          <p:nvPr/>
        </p:nvSpPr>
        <p:spPr>
          <a:xfrm>
            <a:off x="0" y="2209800"/>
            <a:ext cx="9144000" cy="4154984"/>
          </a:xfrm>
          <a:prstGeom prst="rect">
            <a:avLst/>
          </a:prstGeom>
          <a:noFill/>
          <a:ln w="76200">
            <a:solidFill>
              <a:srgbClr val="00B050"/>
            </a:solidFill>
          </a:ln>
        </p:spPr>
        <p:txBody>
          <a:bodyPr wrap="square" rtlCol="0">
            <a:spAutoFit/>
          </a:bodyPr>
          <a:lstStyle/>
          <a:p>
            <a:r>
              <a:rPr lang="bn-BD" sz="6600" dirty="0" smtClean="0">
                <a:ln>
                  <a:solidFill>
                    <a:sysClr val="windowText" lastClr="000000"/>
                  </a:solidFill>
                </a:ln>
                <a:solidFill>
                  <a:sysClr val="windowText" lastClr="000000"/>
                </a:solidFill>
                <a:latin typeface="NikoshBAN" pitchFamily="2" charset="0"/>
                <a:cs typeface="NikoshBAN" pitchFamily="2" charset="0"/>
              </a:rPr>
              <a:t>যে চেক যে কোন ব্যাংকে উপস্থাপন করে টাকা সংগ্রহ করতে পারে , তাকে </a:t>
            </a:r>
            <a:r>
              <a:rPr lang="en-US" sz="6600" dirty="0" err="1" smtClean="0">
                <a:ln>
                  <a:solidFill>
                    <a:sysClr val="windowText" lastClr="000000"/>
                  </a:solidFill>
                </a:ln>
                <a:solidFill>
                  <a:sysClr val="windowText" lastClr="000000"/>
                </a:solidFill>
                <a:latin typeface="NikoshBAN" pitchFamily="2" charset="0"/>
                <a:cs typeface="NikoshBAN" pitchFamily="2" charset="0"/>
              </a:rPr>
              <a:t>BearerCheque</a:t>
            </a:r>
            <a:r>
              <a:rPr lang="en-US" sz="6600" dirty="0" smtClean="0">
                <a:ln>
                  <a:solidFill>
                    <a:sysClr val="windowText" lastClr="000000"/>
                  </a:solidFill>
                </a:ln>
                <a:solidFill>
                  <a:sysClr val="windowText" lastClr="000000"/>
                </a:solidFill>
                <a:latin typeface="NikoshBAN" pitchFamily="2" charset="0"/>
                <a:cs typeface="NikoshBAN" pitchFamily="2" charset="0"/>
              </a:rPr>
              <a:t> </a:t>
            </a:r>
            <a:r>
              <a:rPr lang="bn-BD" sz="6600" dirty="0" smtClean="0">
                <a:ln>
                  <a:solidFill>
                    <a:sysClr val="windowText" lastClr="000000"/>
                  </a:solidFill>
                </a:ln>
                <a:solidFill>
                  <a:sysClr val="windowText" lastClr="000000"/>
                </a:solidFill>
                <a:latin typeface="NikoshBAN" pitchFamily="2" charset="0"/>
                <a:cs typeface="NikoshBAN" pitchFamily="2" charset="0"/>
              </a:rPr>
              <a:t>বা বাহক চেক বলে । </a:t>
            </a:r>
            <a:endParaRPr lang="en-US" sz="6600" dirty="0">
              <a:ln>
                <a:solidFill>
                  <a:sysClr val="windowText" lastClr="000000"/>
                </a:solidFill>
              </a:ln>
              <a:solidFill>
                <a:sysClr val="windowText" lastClr="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gtEl>
                                        <p:attrNameLst>
                                          <p:attrName>style.visibility</p:attrName>
                                        </p:attrNameLst>
                                      </p:cBhvr>
                                      <p:to>
                                        <p:strVal val="visible"/>
                                      </p:to>
                                    </p:set>
                                    <p:set>
                                      <p:cBhvr>
                                        <p:cTn id="16" dur="455" fill="hold">
                                          <p:stCondLst>
                                            <p:cond delay="0"/>
                                          </p:stCondLst>
                                        </p:cTn>
                                        <p:tgtEl>
                                          <p:spTgt spid="3"/>
                                        </p:tgtEl>
                                        <p:attrNameLst>
                                          <p:attrName>style.rotation</p:attrName>
                                        </p:attrNameLst>
                                      </p:cBhvr>
                                      <p:to>
                                        <p:strVal val="-45.0"/>
                                      </p:to>
                                    </p:set>
                                    <p:anim calcmode="lin" valueType="num">
                                      <p:cBhvr>
                                        <p:cTn id="17"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46550"/>
          </a:xfrm>
          <a:prstGeom prst="rect">
            <a:avLst/>
          </a:prstGeom>
          <a:noFill/>
          <a:ln w="76200">
            <a:solidFill>
              <a:srgbClr val="00B0F0"/>
            </a:solidFill>
          </a:ln>
        </p:spPr>
        <p:txBody>
          <a:bodyPr wrap="square" rtlCol="0">
            <a:spAutoFit/>
          </a:bodyPr>
          <a:lstStyle/>
          <a:p>
            <a:pPr algn="ctr"/>
            <a:r>
              <a:rPr lang="bn-BD" sz="8800" b="1" dirty="0" smtClean="0">
                <a:latin typeface="NikoshBAN" pitchFamily="2" charset="0"/>
                <a:cs typeface="NikoshBAN" pitchFamily="2" charset="0"/>
              </a:rPr>
              <a:t>একক কাজ </a:t>
            </a:r>
            <a:endParaRPr lang="en-US" sz="8800" b="1" dirty="0">
              <a:latin typeface="NikoshBAN" pitchFamily="2" charset="0"/>
              <a:cs typeface="NikoshBAN" pitchFamily="2" charset="0"/>
            </a:endParaRPr>
          </a:p>
        </p:txBody>
      </p:sp>
      <p:pic>
        <p:nvPicPr>
          <p:cNvPr id="3" name="Picture 2" descr="IMG_20191026_152033.jpg"/>
          <p:cNvPicPr>
            <a:picLocks noChangeAspect="1"/>
          </p:cNvPicPr>
          <p:nvPr/>
        </p:nvPicPr>
        <p:blipFill>
          <a:blip r:embed="rId2"/>
          <a:stretch>
            <a:fillRect/>
          </a:stretch>
        </p:blipFill>
        <p:spPr>
          <a:xfrm>
            <a:off x="0" y="1524000"/>
            <a:ext cx="9144000" cy="419100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0" y="5715000"/>
            <a:ext cx="9144000" cy="1143000"/>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ln>
                  <a:solidFill>
                    <a:sysClr val="windowText" lastClr="000000"/>
                  </a:solidFill>
                </a:ln>
                <a:solidFill>
                  <a:sysClr val="windowText" lastClr="000000"/>
                </a:solidFill>
                <a:latin typeface="NikoshBAN" pitchFamily="2" charset="0"/>
                <a:cs typeface="NikoshBAN" pitchFamily="2" charset="0"/>
              </a:rPr>
              <a:t>প্রশ্নঃ</a:t>
            </a:r>
            <a:r>
              <a:rPr lang="en-US" sz="6000" dirty="0" smtClean="0">
                <a:ln>
                  <a:solidFill>
                    <a:sysClr val="windowText" lastClr="000000"/>
                  </a:solidFill>
                </a:ln>
                <a:solidFill>
                  <a:sysClr val="windowText" lastClr="000000"/>
                </a:solidFill>
                <a:latin typeface="NikoshBAN" pitchFamily="2" charset="0"/>
                <a:cs typeface="NikoshBAN" pitchFamily="2" charset="0"/>
              </a:rPr>
              <a:t> -০১ </a:t>
            </a:r>
            <a:r>
              <a:rPr lang="en-US" sz="6000" dirty="0" err="1" smtClean="0">
                <a:ln>
                  <a:solidFill>
                    <a:sysClr val="windowText" lastClr="000000"/>
                  </a:solidFill>
                </a:ln>
                <a:solidFill>
                  <a:sysClr val="windowText" lastClr="000000"/>
                </a:solidFill>
                <a:latin typeface="NikoshBAN" pitchFamily="2" charset="0"/>
                <a:cs typeface="NikoshBAN" pitchFamily="2" charset="0"/>
              </a:rPr>
              <a:t>বাহক</a:t>
            </a:r>
            <a:r>
              <a:rPr lang="en-US" sz="6000" dirty="0" smtClean="0">
                <a:ln>
                  <a:solidFill>
                    <a:sysClr val="windowText" lastClr="000000"/>
                  </a:solidFill>
                </a:ln>
                <a:solidFill>
                  <a:sysClr val="windowText" lastClr="000000"/>
                </a:solidFill>
                <a:latin typeface="NikoshBAN" pitchFamily="2" charset="0"/>
                <a:cs typeface="NikoshBAN" pitchFamily="2" charset="0"/>
              </a:rPr>
              <a:t> </a:t>
            </a:r>
            <a:r>
              <a:rPr lang="en-US" sz="6000" dirty="0" err="1" smtClean="0">
                <a:ln>
                  <a:solidFill>
                    <a:sysClr val="windowText" lastClr="000000"/>
                  </a:solidFill>
                </a:ln>
                <a:solidFill>
                  <a:sysClr val="windowText" lastClr="000000"/>
                </a:solidFill>
                <a:latin typeface="NikoshBAN" pitchFamily="2" charset="0"/>
                <a:cs typeface="NikoshBAN" pitchFamily="2" charset="0"/>
              </a:rPr>
              <a:t>চেক</a:t>
            </a:r>
            <a:r>
              <a:rPr lang="en-US" sz="6000" dirty="0" smtClean="0">
                <a:ln>
                  <a:solidFill>
                    <a:sysClr val="windowText" lastClr="000000"/>
                  </a:solidFill>
                </a:ln>
                <a:solidFill>
                  <a:sysClr val="windowText" lastClr="000000"/>
                </a:solidFill>
                <a:latin typeface="NikoshBAN" pitchFamily="2" charset="0"/>
                <a:cs typeface="NikoshBAN" pitchFamily="2" charset="0"/>
              </a:rPr>
              <a:t> </a:t>
            </a:r>
            <a:r>
              <a:rPr lang="en-US" sz="6000" dirty="0" err="1" smtClean="0">
                <a:ln>
                  <a:solidFill>
                    <a:sysClr val="windowText" lastClr="000000"/>
                  </a:solidFill>
                </a:ln>
                <a:solidFill>
                  <a:sysClr val="windowText" lastClr="000000"/>
                </a:solidFill>
                <a:latin typeface="NikoshBAN" pitchFamily="2" charset="0"/>
                <a:cs typeface="NikoshBAN" pitchFamily="2" charset="0"/>
              </a:rPr>
              <a:t>বলতে</a:t>
            </a:r>
            <a:r>
              <a:rPr lang="en-US" sz="6000" dirty="0" smtClean="0">
                <a:ln>
                  <a:solidFill>
                    <a:sysClr val="windowText" lastClr="000000"/>
                  </a:solidFill>
                </a:ln>
                <a:solidFill>
                  <a:sysClr val="windowText" lastClr="000000"/>
                </a:solidFill>
                <a:latin typeface="NikoshBAN" pitchFamily="2" charset="0"/>
                <a:cs typeface="NikoshBAN" pitchFamily="2" charset="0"/>
              </a:rPr>
              <a:t> </a:t>
            </a:r>
            <a:r>
              <a:rPr lang="en-US" sz="6000" dirty="0" err="1" smtClean="0">
                <a:ln>
                  <a:solidFill>
                    <a:sysClr val="windowText" lastClr="000000"/>
                  </a:solidFill>
                </a:ln>
                <a:solidFill>
                  <a:sysClr val="windowText" lastClr="000000"/>
                </a:solidFill>
                <a:latin typeface="NikoshBAN" pitchFamily="2" charset="0"/>
                <a:cs typeface="NikoshBAN" pitchFamily="2" charset="0"/>
              </a:rPr>
              <a:t>কি</a:t>
            </a:r>
            <a:r>
              <a:rPr lang="en-US" sz="6000" dirty="0" smtClean="0">
                <a:ln>
                  <a:solidFill>
                    <a:sysClr val="windowText" lastClr="000000"/>
                  </a:solidFill>
                </a:ln>
                <a:solidFill>
                  <a:sysClr val="windowText" lastClr="000000"/>
                </a:solidFill>
                <a:latin typeface="NikoshBAN" pitchFamily="2" charset="0"/>
                <a:cs typeface="NikoshBAN" pitchFamily="2" charset="0"/>
              </a:rPr>
              <a:t> </a:t>
            </a:r>
            <a:r>
              <a:rPr lang="en-US" sz="6000" dirty="0" err="1" smtClean="0">
                <a:ln>
                  <a:solidFill>
                    <a:sysClr val="windowText" lastClr="000000"/>
                  </a:solidFill>
                </a:ln>
                <a:solidFill>
                  <a:sysClr val="windowText" lastClr="000000"/>
                </a:solidFill>
                <a:latin typeface="NikoshBAN" pitchFamily="2" charset="0"/>
                <a:cs typeface="NikoshBAN" pitchFamily="2" charset="0"/>
              </a:rPr>
              <a:t>বুঝ</a:t>
            </a:r>
            <a:r>
              <a:rPr lang="en-US" sz="6000" dirty="0" smtClean="0">
                <a:ln>
                  <a:solidFill>
                    <a:sysClr val="windowText" lastClr="000000"/>
                  </a:solidFill>
                </a:ln>
                <a:solidFill>
                  <a:sysClr val="windowText" lastClr="000000"/>
                </a:solidFill>
                <a:latin typeface="NikoshBAN" pitchFamily="2" charset="0"/>
                <a:cs typeface="NikoshBAN" pitchFamily="2" charset="0"/>
              </a:rPr>
              <a:t> ? </a:t>
            </a:r>
            <a:endParaRPr lang="en-US" sz="6000" dirty="0">
              <a:ln>
                <a:solidFill>
                  <a:sysClr val="windowText" lastClr="000000"/>
                </a:solidFill>
              </a:ln>
              <a:solidFill>
                <a:sysClr val="windowText" lastClr="0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set>
                                      <p:cBhvr>
                                        <p:cTn id="21" dur="455" fill="hold">
                                          <p:stCondLst>
                                            <p:cond delay="0"/>
                                          </p:stCondLst>
                                        </p:cTn>
                                        <p:tgtEl>
                                          <p:spTgt spid="4"/>
                                        </p:tgtEl>
                                        <p:attrNameLst>
                                          <p:attrName>style.rotation</p:attrName>
                                        </p:attrNameLst>
                                      </p:cBhvr>
                                      <p:to>
                                        <p:strVal val="-45.0"/>
                                      </p:to>
                                    </p:set>
                                    <p:anim calcmode="lin" valueType="num">
                                      <p:cBhvr>
                                        <p:cTn id="22"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445</Words>
  <Application>Microsoft Office PowerPoint</Application>
  <PresentationFormat>On-screen Show (4:3)</PresentationFormat>
  <Paragraphs>62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BINAY</dc:creator>
  <cp:lastModifiedBy>BINAY</cp:lastModifiedBy>
  <cp:revision>36</cp:revision>
  <dcterms:created xsi:type="dcterms:W3CDTF">2006-08-16T00:00:00Z</dcterms:created>
  <dcterms:modified xsi:type="dcterms:W3CDTF">2020-02-21T17:59:23Z</dcterms:modified>
</cp:coreProperties>
</file>