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0" r:id="rId5"/>
    <p:sldId id="275" r:id="rId6"/>
    <p:sldId id="260" r:id="rId7"/>
    <p:sldId id="261" r:id="rId8"/>
    <p:sldId id="278" r:id="rId9"/>
    <p:sldId id="265" r:id="rId10"/>
    <p:sldId id="266" r:id="rId11"/>
    <p:sldId id="279" r:id="rId12"/>
    <p:sldId id="267" r:id="rId13"/>
    <p:sldId id="277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03-May-2018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19551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03-May-2018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4495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03-May-2018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2904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03-May-2018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65373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03-May-2018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03304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03-May-2018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9180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03-May-2018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2782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03-May-2018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30233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03-May-2018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99317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03-May-2018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4093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03-May-2018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1129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39000">
              <a:schemeClr val="bg1">
                <a:lumMod val="80000"/>
                <a:lumOff val="20000"/>
              </a:schemeClr>
            </a:gs>
            <a:gs pos="100000">
              <a:schemeClr val="accent1">
                <a:alpha val="69000"/>
                <a:lumMod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F8FD1-3C6B-4DA0-9808-A6683D110EBA}" type="datetimeFigureOut">
              <a:rPr lang="en-US" smtClean="0"/>
              <a:pPr/>
              <a:t>03-May-2018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2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8229600" cy="1905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38100">
            <a:solidFill>
              <a:schemeClr val="tx1"/>
            </a:solidFill>
          </a:ln>
        </p:spPr>
        <p:txBody>
          <a:bodyPr lIns="91440" tIns="0" rIns="91440" bIns="731520">
            <a:no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9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13800" b="1" dirty="0" err="1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স্বাগতম</a:t>
            </a:r>
            <a:endParaRPr lang="en-US" sz="9600" b="1" dirty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317845"/>
            <a:ext cx="85344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9522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153400" cy="156966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00B050"/>
              </a:gs>
            </a:gsLst>
            <a:lin ang="5400000" scaled="0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241590"/>
            <a:ext cx="8153400" cy="40318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Low"/>
            <a:r>
              <a:rPr lang="bn-IN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১।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হযরত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আব্দুল্লাহ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ইবনে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আব্বাস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(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রাঃ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)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এর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মতে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যে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সকল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কাজ</a:t>
            </a:r>
            <a:r>
              <a:rPr lang="en-US" sz="32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থেকে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আল্লাহ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নিষেধ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করেছেন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–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তাই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কবিরা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গুনাহ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</a:p>
          <a:p>
            <a:pPr algn="justLow"/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২। 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ইমাম</a:t>
            </a:r>
            <a:r>
              <a:rPr lang="en-US" sz="32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রাজির</a:t>
            </a:r>
            <a:r>
              <a:rPr lang="en-US" sz="32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(</a:t>
            </a:r>
            <a:r>
              <a:rPr lang="en-US" sz="32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রাঃ</a:t>
            </a:r>
            <a:r>
              <a:rPr lang="en-US" sz="32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)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মতে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- 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যে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অপরাধের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শাস্তির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পরিমান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বেশী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,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তাই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কবিরা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গুনাহ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।</a:t>
            </a:r>
          </a:p>
          <a:p>
            <a:pPr algn="just"/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৩</a:t>
            </a:r>
            <a:r>
              <a:rPr lang="bn-IN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আল্লাহর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সাথে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কাউকে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শরীক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করা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,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পিতা-মাতার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অবাধ্য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হওয়া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,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কোন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মুমিনকে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হত্যা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করা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,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ইয়াতিমের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সম্পদ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ভক্ষন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করা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,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সুদ</a:t>
            </a:r>
            <a:r>
              <a:rPr lang="en-US" sz="32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খাওয়া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,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ইত্যাদি</a:t>
            </a:r>
            <a:r>
              <a:rPr lang="bn-IN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</a:p>
          <a:p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৪</a:t>
            </a:r>
            <a:r>
              <a:rPr lang="bn-IN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। 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কাবিরা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গুনাহ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তাওবা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ছারা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মাফ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হয়না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। </a:t>
            </a:r>
            <a:endParaRPr lang="en-US" sz="3200" b="1" dirty="0" smtClean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4208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57184"/>
            <a:ext cx="68580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438400" y="2286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নিচের </a:t>
            </a:r>
            <a:r>
              <a:rPr lang="en-US" sz="4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হাদিস</a:t>
            </a:r>
            <a:r>
              <a:rPr lang="en-US" sz="4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টি</a:t>
            </a:r>
            <a:r>
              <a:rPr lang="en-US" sz="4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</a:t>
            </a:r>
            <a:r>
              <a:rPr lang="bn-IN" sz="4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দেখ </a:t>
            </a:r>
            <a:endParaRPr lang="en-US" sz="40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00200"/>
            <a:ext cx="8301294" cy="3886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914400" y="56388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মুনাফিক</a:t>
            </a:r>
            <a:r>
              <a:rPr lang="en-US" sz="5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54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সম্পর্কিত</a:t>
            </a:r>
            <a:r>
              <a:rPr lang="en-US" sz="5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54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হাদিস</a:t>
            </a:r>
            <a:r>
              <a:rPr lang="en-US" sz="5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। </a:t>
            </a:r>
            <a:endParaRPr lang="en-US" sz="54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976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1590165"/>
            <a:ext cx="5486400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জোড়ায় কাজ</a:t>
            </a:r>
            <a:endParaRPr lang="en-US" sz="44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332096"/>
            <a:ext cx="8001000" cy="92333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rgbClr val="00B050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কর্মপত্র-২</a:t>
            </a:r>
            <a:endParaRPr lang="en-US" sz="54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743200"/>
            <a:ext cx="8686800" cy="258532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নিফাক</a:t>
            </a:r>
            <a:r>
              <a:rPr lang="bn-IN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কাকে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বলে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?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</a:t>
            </a:r>
            <a:endParaRPr lang="bn-IN" sz="3600" b="1" dirty="0" smtClean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bn-IN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২।</a:t>
            </a:r>
            <a:r>
              <a:rPr lang="bn-IN" sz="36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যারা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নিফাকী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করে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তাদেরকে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কি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বলে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? </a:t>
            </a:r>
            <a:endParaRPr lang="en-US" sz="36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৩।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মুনাফিকের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আলামত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কয়টি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ও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কিকি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?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উল্লেখ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কর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। </a:t>
            </a:r>
            <a:endParaRPr lang="bn-IN" sz="3600" b="1" dirty="0" smtClean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4153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457200"/>
            <a:ext cx="8656377" cy="1446550"/>
          </a:xfrm>
          <a:prstGeom prst="rect">
            <a:avLst/>
          </a:prstGeom>
          <a:gradFill flip="none" rotWithShape="1">
            <a:gsLst>
              <a:gs pos="10000">
                <a:schemeClr val="accent2">
                  <a:lumMod val="48000"/>
                  <a:lumOff val="52000"/>
                </a:schemeClr>
              </a:gs>
              <a:gs pos="55000">
                <a:schemeClr val="bg1"/>
              </a:gs>
              <a:gs pos="100000">
                <a:schemeClr val="accent3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tx1"/>
            </a:solidFill>
          </a:ln>
        </p:spPr>
        <p:txBody>
          <a:bodyPr wrap="square" rtlCol="0" anchor="b">
            <a:spAutoFit/>
          </a:bodyPr>
          <a:lstStyle/>
          <a:p>
            <a:pPr algn="ctr"/>
            <a:r>
              <a:rPr lang="bn-IN" sz="8800" b="1" dirty="0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2017693"/>
            <a:ext cx="853440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১। </a:t>
            </a:r>
            <a:r>
              <a:rPr lang="en-US" sz="2800" b="1" dirty="0" err="1" smtClean="0"/>
              <a:t>ভেতরের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অবস্থার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সাথে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বাহ্যিক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অবস্থার</a:t>
            </a:r>
            <a:r>
              <a:rPr lang="en-US" sz="2800" b="1" dirty="0"/>
              <a:t> </a:t>
            </a:r>
            <a:r>
              <a:rPr lang="en-US" sz="2800" b="1" dirty="0" err="1" smtClean="0"/>
              <a:t>সামঞ্জস্যপুর্ণ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না</a:t>
            </a:r>
            <a:endParaRPr lang="en-US" sz="2800" b="1" dirty="0" smtClean="0"/>
          </a:p>
          <a:p>
            <a:pPr algn="just"/>
            <a:r>
              <a:rPr lang="en-US" sz="2800" b="1" dirty="0" smtClean="0"/>
              <a:t>   </a:t>
            </a:r>
            <a:r>
              <a:rPr lang="en-US" sz="2800" b="1" dirty="0" err="1" smtClean="0"/>
              <a:t>থাকাকে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নিফাক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বলে</a:t>
            </a:r>
            <a:r>
              <a:rPr lang="en-US" sz="2800" b="1" dirty="0" smtClean="0"/>
              <a:t> ।</a:t>
            </a:r>
            <a:r>
              <a:rPr lang="bn-IN" sz="2800" b="1" dirty="0" smtClean="0"/>
              <a:t>  </a:t>
            </a:r>
            <a:endParaRPr lang="bn-IN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3149025"/>
            <a:ext cx="8686800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২</a:t>
            </a:r>
            <a:r>
              <a:rPr lang="en-US" sz="3200" b="1" dirty="0" smtClean="0"/>
              <a:t>। </a:t>
            </a:r>
            <a:r>
              <a:rPr lang="en-US" sz="3200" b="1" dirty="0" err="1" smtClean="0"/>
              <a:t>যারা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নিফাকী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তাদেরকে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মুনাফিক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বলে</a:t>
            </a:r>
            <a:r>
              <a:rPr lang="en-US" sz="3200" b="1" dirty="0" smtClean="0"/>
              <a:t> ।</a:t>
            </a:r>
            <a:endParaRPr lang="bn-IN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" y="4080808"/>
            <a:ext cx="8686800" cy="193899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৩। </a:t>
            </a:r>
            <a:r>
              <a:rPr lang="en-US" sz="2400" b="1" dirty="0" err="1" smtClean="0"/>
              <a:t>মুনাফিকের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আলামত</a:t>
            </a:r>
            <a:r>
              <a:rPr lang="en-US" sz="2400" b="1" dirty="0" smtClean="0"/>
              <a:t> ৩টি ।</a:t>
            </a:r>
            <a:r>
              <a:rPr lang="en-US" sz="2400" b="1" dirty="0" err="1" smtClean="0"/>
              <a:t>যথাঃ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  (ক) </a:t>
            </a:r>
            <a:r>
              <a:rPr lang="en-US" sz="2400" b="1" dirty="0" err="1" smtClean="0"/>
              <a:t>যখন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কথা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বলে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মিথ্যা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বলে</a:t>
            </a:r>
            <a:r>
              <a:rPr lang="en-US" sz="2400" b="1" dirty="0" smtClean="0"/>
              <a:t> । </a:t>
            </a:r>
          </a:p>
          <a:p>
            <a:r>
              <a:rPr lang="en-US" sz="2400" b="1" dirty="0" smtClean="0"/>
              <a:t>  (খ) </a:t>
            </a:r>
            <a:r>
              <a:rPr lang="en-US" sz="2400" b="1" dirty="0" err="1" smtClean="0"/>
              <a:t>আর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যখন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অঙ্গিকার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করে</a:t>
            </a:r>
            <a:r>
              <a:rPr lang="en-US" sz="2400" b="1" dirty="0" smtClean="0"/>
              <a:t> , </a:t>
            </a:r>
            <a:r>
              <a:rPr lang="en-US" sz="2400" b="1" dirty="0" err="1" smtClean="0"/>
              <a:t>তখন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তা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ভঙ্গ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করে</a:t>
            </a:r>
            <a:r>
              <a:rPr lang="en-US" sz="2400" b="1" dirty="0" smtClean="0"/>
              <a:t> । </a:t>
            </a:r>
          </a:p>
          <a:p>
            <a:r>
              <a:rPr lang="en-US" sz="2400" b="1" dirty="0" smtClean="0"/>
              <a:t>  (গ) </a:t>
            </a:r>
            <a:r>
              <a:rPr lang="en-US" sz="2400" b="1" dirty="0" err="1" smtClean="0"/>
              <a:t>এবং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যখন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তার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নিকট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কিছু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গচ্ছিত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রাখা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হয়,তখন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তা</a:t>
            </a:r>
            <a:endParaRPr lang="en-US" sz="2400" b="1" dirty="0" smtClean="0"/>
          </a:p>
          <a:p>
            <a:r>
              <a:rPr lang="en-US" sz="2400" b="1" dirty="0"/>
              <a:t> </a:t>
            </a:r>
            <a:r>
              <a:rPr lang="en-US" sz="2400" b="1" dirty="0" smtClean="0"/>
              <a:t>      </a:t>
            </a:r>
            <a:r>
              <a:rPr lang="en-US" sz="2400" b="1" dirty="0" err="1" smtClean="0"/>
              <a:t>খেয়ানত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করে</a:t>
            </a:r>
            <a:r>
              <a:rPr lang="en-US" sz="2400" b="1" dirty="0" smtClean="0"/>
              <a:t> ।</a:t>
            </a:r>
            <a:endParaRPr lang="bn-IN" sz="2400" b="1" dirty="0"/>
          </a:p>
        </p:txBody>
      </p:sp>
    </p:spTree>
    <p:extLst>
      <p:ext uri="{BB962C8B-B14F-4D97-AF65-F5344CB8AC3E}">
        <p14:creationId xmlns:p14="http://schemas.microsoft.com/office/powerpoint/2010/main" val="29284965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26593"/>
            <a:ext cx="8458200" cy="192360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endParaRPr lang="bn-IN" sz="11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নিচের </a:t>
            </a:r>
            <a:r>
              <a:rPr lang="en-US" sz="54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হাদিস</a:t>
            </a:r>
            <a:r>
              <a:rPr lang="en-US" sz="54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54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টি</a:t>
            </a:r>
            <a:r>
              <a:rPr lang="en-US" sz="54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 </a:t>
            </a:r>
            <a:r>
              <a:rPr lang="bn-IN" sz="54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দেখ </a:t>
            </a:r>
            <a:endParaRPr lang="en-US" sz="54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algn="ctr"/>
            <a:endParaRPr lang="bn-IN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828800"/>
            <a:ext cx="7924800" cy="25146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152400" y="4768334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মুনাকিকের</a:t>
            </a:r>
            <a:r>
              <a:rPr lang="en-US" sz="28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দ্বারা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সমাজ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জীবন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কিভাবে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ক্ষতি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হতে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পারে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সে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সম্পর্কিত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হাদিস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। </a:t>
            </a:r>
            <a:endParaRPr lang="en-US" sz="28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8316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752600"/>
            <a:ext cx="5105400" cy="1154162"/>
          </a:xfrm>
          <a:prstGeom prst="rect">
            <a:avLst/>
          </a:prstGeom>
          <a:gradFill>
            <a:gsLst>
              <a:gs pos="0">
                <a:schemeClr val="accent3"/>
              </a:gs>
              <a:gs pos="50000">
                <a:schemeClr val="accent6">
                  <a:alpha val="70000"/>
                  <a:lumMod val="61000"/>
                  <a:lumOff val="39000"/>
                </a:schemeClr>
              </a:gs>
              <a:gs pos="100000">
                <a:schemeClr val="bg1"/>
              </a:gs>
            </a:gsLst>
            <a:lin ang="5400000" scaled="0"/>
          </a:gradFill>
          <a:ln w="28575">
            <a:solidFill>
              <a:schemeClr val="tx1"/>
            </a:solidFill>
          </a:ln>
        </p:spPr>
        <p:txBody>
          <a:bodyPr wrap="square" tIns="182880" rtlCol="0">
            <a:spAutoFit/>
          </a:bodyPr>
          <a:lstStyle/>
          <a:p>
            <a:pPr algn="ctr"/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 দলীয় কাজ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595699"/>
            <a:ext cx="7848600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কর্মপত্র-৩</a:t>
            </a:r>
            <a:endParaRPr lang="en-US" sz="40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429000"/>
            <a:ext cx="8534400" cy="224676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bn-IN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নিফাকের</a:t>
            </a:r>
            <a:r>
              <a:rPr lang="en-US" sz="54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54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সামাজিক</a:t>
            </a:r>
            <a:r>
              <a:rPr lang="en-US" sz="54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54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জীবনের</a:t>
            </a:r>
            <a:r>
              <a:rPr lang="en-US" sz="54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54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কুফল</a:t>
            </a:r>
            <a:r>
              <a:rPr lang="en-US" sz="54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54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বর্ণনা</a:t>
            </a:r>
            <a:r>
              <a:rPr lang="en-US" sz="54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54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কর</a:t>
            </a:r>
            <a:r>
              <a:rPr lang="en-US" sz="54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। </a:t>
            </a:r>
            <a:endParaRPr lang="en-US" sz="54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9676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371600" y="2306598"/>
            <a:ext cx="12573000" cy="49859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0" tIns="91440" rIns="274320" bIns="274320" rtlCol="0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     </a:t>
            </a:r>
            <a:r>
              <a:rPr lang="en-US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নিফাকের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সামাজিক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জীবনের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কুফলঃ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নিফাক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এমন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এক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মারাত্নক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ব্যাধী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,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যার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কুফল</a:t>
            </a:r>
            <a:r>
              <a:rPr lang="en-US" sz="28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সমগ্র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সমাজকে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            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কলুষিত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করে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।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নিম্নে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এর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কুফলের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কয়েকটি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তুলে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ধরা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হলো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।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যেমন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- 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     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   (ক)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সমাজ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জীবনে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অশান্তি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ডেকে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আনে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।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	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(খ)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সামাজিক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বন্ধনকে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ধবংস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করে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।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           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(গ)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চরিত্রের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অবনতি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ঘটায়</a:t>
            </a:r>
            <a:r>
              <a:rPr lang="en-US" sz="28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।               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	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(ঘ)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ধর্মের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প্রভাব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হ্রাস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করে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। 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	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(ঙ)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নিফাকী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আচরন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রাষ্ট্রের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সার্বভৌমত্বের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হুমকি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হিসেবে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দেখা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দেয়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95400" y="-570130"/>
            <a:ext cx="12496800" cy="2569934"/>
          </a:xfrm>
          <a:prstGeom prst="rect">
            <a:avLst/>
          </a:prstGeom>
          <a:gradFill flip="none" rotWithShape="1">
            <a:gsLst>
              <a:gs pos="52000">
                <a:schemeClr val="bg1"/>
              </a:gs>
              <a:gs pos="3000">
                <a:schemeClr val="accent2">
                  <a:lumMod val="83000"/>
                  <a:lumOff val="17000"/>
                </a:schemeClr>
              </a:gs>
              <a:gs pos="100000">
                <a:schemeClr val="accent3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lIns="91440" tIns="274320" rIns="274320" bIns="0" rtlCol="0" anchor="b" anchorCtr="0">
            <a:spAutoFit/>
          </a:bodyPr>
          <a:lstStyle/>
          <a:p>
            <a:pPr algn="ctr"/>
            <a:endParaRPr lang="en-US" sz="11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13800" b="1" dirty="0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13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696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8001000" cy="1015663"/>
          </a:xfrm>
          <a:prstGeom prst="rect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মূল্যায়ন</a:t>
            </a:r>
            <a:endParaRPr lang="en-US" sz="60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8001000" cy="45858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১।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নিফাকের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আলামত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কয়টি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?</a:t>
            </a:r>
          </a:p>
          <a:p>
            <a:endParaRPr lang="bn-IN" sz="500" b="1" dirty="0" smtClean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bn-IN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(ক)  ৯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টি</a:t>
            </a:r>
            <a:r>
              <a:rPr lang="bn-IN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            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   </a:t>
            </a:r>
            <a:r>
              <a:rPr lang="bn-IN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            </a:t>
            </a:r>
            <a:r>
              <a:rPr lang="bn-IN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(খ)  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৩</a:t>
            </a:r>
            <a:r>
              <a:rPr lang="bn-IN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টি</a:t>
            </a:r>
            <a:endParaRPr lang="bn-IN" sz="2400" b="1" dirty="0" smtClean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bn-IN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(গ) 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৮ </a:t>
            </a:r>
            <a:r>
              <a:rPr lang="en-US" sz="28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টি</a:t>
            </a:r>
            <a:r>
              <a:rPr lang="en-US" sz="28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		 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             </a:t>
            </a:r>
            <a:r>
              <a:rPr lang="bn-IN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(ঘ)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৫</a:t>
            </a:r>
            <a:r>
              <a:rPr lang="bn-IN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টি</a:t>
            </a:r>
            <a:endParaRPr lang="bn-IN" sz="28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endParaRPr lang="bn-IN" sz="1600" b="1" dirty="0" smtClean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bn-IN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২।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পিতা-মাতার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অবাধ্য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হওয়া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- </a:t>
            </a:r>
            <a:endParaRPr lang="bn-IN" sz="2800" b="1" dirty="0" smtClean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endParaRPr lang="bn-IN" sz="100" b="1" dirty="0" smtClean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bn-IN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(ক)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ফরজ</a:t>
            </a:r>
            <a:r>
              <a:rPr lang="bn-IN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       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                       </a:t>
            </a:r>
            <a:r>
              <a:rPr lang="bn-IN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(খ)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সুন্নাত</a:t>
            </a:r>
            <a:endParaRPr lang="bn-IN" sz="2800" b="1" dirty="0" smtClean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bn-IN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(গ)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কাবিরা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গুনাহ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                       </a:t>
            </a:r>
            <a:r>
              <a:rPr lang="bn-IN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(ঘ)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শিরক</a:t>
            </a:r>
            <a:endParaRPr lang="en-US" sz="2800" b="1" dirty="0" smtClean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endParaRPr lang="en-US" b="1" dirty="0" smtClean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৩।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যারা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নিফাকী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করে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তাদেরকে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বলে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- </a:t>
            </a:r>
          </a:p>
          <a:p>
            <a:r>
              <a:rPr lang="en-US" sz="28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(ক)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মুশরিক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                           (খ)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কাফির</a:t>
            </a:r>
            <a:endParaRPr lang="en-US" sz="2800" b="1" dirty="0" smtClean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en-US" sz="28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(গ)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পরহেজগার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                       (ঘ)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মুনাফিক</a:t>
            </a:r>
            <a:endParaRPr lang="en-US" sz="28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1937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7772400" cy="172354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8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বাড়ির কাজ</a:t>
            </a:r>
            <a:endParaRPr lang="en-US" sz="88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1329" y="2514600"/>
            <a:ext cx="7467600" cy="26161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2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“</a:t>
            </a:r>
            <a:r>
              <a:rPr lang="en-US" sz="4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কবিরা</a:t>
            </a:r>
            <a:r>
              <a:rPr lang="en-US" sz="4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গুনাহ</a:t>
            </a:r>
            <a:r>
              <a:rPr lang="en-US" sz="4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ও </a:t>
            </a:r>
            <a:r>
              <a:rPr lang="en-US" sz="4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মুনাফীকি</a:t>
            </a:r>
            <a:r>
              <a:rPr lang="en-US" sz="4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সমাজ</a:t>
            </a:r>
            <a:r>
              <a:rPr lang="en-US" sz="4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জীবনের</a:t>
            </a:r>
            <a:r>
              <a:rPr lang="en-US" sz="4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শান্তি</a:t>
            </a:r>
            <a:r>
              <a:rPr lang="en-US" sz="4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নষ্ট</a:t>
            </a:r>
            <a:r>
              <a:rPr lang="en-US" sz="4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করে</a:t>
            </a:r>
            <a:r>
              <a:rPr lang="bn-IN" sz="4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” কথাটি ব্যখ্যা কর</a:t>
            </a:r>
            <a:r>
              <a:rPr lang="en-US" sz="4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4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6227553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7848600" cy="144655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rgbClr val="00B050"/>
              </a:gs>
            </a:gsLst>
            <a:lin ang="5400000" scaled="0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ধন্যবাদ</a:t>
            </a:r>
            <a:endParaRPr lang="en-US" sz="8800" b="1" dirty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133600"/>
            <a:ext cx="90678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6997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6527" y="304800"/>
            <a:ext cx="7924800" cy="1384995"/>
          </a:xfrm>
          <a:prstGeom prst="rect">
            <a:avLst/>
          </a:prstGeom>
          <a:gradFill>
            <a:gsLst>
              <a:gs pos="0">
                <a:schemeClr val="accent5">
                  <a:lumMod val="95000"/>
                  <a:lumOff val="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6">
                  <a:alpha val="80000"/>
                  <a:lumMod val="80000"/>
                </a:schemeClr>
              </a:gs>
            </a:gsLst>
            <a:lin ang="5400000" scaled="0"/>
          </a:gradFill>
          <a:ln w="28575">
            <a:solidFill>
              <a:schemeClr val="tx1"/>
            </a:solidFill>
          </a:ln>
        </p:spPr>
        <p:txBody>
          <a:bodyPr wrap="square" lIns="91440" tIns="365760" rIns="91440" bIns="0" rtlCol="0" anchor="ctr" anchorCtr="1">
            <a:spAutoFit/>
          </a:bodyPr>
          <a:lstStyle/>
          <a:p>
            <a:pPr algn="ctr"/>
            <a:r>
              <a:rPr lang="bn-IN" sz="6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শিক্ষক পরিচিতি</a:t>
            </a:r>
            <a:endParaRPr lang="en-US" sz="66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2438400"/>
            <a:ext cx="705916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মাও:আ,ও,ম</a:t>
            </a:r>
            <a:r>
              <a:rPr lang="en-US" sz="44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ফারুক</a:t>
            </a:r>
            <a:r>
              <a:rPr lang="en-US" sz="44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হোসাইন</a:t>
            </a:r>
            <a:endParaRPr lang="ar-SA" sz="4400" b="1" i="1" dirty="0" smtClean="0">
              <a:ln w="50800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44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               </a:t>
            </a:r>
            <a:r>
              <a:rPr lang="en-US" sz="4400" b="1" i="1" dirty="0" err="1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সুপার</a:t>
            </a:r>
            <a:r>
              <a:rPr lang="en-US" sz="4400" b="1" i="1" dirty="0" smtClean="0">
                <a:ln w="5080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4400" b="1" dirty="0" smtClean="0">
                <a:ln w="50800"/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b="1" dirty="0" err="1" smtClean="0">
                <a:ln w="50800"/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বড়দারোগা</a:t>
            </a:r>
            <a:r>
              <a:rPr lang="en-US" sz="3600" b="1" dirty="0" smtClean="0">
                <a:ln w="50800"/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 w="50800"/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হাট</a:t>
            </a:r>
            <a:r>
              <a:rPr lang="en-US" sz="3600" b="1" dirty="0" smtClean="0">
                <a:ln w="50800"/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 w="50800"/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সি,উ,ই</a:t>
            </a:r>
            <a:r>
              <a:rPr lang="en-US" sz="3600" b="1" dirty="0" smtClean="0">
                <a:ln w="50800"/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 w="50800"/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দাখিল</a:t>
            </a:r>
            <a:r>
              <a:rPr lang="en-US" sz="3600" b="1" dirty="0" smtClean="0">
                <a:ln w="50800"/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 w="50800"/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মাদ্রাসা</a:t>
            </a:r>
            <a:endParaRPr lang="en-US" sz="3600" b="1" dirty="0" smtClean="0">
              <a:ln w="50800"/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 smtClean="0">
                <a:ln w="50800"/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b="1" dirty="0" err="1" smtClean="0">
                <a:ln w="50800"/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সীতাকুন্ড,চট্টগ্রাম</a:t>
            </a:r>
            <a:r>
              <a:rPr lang="en-US" sz="3600" b="1" dirty="0" smtClean="0">
                <a:ln w="50800"/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। </a:t>
            </a:r>
          </a:p>
          <a:p>
            <a:r>
              <a:rPr lang="en-US" sz="3600" b="1" dirty="0" smtClean="0">
                <a:ln w="50800"/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smtClean="0">
                <a:ln w="50800"/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মোবাইল:০১৮১৮৪৩৩৪৮৬</a:t>
            </a:r>
            <a:r>
              <a:rPr lang="en-US" sz="3600" b="1" dirty="0" smtClean="0">
                <a:ln w="50800"/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4400" b="1" dirty="0" smtClean="0">
                <a:ln w="50800"/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n w="50800"/>
                <a:solidFill>
                  <a:schemeClr val="accent2"/>
                </a:solidFill>
                <a:latin typeface="Baskerville Old Face" pitchFamily="18" charset="0"/>
                <a:cs typeface="SutonnyMJ" pitchFamily="2" charset="0"/>
              </a:rPr>
              <a:t>ইমেইল</a:t>
            </a:r>
            <a:r>
              <a:rPr lang="en-US" sz="4000" b="1" dirty="0" smtClean="0">
                <a:ln w="50800"/>
                <a:solidFill>
                  <a:schemeClr val="accent2"/>
                </a:solidFill>
                <a:latin typeface="Baskerville Old Face" pitchFamily="18" charset="0"/>
                <a:cs typeface="SutonnyMJ" pitchFamily="2" charset="0"/>
              </a:rPr>
              <a:t>:aomfaruk1177@gmail.com</a:t>
            </a:r>
          </a:p>
        </p:txBody>
      </p:sp>
    </p:spTree>
    <p:extLst>
      <p:ext uri="{BB962C8B-B14F-4D97-AF65-F5344CB8AC3E}">
        <p14:creationId xmlns:p14="http://schemas.microsoft.com/office/powerpoint/2010/main" val="38858630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chemeClr val="accent6">
                <a:lumMod val="40000"/>
                <a:lumOff val="60000"/>
              </a:schemeClr>
            </a:gs>
            <a:gs pos="42000">
              <a:schemeClr val="bg1">
                <a:lumMod val="91000"/>
              </a:schemeClr>
            </a:gs>
            <a:gs pos="100000">
              <a:schemeClr val="accent1">
                <a:alpha val="69000"/>
                <a:lumMod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077200" cy="1354217"/>
          </a:xfrm>
          <a:prstGeom prst="rect">
            <a:avLst/>
          </a:prstGeom>
          <a:gradFill>
            <a:gsLst>
              <a:gs pos="0">
                <a:schemeClr val="accent2">
                  <a:lumMod val="33000"/>
                  <a:lumOff val="6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bn-IN" sz="1600" b="1" dirty="0" smtClean="0"/>
          </a:p>
          <a:p>
            <a:pPr algn="ctr"/>
            <a:r>
              <a:rPr lang="bn-IN" sz="6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পাঠ পরিচিতি</a:t>
            </a:r>
            <a:endParaRPr lang="en-US" sz="66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4071" y="2286000"/>
            <a:ext cx="8077200" cy="298543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000" b="1" dirty="0" smtClean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algn="ctr"/>
            <a:r>
              <a:rPr lang="bn-IN" sz="6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শ্রেণি-</a:t>
            </a:r>
            <a:r>
              <a:rPr lang="en-US" sz="6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দাখিল</a:t>
            </a:r>
            <a:endParaRPr lang="bn-IN" sz="6000" b="1" dirty="0" smtClean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algn="ctr"/>
            <a:r>
              <a:rPr lang="bn-IN" sz="54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বিষয়-</a:t>
            </a:r>
            <a:r>
              <a:rPr lang="en-US" sz="54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54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হাদীস</a:t>
            </a:r>
            <a:endParaRPr lang="bn-IN" sz="5400" b="1" dirty="0" smtClean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algn="ctr"/>
            <a:r>
              <a:rPr lang="bn-IN" sz="54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অধ্যায়-</a:t>
            </a:r>
            <a:r>
              <a:rPr lang="en-US" sz="54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১ম </a:t>
            </a:r>
            <a:endParaRPr lang="bn-IN" sz="5400" b="1" dirty="0" smtClean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6924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267200"/>
            <a:ext cx="1524000" cy="191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0740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1304"/>
            <a:ext cx="8529894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tIns="182880" bIns="0" rtlCol="0">
            <a:spAutoFit/>
          </a:bodyPr>
          <a:lstStyle/>
          <a:p>
            <a:pPr algn="ctr"/>
            <a:r>
              <a:rPr lang="bn-IN" sz="54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নিচের </a:t>
            </a:r>
            <a:r>
              <a:rPr lang="en-US" sz="54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হাদিস</a:t>
            </a:r>
            <a:r>
              <a:rPr lang="en-US" sz="54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54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গুলো দেখ</a:t>
            </a:r>
            <a:endParaRPr lang="en-US" sz="54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4000"/>
            <a:ext cx="8077200" cy="1704975"/>
          </a:xfrm>
          <a:prstGeom prst="roundRect">
            <a:avLst>
              <a:gd name="adj" fmla="val 16667"/>
            </a:avLst>
          </a:prstGeom>
          <a:ln w="57150"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perspectiveBelow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143000" y="3352800"/>
            <a:ext cx="708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হযরত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আব্দুল্লাহ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বিন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আমর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(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রাঃ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)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হতে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বর্ণিত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কাবিরা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গুনাহের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উপর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একটি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হাদিস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</a:t>
            </a:r>
            <a:endParaRPr lang="en-US" sz="28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6096000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হযরত</a:t>
            </a:r>
            <a:r>
              <a:rPr lang="en-US" sz="28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আবু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হুরায়রা</a:t>
            </a:r>
            <a:r>
              <a:rPr lang="en-US" sz="28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(</a:t>
            </a:r>
            <a:r>
              <a:rPr lang="en-US" sz="28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রাঃ</a:t>
            </a:r>
            <a:r>
              <a:rPr lang="en-US" sz="28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) </a:t>
            </a:r>
            <a:r>
              <a:rPr lang="en-US" sz="28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হতে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বর্ণিত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মুনাফিকের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আলামত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এর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উপর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একটি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হাদিস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</a:t>
            </a:r>
            <a:endParaRPr lang="en-US" sz="28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495800"/>
            <a:ext cx="8301294" cy="135228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774605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4385" y="228600"/>
            <a:ext cx="8077200" cy="1154162"/>
          </a:xfrm>
          <a:prstGeom prst="rect">
            <a:avLst/>
          </a:prstGeom>
          <a:gradFill>
            <a:gsLst>
              <a:gs pos="0">
                <a:schemeClr val="accent5">
                  <a:lumMod val="95000"/>
                  <a:lumOff val="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00B050"/>
              </a:gs>
            </a:gsLst>
            <a:lin ang="5400000" scaled="0"/>
          </a:gradFill>
          <a:ln w="38100">
            <a:solidFill>
              <a:schemeClr val="tx1"/>
            </a:solidFill>
          </a:ln>
        </p:spPr>
        <p:txBody>
          <a:bodyPr wrap="square" tIns="182880" rtlCol="0" anchor="t" anchorCtr="1">
            <a:spAutoFit/>
          </a:bodyPr>
          <a:lstStyle/>
          <a:p>
            <a:pPr algn="ctr"/>
            <a:r>
              <a:rPr lang="bn-IN" sz="6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আজকের পাঠ </a:t>
            </a:r>
            <a:endParaRPr lang="en-US" sz="60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136106"/>
            <a:ext cx="8077200" cy="16927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tIns="457200" bIns="0" rtlCol="0" anchor="b" anchorCtr="0">
            <a:spAutoFit/>
          </a:bodyPr>
          <a:lstStyle/>
          <a:p>
            <a:pPr algn="ctr"/>
            <a:r>
              <a:rPr lang="en-US" sz="8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কবিরা</a:t>
            </a:r>
            <a:r>
              <a:rPr lang="en-US" sz="8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গুনাহ</a:t>
            </a:r>
            <a:r>
              <a:rPr lang="en-US" sz="8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ও </a:t>
            </a:r>
            <a:r>
              <a:rPr lang="en-US" sz="80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নিফাক</a:t>
            </a:r>
            <a:r>
              <a:rPr lang="en-US" sz="8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bn-IN" sz="8000" b="1" dirty="0" smtClean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4476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8077200" cy="1312708"/>
          </a:xfrm>
          <a:prstGeom prst="rect">
            <a:avLst/>
          </a:prstGeom>
          <a:gradFill>
            <a:gsLst>
              <a:gs pos="0">
                <a:schemeClr val="accent5">
                  <a:lumMod val="95000"/>
                  <a:lumOff val="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00B050"/>
              </a:gs>
            </a:gsLst>
            <a:lin ang="5400000" scaled="0"/>
          </a:gradFill>
          <a:ln w="38100">
            <a:solidFill>
              <a:schemeClr val="tx1"/>
            </a:solidFill>
          </a:ln>
        </p:spPr>
        <p:txBody>
          <a:bodyPr wrap="square" lIns="0" tIns="0" bIns="0" rtlCol="0" anchor="b" anchorCtr="0">
            <a:spAutoFit/>
          </a:bodyPr>
          <a:lstStyle/>
          <a:p>
            <a:pPr algn="ctr"/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788311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এই পাঠ শেষে শিক্ষার্থীরা ---</a:t>
            </a:r>
            <a:endParaRPr lang="en-US" sz="40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743200"/>
            <a:ext cx="8686800" cy="3416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কবিরা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গুনাহ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কি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তা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বলতে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পারবে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নিফাক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কি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তা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লিখতে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পারবে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কবিরা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গুনাহ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ও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নিফাকের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সামাজিক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জীবনের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কুফল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বর্ণনা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করতে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পারবে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2971800" y="279814"/>
            <a:ext cx="2943434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1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7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শিখনফল</a:t>
            </a:r>
            <a:endParaRPr lang="en-US" sz="72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7534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257184"/>
            <a:ext cx="68580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30335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নিচের </a:t>
            </a:r>
            <a:r>
              <a:rPr lang="en-US" sz="36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হাদিস</a:t>
            </a:r>
            <a:r>
              <a:rPr lang="en-US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গুলো </a:t>
            </a:r>
            <a:r>
              <a:rPr lang="bn-IN" sz="36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দেখ </a:t>
            </a:r>
            <a:endParaRPr lang="en-US" sz="36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066800"/>
            <a:ext cx="7696199" cy="2476500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  <a:prstDash val="lgDash"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609600" y="3711501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হযরত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আবু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হুরায়রা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(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রাঃ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)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হতে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বর্ণিত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কবিরা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গুনাহ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এর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উপর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একটি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হাদিস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 </a:t>
            </a:r>
            <a:endParaRPr lang="en-US" sz="28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52014">
            <a:off x="152400" y="4402922"/>
            <a:ext cx="7696199" cy="16478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228600" y="63246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হযরত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আব্দুল্লাহ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ইবনে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আব্বাস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(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রাঃ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)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হতে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বর্ণিত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তাওবা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এর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উপর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একটি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8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হাদিস</a:t>
            </a:r>
            <a:r>
              <a:rPr lang="en-US" sz="28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 </a:t>
            </a:r>
            <a:endParaRPr lang="en-US" sz="28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0768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531203"/>
            <a:ext cx="3810000" cy="830997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819400"/>
            <a:ext cx="8266562" cy="230832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IN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১।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কবিরা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গুনাহ</a:t>
            </a:r>
            <a:r>
              <a:rPr lang="bn-IN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কাকে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বলে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?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bn-IN" sz="3200" b="1" dirty="0" smtClean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bn-IN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২।</a:t>
            </a:r>
            <a:r>
              <a:rPr lang="bn-IN" sz="32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কয়েকটি</a:t>
            </a:r>
            <a:r>
              <a:rPr lang="en-US" sz="32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কবিরা</a:t>
            </a:r>
            <a:r>
              <a:rPr lang="en-US" sz="32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গুনাহের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নাম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উল্লেখ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কর</a:t>
            </a:r>
            <a:endParaRPr lang="en-US" sz="32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৩।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কবিরা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গুনাহ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তাওবা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ছাড়া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মাফ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হয়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কি</a:t>
            </a:r>
            <a:r>
              <a:rPr lang="en-US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3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?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1" y="612633"/>
            <a:ext cx="8266561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কর্মপত্র-১</a:t>
            </a:r>
            <a:endParaRPr lang="en-US" sz="20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0770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ikoshBAN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1700</TotalTime>
  <Words>451</Words>
  <Application>Microsoft Office PowerPoint</Application>
  <PresentationFormat>On-screen Show (4:3)</PresentationFormat>
  <Paragraphs>88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Baskerville Old Face</vt:lpstr>
      <vt:lpstr>NikoshBAN</vt:lpstr>
      <vt:lpstr>Shonar Bangla</vt:lpstr>
      <vt:lpstr>SutonnyMJ</vt:lpstr>
      <vt:lpstr>Office Theme</vt:lpstr>
      <vt:lpstr> 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OSMAN</dc:creator>
  <cp:lastModifiedBy>D H Liton</cp:lastModifiedBy>
  <cp:revision>336</cp:revision>
  <dcterms:created xsi:type="dcterms:W3CDTF">2014-11-01T05:25:54Z</dcterms:created>
  <dcterms:modified xsi:type="dcterms:W3CDTF">2018-05-03T02:23:51Z</dcterms:modified>
</cp:coreProperties>
</file>