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59" r:id="rId4"/>
    <p:sldId id="261" r:id="rId5"/>
    <p:sldId id="274" r:id="rId6"/>
    <p:sldId id="262" r:id="rId7"/>
    <p:sldId id="265" r:id="rId8"/>
    <p:sldId id="266" r:id="rId9"/>
    <p:sldId id="267" r:id="rId10"/>
    <p:sldId id="268" r:id="rId11"/>
    <p:sldId id="269" r:id="rId12"/>
    <p:sldId id="270" r:id="rId13"/>
    <p:sldId id="271" r:id="rId14"/>
    <p:sldId id="272" r:id="rId15"/>
    <p:sldId id="284" r:id="rId16"/>
    <p:sldId id="285" r:id="rId17"/>
    <p:sldId id="283" r:id="rId18"/>
    <p:sldId id="279" r:id="rId19"/>
    <p:sldId id="282" r:id="rId20"/>
    <p:sldId id="280"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97F4CD-2600-48CC-AE3B-8B4F43CE0A19}"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925BA-227B-4CF2-936E-710EF79C512F}" type="slidenum">
              <a:rPr lang="en-US" smtClean="0"/>
              <a:t>‹#›</a:t>
            </a:fld>
            <a:endParaRPr lang="en-US"/>
          </a:p>
        </p:txBody>
      </p:sp>
    </p:spTree>
    <p:extLst>
      <p:ext uri="{BB962C8B-B14F-4D97-AF65-F5344CB8AC3E}">
        <p14:creationId xmlns:p14="http://schemas.microsoft.com/office/powerpoint/2010/main" val="241658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7F4CD-2600-48CC-AE3B-8B4F43CE0A19}"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925BA-227B-4CF2-936E-710EF79C512F}" type="slidenum">
              <a:rPr lang="en-US" smtClean="0"/>
              <a:t>‹#›</a:t>
            </a:fld>
            <a:endParaRPr lang="en-US"/>
          </a:p>
        </p:txBody>
      </p:sp>
    </p:spTree>
    <p:extLst>
      <p:ext uri="{BB962C8B-B14F-4D97-AF65-F5344CB8AC3E}">
        <p14:creationId xmlns:p14="http://schemas.microsoft.com/office/powerpoint/2010/main" val="21013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7F4CD-2600-48CC-AE3B-8B4F43CE0A19}"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925BA-227B-4CF2-936E-710EF79C512F}" type="slidenum">
              <a:rPr lang="en-US" smtClean="0"/>
              <a:t>‹#›</a:t>
            </a:fld>
            <a:endParaRPr lang="en-US"/>
          </a:p>
        </p:txBody>
      </p:sp>
    </p:spTree>
    <p:extLst>
      <p:ext uri="{BB962C8B-B14F-4D97-AF65-F5344CB8AC3E}">
        <p14:creationId xmlns:p14="http://schemas.microsoft.com/office/powerpoint/2010/main" val="19183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7F4CD-2600-48CC-AE3B-8B4F43CE0A19}"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925BA-227B-4CF2-936E-710EF79C512F}" type="slidenum">
              <a:rPr lang="en-US" smtClean="0"/>
              <a:t>‹#›</a:t>
            </a:fld>
            <a:endParaRPr lang="en-US"/>
          </a:p>
        </p:txBody>
      </p:sp>
    </p:spTree>
    <p:extLst>
      <p:ext uri="{BB962C8B-B14F-4D97-AF65-F5344CB8AC3E}">
        <p14:creationId xmlns:p14="http://schemas.microsoft.com/office/powerpoint/2010/main" val="39843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97F4CD-2600-48CC-AE3B-8B4F43CE0A19}"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925BA-227B-4CF2-936E-710EF79C512F}" type="slidenum">
              <a:rPr lang="en-US" smtClean="0"/>
              <a:t>‹#›</a:t>
            </a:fld>
            <a:endParaRPr lang="en-US"/>
          </a:p>
        </p:txBody>
      </p:sp>
    </p:spTree>
    <p:extLst>
      <p:ext uri="{BB962C8B-B14F-4D97-AF65-F5344CB8AC3E}">
        <p14:creationId xmlns:p14="http://schemas.microsoft.com/office/powerpoint/2010/main" val="27760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97F4CD-2600-48CC-AE3B-8B4F43CE0A19}"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925BA-227B-4CF2-936E-710EF79C512F}" type="slidenum">
              <a:rPr lang="en-US" smtClean="0"/>
              <a:t>‹#›</a:t>
            </a:fld>
            <a:endParaRPr lang="en-US"/>
          </a:p>
        </p:txBody>
      </p:sp>
    </p:spTree>
    <p:extLst>
      <p:ext uri="{BB962C8B-B14F-4D97-AF65-F5344CB8AC3E}">
        <p14:creationId xmlns:p14="http://schemas.microsoft.com/office/powerpoint/2010/main" val="112905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97F4CD-2600-48CC-AE3B-8B4F43CE0A19}" type="datetimeFigureOut">
              <a:rPr lang="en-US" smtClean="0"/>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3925BA-227B-4CF2-936E-710EF79C512F}" type="slidenum">
              <a:rPr lang="en-US" smtClean="0"/>
              <a:t>‹#›</a:t>
            </a:fld>
            <a:endParaRPr lang="en-US"/>
          </a:p>
        </p:txBody>
      </p:sp>
    </p:spTree>
    <p:extLst>
      <p:ext uri="{BB962C8B-B14F-4D97-AF65-F5344CB8AC3E}">
        <p14:creationId xmlns:p14="http://schemas.microsoft.com/office/powerpoint/2010/main" val="239288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97F4CD-2600-48CC-AE3B-8B4F43CE0A19}" type="datetimeFigureOut">
              <a:rPr lang="en-US" smtClean="0"/>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3925BA-227B-4CF2-936E-710EF79C512F}" type="slidenum">
              <a:rPr lang="en-US" smtClean="0"/>
              <a:t>‹#›</a:t>
            </a:fld>
            <a:endParaRPr lang="en-US"/>
          </a:p>
        </p:txBody>
      </p:sp>
    </p:spTree>
    <p:extLst>
      <p:ext uri="{BB962C8B-B14F-4D97-AF65-F5344CB8AC3E}">
        <p14:creationId xmlns:p14="http://schemas.microsoft.com/office/powerpoint/2010/main" val="365953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7F4CD-2600-48CC-AE3B-8B4F43CE0A19}" type="datetimeFigureOut">
              <a:rPr lang="en-US" smtClean="0"/>
              <a:t>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3925BA-227B-4CF2-936E-710EF79C512F}" type="slidenum">
              <a:rPr lang="en-US" smtClean="0"/>
              <a:t>‹#›</a:t>
            </a:fld>
            <a:endParaRPr lang="en-US"/>
          </a:p>
        </p:txBody>
      </p:sp>
    </p:spTree>
    <p:extLst>
      <p:ext uri="{BB962C8B-B14F-4D97-AF65-F5344CB8AC3E}">
        <p14:creationId xmlns:p14="http://schemas.microsoft.com/office/powerpoint/2010/main" val="95954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7F4CD-2600-48CC-AE3B-8B4F43CE0A19}"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925BA-227B-4CF2-936E-710EF79C512F}" type="slidenum">
              <a:rPr lang="en-US" smtClean="0"/>
              <a:t>‹#›</a:t>
            </a:fld>
            <a:endParaRPr lang="en-US"/>
          </a:p>
        </p:txBody>
      </p:sp>
    </p:spTree>
    <p:extLst>
      <p:ext uri="{BB962C8B-B14F-4D97-AF65-F5344CB8AC3E}">
        <p14:creationId xmlns:p14="http://schemas.microsoft.com/office/powerpoint/2010/main" val="198561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7F4CD-2600-48CC-AE3B-8B4F43CE0A19}"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925BA-227B-4CF2-936E-710EF79C512F}" type="slidenum">
              <a:rPr lang="en-US" smtClean="0"/>
              <a:t>‹#›</a:t>
            </a:fld>
            <a:endParaRPr lang="en-US"/>
          </a:p>
        </p:txBody>
      </p:sp>
    </p:spTree>
    <p:extLst>
      <p:ext uri="{BB962C8B-B14F-4D97-AF65-F5344CB8AC3E}">
        <p14:creationId xmlns:p14="http://schemas.microsoft.com/office/powerpoint/2010/main" val="180734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7F4CD-2600-48CC-AE3B-8B4F43CE0A19}" type="datetimeFigureOut">
              <a:rPr lang="en-US" smtClean="0"/>
              <a:t>2/22/2020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925BA-227B-4CF2-936E-710EF79C512F}" type="slidenum">
              <a:rPr lang="en-US" smtClean="0"/>
              <a:t>‹#›</a:t>
            </a:fld>
            <a:endParaRPr lang="en-US"/>
          </a:p>
        </p:txBody>
      </p:sp>
    </p:spTree>
    <p:extLst>
      <p:ext uri="{BB962C8B-B14F-4D97-AF65-F5344CB8AC3E}">
        <p14:creationId xmlns:p14="http://schemas.microsoft.com/office/powerpoint/2010/main" val="2312667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8" y="1133341"/>
            <a:ext cx="11062952" cy="5555494"/>
          </a:xfrm>
          <a:prstGeom prst="rect">
            <a:avLst/>
          </a:prstGeom>
        </p:spPr>
      </p:pic>
      <p:sp>
        <p:nvSpPr>
          <p:cNvPr id="3" name="TextBox 2"/>
          <p:cNvSpPr txBox="1"/>
          <p:nvPr/>
        </p:nvSpPr>
        <p:spPr>
          <a:xfrm>
            <a:off x="1146220" y="1390918"/>
            <a:ext cx="10148552" cy="923330"/>
          </a:xfrm>
          <a:prstGeom prst="rect">
            <a:avLst/>
          </a:prstGeom>
          <a:noFill/>
        </p:spPr>
        <p:txBody>
          <a:bodyPr wrap="square" rtlCol="0">
            <a:spAutoFit/>
          </a:bodyPr>
          <a:lstStyle/>
          <a:p>
            <a:pPr algn="ctr"/>
            <a:r>
              <a:rPr lang="en-US" sz="5400" dirty="0" err="1" smtClean="0">
                <a:latin typeface="NikoshBAN" pitchFamily="2" charset="0"/>
                <a:cs typeface="NikoshBAN" pitchFamily="2" charset="0"/>
              </a:rPr>
              <a:t>জাতীয়</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জাদুঘর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ঢাকা।বাংলাদেশ</a:t>
            </a:r>
            <a:endParaRPr lang="en-US" sz="5400" dirty="0">
              <a:latin typeface="NikoshBAN" pitchFamily="2" charset="0"/>
              <a:cs typeface="NikoshBAN" pitchFamily="2" charset="0"/>
            </a:endParaRPr>
          </a:p>
        </p:txBody>
      </p:sp>
      <p:sp>
        <p:nvSpPr>
          <p:cNvPr id="6" name="Rectangle 5"/>
          <p:cNvSpPr/>
          <p:nvPr/>
        </p:nvSpPr>
        <p:spPr>
          <a:xfrm>
            <a:off x="2575775" y="-283437"/>
            <a:ext cx="7443988" cy="1569660"/>
          </a:xfrm>
          <a:prstGeom prst="rect">
            <a:avLst/>
          </a:prstGeom>
        </p:spPr>
        <p:txBody>
          <a:bodyPr wrap="square">
            <a:spAutoFit/>
          </a:bodyPr>
          <a:lstStyle/>
          <a:p>
            <a:pPr lvl="0" algn="ctr"/>
            <a:r>
              <a:rPr lang="bn-IN" sz="5400" b="1" dirty="0"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 </a:t>
            </a:r>
            <a:r>
              <a:rPr lang="bn-IN" sz="9600" b="1" dirty="0" smtClean="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স্বাগতম</a:t>
            </a:r>
            <a:endParaRPr lang="en-US" sz="9600" b="1"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2366416989"/>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IN" dirty="0" smtClean="0">
                <a:latin typeface="NikoshBAN" panose="02000000000000000000" pitchFamily="2" charset="0"/>
                <a:cs typeface="NikoshBAN" panose="02000000000000000000" pitchFamily="2" charset="0"/>
              </a:rPr>
              <a:t>তবে জাদুঘরের একটা সাধারন লক্ষন হচ্ছে,যা চমকপ্রদ,যা অনন্য,যা লুপ্তপ্রায়,যা বিস্ময় উদ্রেককারী-এমন সব বস্তু সংগ্রহ করা।</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606" y="2142698"/>
            <a:ext cx="8366078" cy="3712191"/>
          </a:xfrm>
        </p:spPr>
      </p:pic>
    </p:spTree>
    <p:extLst>
      <p:ext uri="{BB962C8B-B14F-4D97-AF65-F5344CB8AC3E}">
        <p14:creationId xmlns:p14="http://schemas.microsoft.com/office/powerpoint/2010/main" val="36416522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61" y="491319"/>
            <a:ext cx="10575878" cy="2866030"/>
          </a:xfrm>
        </p:spPr>
        <p:txBody>
          <a:bodyPr>
            <a:normAutofit fontScale="90000"/>
          </a:bodyPr>
          <a:lstStyle/>
          <a:p>
            <a:r>
              <a:rPr lang="bn-IN" dirty="0" smtClean="0">
                <a:latin typeface="NikoshBAN" panose="02000000000000000000" pitchFamily="2" charset="0"/>
                <a:cs typeface="NikoshBAN" panose="02000000000000000000" pitchFamily="2" charset="0"/>
              </a:rPr>
              <a:t>লেখক যখন প্রথম ঢাকা জাদুঘরে যান তখন তিনি এক ধরনের আত্নপরিচয়ের সূত্র সেখানে খুজে পান।সেখানে তিনি বাংলা স্থাপত্য ও ভাস্কর্যের প্রাচীনতম নিদর্শনগুলি দেখতে পান।আরো দেখতে পান অসংখ্য বৌদ্ধমুর্তি ।পৌরানিক ও লৌকিক দেবদেবীর মুর্তি।</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8061" y="3014485"/>
            <a:ext cx="2794000" cy="37211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061" y="3014485"/>
            <a:ext cx="2838450" cy="3721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376" y="3258960"/>
            <a:ext cx="2838450" cy="3476625"/>
          </a:xfrm>
          <a:prstGeom prst="rect">
            <a:avLst/>
          </a:prstGeom>
        </p:spPr>
      </p:pic>
    </p:spTree>
    <p:extLst>
      <p:ext uri="{BB962C8B-B14F-4D97-AF65-F5344CB8AC3E}">
        <p14:creationId xmlns:p14="http://schemas.microsoft.com/office/powerpoint/2010/main" val="36704363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0"/>
            <a:ext cx="9758149" cy="1325563"/>
          </a:xfrm>
        </p:spPr>
        <p:txBody>
          <a:bodyPr/>
          <a:lstStyle/>
          <a:p>
            <a:r>
              <a:rPr lang="bn-IN" dirty="0" smtClean="0">
                <a:latin typeface="NikoshBAN" panose="02000000000000000000" pitchFamily="2" charset="0"/>
                <a:cs typeface="NikoshBAN" panose="02000000000000000000" pitchFamily="2" charset="0"/>
              </a:rPr>
              <a:t>কলকাতা জাদুঘর ও ভিক্টোরিয়া মেমোরিয়াল হল</a:t>
            </a:r>
            <a:endParaRPr lang="en-US" dirty="0">
              <a:latin typeface="NikoshBAN" panose="02000000000000000000" pitchFamily="2" charset="0"/>
              <a:cs typeface="NikoshBAN" panose="02000000000000000000" pitchFamily="2"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773" y="1825625"/>
            <a:ext cx="5418161" cy="435133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265" y="1825625"/>
            <a:ext cx="6225075" cy="4351338"/>
          </a:xfrm>
          <a:prstGeom prst="rect">
            <a:avLst/>
          </a:prstGeom>
        </p:spPr>
      </p:pic>
    </p:spTree>
    <p:extLst>
      <p:ext uri="{BB962C8B-B14F-4D97-AF65-F5344CB8AC3E}">
        <p14:creationId xmlns:p14="http://schemas.microsoft.com/office/powerpoint/2010/main" val="24701845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8" y="618191"/>
            <a:ext cx="3258355" cy="978793"/>
          </a:xfrm>
        </p:spPr>
        <p:txBody>
          <a:bodyPr/>
          <a:lstStyle/>
          <a:p>
            <a:r>
              <a:rPr lang="bn-IN" dirty="0" smtClean="0">
                <a:latin typeface="NikoshBAN" panose="02000000000000000000" pitchFamily="2" charset="0"/>
                <a:cs typeface="NikoshBAN" panose="02000000000000000000" pitchFamily="2" charset="0"/>
              </a:rPr>
              <a:t>ঈশা খাঁর কামান</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499" y="1605822"/>
            <a:ext cx="3127645" cy="4244453"/>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479" y="1643129"/>
            <a:ext cx="4417453" cy="4267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9764" y="1643129"/>
            <a:ext cx="3544709" cy="4267200"/>
          </a:xfrm>
          <a:prstGeom prst="rect">
            <a:avLst/>
          </a:prstGeom>
        </p:spPr>
      </p:pic>
      <p:sp>
        <p:nvSpPr>
          <p:cNvPr id="6" name="TextBox 5"/>
          <p:cNvSpPr txBox="1"/>
          <p:nvPr/>
        </p:nvSpPr>
        <p:spPr>
          <a:xfrm>
            <a:off x="4353059" y="850010"/>
            <a:ext cx="3000778" cy="584775"/>
          </a:xfrm>
          <a:prstGeom prst="rect">
            <a:avLst/>
          </a:prstGeom>
          <a:noFill/>
        </p:spPr>
        <p:txBody>
          <a:bodyPr wrap="square" rtlCol="0">
            <a:spAutoFit/>
          </a:bodyPr>
          <a:lstStyle/>
          <a:p>
            <a:r>
              <a:rPr lang="bn-IN" sz="3200" dirty="0" smtClean="0">
                <a:latin typeface="NikoshBAN" pitchFamily="2" charset="0"/>
                <a:cs typeface="NikoshBAN" pitchFamily="2" charset="0"/>
              </a:rPr>
              <a:t>রাজাদের ব্যবহৃত মুকুট</a:t>
            </a:r>
            <a:endParaRPr lang="en-US" sz="3200" dirty="0">
              <a:latin typeface="NikoshBAN" pitchFamily="2" charset="0"/>
              <a:cs typeface="NikoshBAN" pitchFamily="2" charset="0"/>
            </a:endParaRPr>
          </a:p>
        </p:txBody>
      </p:sp>
      <p:sp>
        <p:nvSpPr>
          <p:cNvPr id="7" name="TextBox 6"/>
          <p:cNvSpPr txBox="1"/>
          <p:nvPr/>
        </p:nvSpPr>
        <p:spPr>
          <a:xfrm>
            <a:off x="8615966" y="1068946"/>
            <a:ext cx="3348507" cy="584775"/>
          </a:xfrm>
          <a:prstGeom prst="rect">
            <a:avLst/>
          </a:prstGeom>
          <a:noFill/>
        </p:spPr>
        <p:txBody>
          <a:bodyPr wrap="square" rtlCol="0">
            <a:spAutoFit/>
          </a:bodyPr>
          <a:lstStyle/>
          <a:p>
            <a:r>
              <a:rPr lang="bn-IN" sz="3200" dirty="0" smtClean="0">
                <a:latin typeface="NikoshBAN" pitchFamily="2" charset="0"/>
                <a:cs typeface="NikoshBAN" pitchFamily="2" charset="0"/>
              </a:rPr>
              <a:t>কারুকার্য খচিত দেয়াল</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740948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NikoshBAN" panose="02000000000000000000" pitchFamily="2" charset="0"/>
                <a:cs typeface="NikoshBAN" panose="02000000000000000000" pitchFamily="2" charset="0"/>
              </a:rPr>
              <a:t>জাদুঘর আমাদের জ্ঞান দান করে,শক্তি যোগায়,আমাদের চেতনা জাগ্রত করে, আমাদের মনোজগতকে সমৃদ্ধ করে। </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252" y="2037010"/>
            <a:ext cx="3725838" cy="3995299"/>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211" y="2037009"/>
            <a:ext cx="3103810" cy="39952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0985" y="2057209"/>
            <a:ext cx="4012442" cy="3975100"/>
          </a:xfrm>
          <a:prstGeom prst="rect">
            <a:avLst/>
          </a:prstGeom>
        </p:spPr>
      </p:pic>
    </p:spTree>
    <p:extLst>
      <p:ext uri="{BB962C8B-B14F-4D97-AF65-F5344CB8AC3E}">
        <p14:creationId xmlns:p14="http://schemas.microsoft.com/office/powerpoint/2010/main" val="353041222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241" y="2479183"/>
            <a:ext cx="6643959" cy="4210334"/>
          </a:xfrm>
          <a:prstGeom prst="rect">
            <a:avLst/>
          </a:prstGeom>
        </p:spPr>
      </p:pic>
      <p:sp>
        <p:nvSpPr>
          <p:cNvPr id="3" name="TextBox 2"/>
          <p:cNvSpPr txBox="1"/>
          <p:nvPr/>
        </p:nvSpPr>
        <p:spPr>
          <a:xfrm>
            <a:off x="1856097" y="436728"/>
            <a:ext cx="8475258" cy="1569660"/>
          </a:xfrm>
          <a:prstGeom prst="rect">
            <a:avLst/>
          </a:prstGeom>
          <a:noFill/>
        </p:spPr>
        <p:txBody>
          <a:bodyPr wrap="square" rtlCol="0">
            <a:spAutoFit/>
          </a:bodyPr>
          <a:lstStyle/>
          <a:p>
            <a:r>
              <a:rPr lang="bn-IN" sz="4800" dirty="0" smtClean="0">
                <a:latin typeface="NikoshBAN" pitchFamily="2" charset="0"/>
                <a:cs typeface="NikoshBAN" pitchFamily="2" charset="0"/>
              </a:rPr>
              <a:t>টাওয়ার অফ লন্ডনে সকলে ভিড় করে কোহিনুর দেখতে।</a:t>
            </a:r>
            <a:endParaRPr lang="en-US" sz="4800"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83" y="2479183"/>
            <a:ext cx="4752304" cy="4210334"/>
          </a:xfrm>
          <a:prstGeom prst="rect">
            <a:avLst/>
          </a:prstGeom>
        </p:spPr>
      </p:pic>
    </p:spTree>
    <p:extLst>
      <p:ext uri="{BB962C8B-B14F-4D97-AF65-F5344CB8AC3E}">
        <p14:creationId xmlns:p14="http://schemas.microsoft.com/office/powerpoint/2010/main" val="2417841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983" y="1519237"/>
            <a:ext cx="7724632" cy="3819525"/>
          </a:xfrm>
          <a:prstGeom prst="rect">
            <a:avLst/>
          </a:prstGeom>
        </p:spPr>
      </p:pic>
      <p:sp>
        <p:nvSpPr>
          <p:cNvPr id="3" name="TextBox 2"/>
          <p:cNvSpPr txBox="1"/>
          <p:nvPr/>
        </p:nvSpPr>
        <p:spPr>
          <a:xfrm>
            <a:off x="887104" y="354842"/>
            <a:ext cx="10481481" cy="1077218"/>
          </a:xfrm>
          <a:prstGeom prst="rect">
            <a:avLst/>
          </a:prstGeom>
          <a:noFill/>
        </p:spPr>
        <p:txBody>
          <a:bodyPr wrap="square" rtlCol="0">
            <a:spAutoFit/>
          </a:bodyPr>
          <a:lstStyle/>
          <a:p>
            <a:r>
              <a:rPr lang="bn-IN" sz="3200" dirty="0" smtClean="0">
                <a:latin typeface="NikoshBAN" pitchFamily="2" charset="0"/>
                <a:cs typeface="NikoshBAN" pitchFamily="2" charset="0"/>
              </a:rPr>
              <a:t>জাদুঘর আমাদের জ্ঞান দান করে,আমাদের শক্তি যোগায়,আমাদের চেতনা জাগ্রত করে,আমাদের মনোজগতকে </a:t>
            </a:r>
            <a:r>
              <a:rPr lang="bn-IN" sz="3200" smtClean="0">
                <a:latin typeface="NikoshBAN" pitchFamily="2" charset="0"/>
                <a:cs typeface="NikoshBAN" pitchFamily="2" charset="0"/>
              </a:rPr>
              <a:t>সমৃদ্ধ 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830400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2534" y="241077"/>
            <a:ext cx="2333625" cy="1962150"/>
          </a:xfrm>
          <a:prstGeom prst="rect">
            <a:avLst/>
          </a:prstGeom>
        </p:spPr>
      </p:pic>
      <p:sp>
        <p:nvSpPr>
          <p:cNvPr id="4" name="Cloud Callout 3"/>
          <p:cNvSpPr/>
          <p:nvPr/>
        </p:nvSpPr>
        <p:spPr>
          <a:xfrm>
            <a:off x="3850783" y="241077"/>
            <a:ext cx="4572000" cy="176802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rgbClr val="C00000"/>
                </a:solidFill>
                <a:latin typeface="NikoshBAN" pitchFamily="2" charset="0"/>
                <a:cs typeface="NikoshBAN" pitchFamily="2" charset="0"/>
              </a:rPr>
              <a:t>নীরব পাঠ</a:t>
            </a:r>
            <a:endParaRPr lang="en-US" sz="4800" b="1" dirty="0">
              <a:solidFill>
                <a:srgbClr val="C00000"/>
              </a:solidFill>
              <a:latin typeface="NikoshBAN" pitchFamily="2" charset="0"/>
              <a:cs typeface="NikoshBAN" pitchFamily="2" charset="0"/>
            </a:endParaRPr>
          </a:p>
        </p:txBody>
      </p:sp>
      <p:sp>
        <p:nvSpPr>
          <p:cNvPr id="5" name="TextBox 4"/>
          <p:cNvSpPr txBox="1"/>
          <p:nvPr/>
        </p:nvSpPr>
        <p:spPr>
          <a:xfrm>
            <a:off x="991673" y="2781837"/>
            <a:ext cx="9530366" cy="1323439"/>
          </a:xfrm>
          <a:prstGeom prst="rect">
            <a:avLst/>
          </a:prstGeom>
          <a:noFill/>
        </p:spPr>
        <p:txBody>
          <a:bodyPr wrap="square" rtlCol="0">
            <a:spAutoFit/>
          </a:bodyPr>
          <a:lstStyle/>
          <a:p>
            <a:r>
              <a:rPr lang="bn-IN" sz="4000" dirty="0" smtClean="0">
                <a:latin typeface="NikoshBAN" pitchFamily="2" charset="0"/>
                <a:cs typeface="NikoshBAN" pitchFamily="2" charset="0"/>
              </a:rPr>
              <a:t>এসো “জাদুঘরে কেন যাব” প্রবন্ধটির প্রথম ১ পাতা নীরবে পড়ি।</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767819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0473" y="283335"/>
            <a:ext cx="5563673" cy="646331"/>
          </a:xfrm>
          <a:prstGeom prst="rect">
            <a:avLst/>
          </a:prstGeom>
          <a:noFill/>
        </p:spPr>
        <p:txBody>
          <a:bodyPr wrap="square" rtlCol="0">
            <a:prstTxWarp prst="textPlain">
              <a:avLst/>
            </a:prstTxWarp>
            <a:spAutoFit/>
          </a:bodyPr>
          <a:lstStyle/>
          <a:p>
            <a:pPr algn="ctr"/>
            <a:r>
              <a:rPr lang="bn-IN" sz="3600" b="1" dirty="0" smtClean="0">
                <a:latin typeface="NikoshBAN" pitchFamily="2" charset="0"/>
                <a:cs typeface="NikoshBAN" pitchFamily="2" charset="0"/>
              </a:rPr>
              <a:t>মুলভাব</a:t>
            </a:r>
            <a:endParaRPr lang="en-US" sz="3600" b="1" dirty="0">
              <a:latin typeface="NikoshBAN" pitchFamily="2" charset="0"/>
              <a:cs typeface="NikoshBAN" pitchFamily="2" charset="0"/>
            </a:endParaRPr>
          </a:p>
        </p:txBody>
      </p:sp>
      <p:sp>
        <p:nvSpPr>
          <p:cNvPr id="3" name="TextBox 2"/>
          <p:cNvSpPr txBox="1"/>
          <p:nvPr/>
        </p:nvSpPr>
        <p:spPr>
          <a:xfrm>
            <a:off x="1094704" y="1429555"/>
            <a:ext cx="10612192" cy="5509200"/>
          </a:xfrm>
          <a:prstGeom prst="rect">
            <a:avLst/>
          </a:prstGeom>
          <a:noFill/>
        </p:spPr>
        <p:txBody>
          <a:bodyPr wrap="square" rtlCol="0">
            <a:spAutoFit/>
          </a:bodyPr>
          <a:lstStyle/>
          <a:p>
            <a:r>
              <a:rPr lang="en-US" sz="3200" dirty="0" err="1" smtClean="0">
                <a:latin typeface="NikoshBAN" pitchFamily="2" charset="0"/>
                <a:cs typeface="NikoshBAN" pitchFamily="2" charset="0"/>
              </a:rPr>
              <a:t>জাদুঘর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হচ্ছে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সার্বজনীন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প্রতিষ্ঠান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মানব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সভ্যতা</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সংস্কৃতির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বৈচিত্র্যপূর্ন</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ঐতিহাসিক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নিদর্শন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সংগ্রহ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a:latin typeface="NikoshBAN" pitchFamily="2" charset="0"/>
                <a:cs typeface="NikoshBAN" pitchFamily="2" charset="0"/>
              </a:rPr>
              <a:t> </a:t>
            </a:r>
            <a:endParaRPr lang="en-US"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সংরক্ষন,প্রদর্শন</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গবেষোণার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অর্থা</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জাদুঘর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কেবল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বর্তমান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প্রজন্মের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নিদর্শঙ্গুলি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প্রদর্শন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না,ভবিষ্যত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প্রজন্মের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জন্যেও</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সংরক্ষন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সংগৃহীত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নিদর্শনগুলিকে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জাদুঘরে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যথাযথভাবে</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পরিচিতিমূলক বিবরণসহ এমন আকর্ষণীয়ভাবে প্রদর্শ্ন করা হয়যেন তা থেকে দর্শকেরা অনেক কিছু জানতে পারেন,পাশাপাশি আনন্দও পান।এছাড়াও  যাদুঘরে আয়োজন করা হয় বক্তৃতা ,সেমনার,চলচিত্র প্রদর্শন ইত্যাদির। পরিদর্শকদের মধ্যে জানার কৌতুহল বাড়িয়ে তোলাই এর উদ্দেশ্য। এভাবে জাদুঘর ইতিহাস ও ঐতিহ্য ,বিজ্ঞান ও সংস্কৃতি ইত্যাদি সম্পর্কিত জ্ঞান ও তথ্যের সঙ্গে জনগনকে আকৃষ্ট ও সম্পৃক্ত করায় গুরুত্বপূর্ন ভুমিকা পালন করে।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61924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1070" y="334851"/>
            <a:ext cx="8500057" cy="5324535"/>
          </a:xfrm>
          <a:prstGeom prst="rect">
            <a:avLst/>
          </a:prstGeom>
          <a:noFill/>
        </p:spPr>
        <p:txBody>
          <a:bodyPr wrap="square" rtlCol="0">
            <a:spAutoFit/>
          </a:bodyPr>
          <a:lstStyle/>
          <a:p>
            <a:pPr algn="ctr"/>
            <a:r>
              <a:rPr lang="bn-IN" sz="2800" dirty="0" smtClean="0">
                <a:solidFill>
                  <a:srgbClr val="FF0000"/>
                </a:solidFill>
                <a:latin typeface="NikoshBAN" pitchFamily="2" charset="0"/>
                <a:cs typeface="NikoshBAN" pitchFamily="2" charset="0"/>
              </a:rPr>
              <a:t>নতুন নতুন শব্দ ও তার অর্থ জেনে নিইঃ</a:t>
            </a:r>
          </a:p>
          <a:p>
            <a:pPr algn="ctr"/>
            <a:endParaRPr lang="bn-IN" sz="2800" dirty="0">
              <a:solidFill>
                <a:srgbClr val="FF0000"/>
              </a:solidFill>
              <a:latin typeface="NikoshBAN" pitchFamily="2" charset="0"/>
              <a:cs typeface="NikoshBAN" pitchFamily="2" charset="0"/>
            </a:endParaRPr>
          </a:p>
          <a:p>
            <a:r>
              <a:rPr lang="bn-IN" sz="3200" b="1" dirty="0" smtClean="0">
                <a:solidFill>
                  <a:srgbClr val="FF0000"/>
                </a:solidFill>
                <a:latin typeface="NikoshBAN" pitchFamily="2" charset="0"/>
                <a:cs typeface="NikoshBAN" pitchFamily="2" charset="0"/>
              </a:rPr>
              <a:t>প্রত্নতত্ত্ব</a:t>
            </a:r>
            <a:r>
              <a:rPr lang="bn-IN" sz="2800" b="1" dirty="0" smtClean="0">
                <a:solidFill>
                  <a:srgbClr val="FF0000"/>
                </a:solidFill>
                <a:latin typeface="NikoshBAN" pitchFamily="2" charset="0"/>
                <a:cs typeface="NikoshBAN" pitchFamily="2" charset="0"/>
              </a:rPr>
              <a:t>  </a:t>
            </a:r>
            <a:r>
              <a:rPr lang="bn-IN" sz="2800" dirty="0" smtClean="0">
                <a:latin typeface="NikoshBAN" pitchFamily="2" charset="0"/>
                <a:cs typeface="NikoshBAN" pitchFamily="2" charset="0"/>
              </a:rPr>
              <a:t>এই বিদ্যায় প্রাচীন মুদ্রা,পুরাকীর্তি ইত্যাদি নিয়ে গবেষণা করে প্রাচীন ইতিহাস আবিষ্কার করা হয়।</a:t>
            </a:r>
          </a:p>
          <a:p>
            <a:r>
              <a:rPr lang="bn-IN" sz="2800" b="1" dirty="0" smtClean="0">
                <a:solidFill>
                  <a:srgbClr val="FF0000"/>
                </a:solidFill>
                <a:latin typeface="NikoshBAN" pitchFamily="2" charset="0"/>
                <a:cs typeface="NikoshBAN" pitchFamily="2" charset="0"/>
              </a:rPr>
              <a:t>টাওয়ার অফ লন্ডনঃ </a:t>
            </a:r>
            <a:r>
              <a:rPr lang="bn-IN" sz="2800" dirty="0" smtClean="0">
                <a:latin typeface="NikoshBAN" pitchFamily="2" charset="0"/>
                <a:cs typeface="NikoshBAN" pitchFamily="2" charset="0"/>
              </a:rPr>
              <a:t>লন্ডনের টেমস নদীর উত্তর তীরবর্তী রাজকীয় দূর্গ। একসময় এটি রাজকীয় ভবন ও রাষ্ট্রীয় কারাগার হিসেবে ব্যাবহৃত হত।বর্তমানে অস্ত্রশালা ও জাদুঘর হিসেবে ব্যবহৃত হয়।</a:t>
            </a:r>
          </a:p>
          <a:p>
            <a:r>
              <a:rPr lang="bn-IN" sz="2800" b="1" dirty="0" smtClean="0">
                <a:solidFill>
                  <a:srgbClr val="FF0000"/>
                </a:solidFill>
                <a:latin typeface="NikoshBAN" pitchFamily="2" charset="0"/>
                <a:cs typeface="NikoshBAN" pitchFamily="2" charset="0"/>
              </a:rPr>
              <a:t>স্থাপত্যঃ</a:t>
            </a:r>
            <a:r>
              <a:rPr lang="bn-IN" sz="2800" dirty="0" smtClean="0">
                <a:latin typeface="NikoshBAN" pitchFamily="2" charset="0"/>
                <a:cs typeface="NikoshBAN" pitchFamily="2" charset="0"/>
              </a:rPr>
              <a:t>   ভবন প্রাসাদ ইত্যাদি স্থাপনের কাজ বা এ সংক্রান্ত কলাকৌশল বা বিজ্ঞান।</a:t>
            </a:r>
          </a:p>
          <a:p>
            <a:r>
              <a:rPr lang="bn-IN" sz="2800" b="1" dirty="0" smtClean="0">
                <a:solidFill>
                  <a:srgbClr val="FF0000"/>
                </a:solidFill>
                <a:latin typeface="NikoshBAN" pitchFamily="2" charset="0"/>
                <a:cs typeface="NikoshBAN" pitchFamily="2" charset="0"/>
              </a:rPr>
              <a:t>দ্বিজাতি তত্ত্বঃ </a:t>
            </a:r>
            <a:r>
              <a:rPr lang="bn-IN" sz="2800" dirty="0" smtClean="0">
                <a:latin typeface="NikoshBAN" pitchFamily="2" charset="0"/>
                <a:cs typeface="NikoshBAN" pitchFamily="2" charset="0"/>
              </a:rPr>
              <a:t>ভারত ও পাকিস্থান নামে দুটি রাষ্ট্র গঠনের  লক্ষ্যে ভারত কে ধর্মীয় প্রাধান্যের  ভিত্তিতে দুটি স্বাধীন রাষ্ট্রে বিভক্ত করার রাজনৈতিক মতবাদ। </a:t>
            </a:r>
          </a:p>
          <a:p>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56668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NikoshBAN" panose="02000000000000000000" pitchFamily="2" charset="0"/>
                <a:cs typeface="NikoshBAN" panose="02000000000000000000" pitchFamily="2" charset="0"/>
              </a:rPr>
              <a:t>                      </a:t>
            </a:r>
            <a:r>
              <a:rPr lang="bn-IN" sz="7200" dirty="0" smtClean="0">
                <a:solidFill>
                  <a:srgbClr val="FF0000"/>
                </a:solidFill>
                <a:latin typeface="NikoshBAN" panose="02000000000000000000" pitchFamily="2" charset="0"/>
                <a:cs typeface="NikoshBAN" panose="02000000000000000000" pitchFamily="2" charset="0"/>
              </a:rPr>
              <a:t>আমার পরিচয়</a:t>
            </a:r>
            <a:endParaRPr lang="en-US" sz="7200" dirty="0">
              <a:solidFill>
                <a:srgbClr val="FF0000"/>
              </a:solidFill>
              <a:latin typeface="NikoshBAN" panose="02000000000000000000" pitchFamily="2" charset="0"/>
              <a:cs typeface="NikoshBAN" panose="02000000000000000000" pitchFamily="2" charset="0"/>
            </a:endParaRPr>
          </a:p>
        </p:txBody>
      </p:sp>
      <p:sp>
        <p:nvSpPr>
          <p:cNvPr id="6" name="Content Placeholder 5"/>
          <p:cNvSpPr>
            <a:spLocks noGrp="1"/>
          </p:cNvSpPr>
          <p:nvPr>
            <p:ph sz="quarter" idx="4"/>
          </p:nvPr>
        </p:nvSpPr>
        <p:spPr>
          <a:xfrm>
            <a:off x="6172200" y="1700011"/>
            <a:ext cx="5183188" cy="4489652"/>
          </a:xfrm>
        </p:spPr>
        <p:txBody>
          <a:bodyPr>
            <a:normAutofit/>
          </a:bodyPr>
          <a:lstStyle/>
          <a:p>
            <a:r>
              <a:rPr lang="bn-IN" sz="3600" dirty="0" smtClean="0">
                <a:latin typeface="NikoshBAN" panose="02000000000000000000" pitchFamily="2" charset="0"/>
                <a:cs typeface="NikoshBAN" panose="02000000000000000000" pitchFamily="2" charset="0"/>
              </a:rPr>
              <a:t>নামঃ রহিমা খাতুন (রূমা)</a:t>
            </a:r>
          </a:p>
          <a:p>
            <a:r>
              <a:rPr lang="en-US" sz="3600" dirty="0" err="1" smtClean="0">
                <a:latin typeface="NikoshBAN" panose="02000000000000000000" pitchFamily="2" charset="0"/>
                <a:cs typeface="NikoshBAN" panose="02000000000000000000" pitchFamily="2" charset="0"/>
              </a:rPr>
              <a:t>সহকারি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অধ্যাপক</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বাংলা</a:t>
            </a:r>
            <a:r>
              <a:rPr lang="en-US" sz="3600" dirty="0" smtClean="0">
                <a:latin typeface="NikoshBAN" panose="02000000000000000000" pitchFamily="2" charset="0"/>
                <a:cs typeface="NikoshBAN" panose="02000000000000000000" pitchFamily="2" charset="0"/>
              </a:rPr>
              <a:t>)</a:t>
            </a:r>
            <a:endParaRPr lang="bn-IN" sz="3600" dirty="0" smtClean="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সৈয়দ আরশাদ আলী এন্ড ছবুরুন্নেছা গার্লস কলেজ।রুপসা ,খুলনা ।</a:t>
            </a:r>
            <a:endParaRPr lang="en-US" sz="3600" dirty="0">
              <a:latin typeface="NikoshBAN" panose="02000000000000000000" pitchFamily="2" charset="0"/>
              <a:cs typeface="NikoshBAN" panose="02000000000000000000" pitchFamily="2" charset="0"/>
            </a:endParaRP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11370" y="1751527"/>
            <a:ext cx="2678806" cy="4438136"/>
          </a:xfrm>
        </p:spPr>
      </p:pic>
    </p:spTree>
    <p:extLst>
      <p:ext uri="{BB962C8B-B14F-4D97-AF65-F5344CB8AC3E}">
        <p14:creationId xmlns:p14="http://schemas.microsoft.com/office/powerpoint/2010/main" val="3831336169"/>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0023" y="321972"/>
            <a:ext cx="5009881" cy="1200329"/>
          </a:xfrm>
          <a:prstGeom prst="rect">
            <a:avLst/>
          </a:prstGeom>
          <a:noFill/>
        </p:spPr>
        <p:txBody>
          <a:bodyPr wrap="square" rtlCol="0">
            <a:spAutoFit/>
          </a:bodyPr>
          <a:lstStyle/>
          <a:p>
            <a:pPr algn="ctr"/>
            <a:r>
              <a:rPr lang="bn-IN" sz="7200" b="1" dirty="0" smtClean="0">
                <a:latin typeface="NikoshBAN" pitchFamily="2" charset="0"/>
                <a:cs typeface="NikoshBAN" pitchFamily="2" charset="0"/>
              </a:rPr>
              <a:t>মূল্যায়ন</a:t>
            </a:r>
            <a:endParaRPr lang="en-US" sz="7200" b="1" dirty="0">
              <a:latin typeface="NikoshBAN" pitchFamily="2" charset="0"/>
              <a:cs typeface="NikoshBAN" pitchFamily="2" charset="0"/>
            </a:endParaRPr>
          </a:p>
        </p:txBody>
      </p:sp>
      <p:sp>
        <p:nvSpPr>
          <p:cNvPr id="3" name="TextBox 2"/>
          <p:cNvSpPr txBox="1"/>
          <p:nvPr/>
        </p:nvSpPr>
        <p:spPr>
          <a:xfrm>
            <a:off x="502276" y="1725769"/>
            <a:ext cx="11423561" cy="4524315"/>
          </a:xfrm>
          <a:prstGeom prst="rect">
            <a:avLst/>
          </a:prstGeom>
          <a:noFill/>
        </p:spPr>
        <p:txBody>
          <a:bodyPr wrap="square" rtlCol="0">
            <a:spAutoFit/>
          </a:bodyPr>
          <a:lstStyle/>
          <a:p>
            <a:r>
              <a:rPr lang="bn-IN" sz="3200" b="1" dirty="0" smtClean="0">
                <a:solidFill>
                  <a:srgbClr val="00B0F0"/>
                </a:solidFill>
                <a:latin typeface="NikoshBAN" pitchFamily="2" charset="0"/>
                <a:cs typeface="NikoshBAN" pitchFamily="2" charset="0"/>
              </a:rPr>
              <a:t>জ্ঞানমূলক প্রশ্নগুলোর  উত্তর দাওঃ</a:t>
            </a:r>
          </a:p>
          <a:p>
            <a:pPr marL="514350" indent="-514350">
              <a:buAutoNum type="arabicParenR"/>
            </a:pPr>
            <a:r>
              <a:rPr lang="bn-IN" sz="3200" dirty="0" smtClean="0">
                <a:latin typeface="NikoshBAN" pitchFamily="2" charset="0"/>
                <a:cs typeface="NikoshBAN" pitchFamily="2" charset="0"/>
              </a:rPr>
              <a:t>কোন সাহিত্যিক পদ্মভূষণ পুরষ্কার পেয়েছিলেন?</a:t>
            </a:r>
          </a:p>
          <a:p>
            <a:r>
              <a:rPr lang="bn-IN" sz="3200" dirty="0" smtClean="0">
                <a:solidFill>
                  <a:srgbClr val="002060"/>
                </a:solidFill>
                <a:latin typeface="NikoshBAN" pitchFamily="2" charset="0"/>
                <a:cs typeface="NikoshBAN" pitchFamily="2" charset="0"/>
              </a:rPr>
              <a:t>উত্তরঃ </a:t>
            </a:r>
            <a:r>
              <a:rPr lang="bn-IN" sz="3200" b="1" dirty="0" smtClean="0">
                <a:solidFill>
                  <a:srgbClr val="002060"/>
                </a:solidFill>
                <a:latin typeface="NikoshBAN" pitchFamily="2" charset="0"/>
                <a:cs typeface="NikoshBAN" pitchFamily="2" charset="0"/>
              </a:rPr>
              <a:t>আনিসুজ্জামান</a:t>
            </a:r>
            <a:r>
              <a:rPr lang="bn-IN" sz="3200" b="1" dirty="0" smtClean="0">
                <a:latin typeface="NikoshBAN" pitchFamily="2" charset="0"/>
                <a:cs typeface="NikoshBAN" pitchFamily="2" charset="0"/>
              </a:rPr>
              <a:t>।</a:t>
            </a:r>
          </a:p>
          <a:p>
            <a:r>
              <a:rPr lang="bn-IN" sz="3200" dirty="0" smtClean="0">
                <a:latin typeface="NikoshBAN" pitchFamily="2" charset="0"/>
                <a:cs typeface="NikoshBAN" pitchFamily="2" charset="0"/>
              </a:rPr>
              <a:t>২) পৃথীবির প্রথম জাদুঘর কোথায় স্থাপিত হয়েছিল?</a:t>
            </a:r>
          </a:p>
          <a:p>
            <a:r>
              <a:rPr lang="bn-IN" sz="3200" dirty="0" smtClean="0">
                <a:solidFill>
                  <a:srgbClr val="002060"/>
                </a:solidFill>
                <a:latin typeface="NikoshBAN" pitchFamily="2" charset="0"/>
                <a:cs typeface="NikoshBAN" pitchFamily="2" charset="0"/>
              </a:rPr>
              <a:t>উত্তরঃ </a:t>
            </a:r>
            <a:r>
              <a:rPr lang="en-US" sz="3200" b="1" dirty="0" err="1" smtClean="0">
                <a:solidFill>
                  <a:srgbClr val="002060"/>
                </a:solidFill>
                <a:latin typeface="NikoshBAN" pitchFamily="2" charset="0"/>
                <a:cs typeface="NikoshBAN" pitchFamily="2" charset="0"/>
              </a:rPr>
              <a:t>আলেকজান্দ্রিয়ায়</a:t>
            </a:r>
            <a:r>
              <a:rPr lang="en-US" sz="3200" b="1" dirty="0" smtClean="0">
                <a:latin typeface="NikoshBAN" pitchFamily="2" charset="0"/>
                <a:cs typeface="NikoshBAN" pitchFamily="2" charset="0"/>
              </a:rPr>
              <a:t>।</a:t>
            </a:r>
          </a:p>
          <a:p>
            <a:r>
              <a:rPr lang="en-US" sz="3200" dirty="0" smtClean="0">
                <a:latin typeface="NikoshBAN" pitchFamily="2" charset="0"/>
                <a:cs typeface="NikoshBAN" pitchFamily="2" charset="0"/>
              </a:rPr>
              <a:t>৩) </a:t>
            </a:r>
            <a:r>
              <a:rPr lang="en-US" sz="3200" dirty="0" err="1" smtClean="0">
                <a:latin typeface="NikoshBAN" pitchFamily="2" charset="0"/>
                <a:cs typeface="NikoshBAN" pitchFamily="2" charset="0"/>
              </a:rPr>
              <a:t>জাদুঘর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আমাদের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চেতনাকে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p>
          <a:p>
            <a:r>
              <a:rPr lang="en-US" sz="3200" dirty="0" err="1" smtClean="0">
                <a:solidFill>
                  <a:srgbClr val="002060"/>
                </a:solidFill>
                <a:latin typeface="NikoshBAN" pitchFamily="2" charset="0"/>
                <a:cs typeface="NikoshBAN" pitchFamily="2" charset="0"/>
              </a:rPr>
              <a:t>উত্তরঃ</a:t>
            </a:r>
            <a:r>
              <a:rPr lang="en-US" sz="3200"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জাগ্রত</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করে</a:t>
            </a:r>
            <a:r>
              <a:rPr lang="en-US" sz="3200" b="1" dirty="0" smtClean="0">
                <a:solidFill>
                  <a:srgbClr val="002060"/>
                </a:solidFill>
                <a:latin typeface="NikoshBAN" pitchFamily="2" charset="0"/>
                <a:cs typeface="NikoshBAN" pitchFamily="2" charset="0"/>
              </a:rPr>
              <a:t>।</a:t>
            </a:r>
          </a:p>
          <a:p>
            <a:r>
              <a:rPr lang="en-US" sz="3200" dirty="0" smtClean="0">
                <a:latin typeface="NikoshBAN" pitchFamily="2" charset="0"/>
                <a:cs typeface="NikoshBAN" pitchFamily="2" charset="0"/>
              </a:rPr>
              <a:t>৪) </a:t>
            </a:r>
            <a:r>
              <a:rPr lang="en-US" sz="3200" dirty="0" err="1" smtClean="0">
                <a:latin typeface="NikoshBAN" pitchFamily="2" charset="0"/>
                <a:cs typeface="NikoshBAN" pitchFamily="2" charset="0"/>
              </a:rPr>
              <a:t>লুভ</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a:t>
            </a:r>
          </a:p>
          <a:p>
            <a:r>
              <a:rPr lang="en-US" sz="3200" dirty="0" err="1" smtClean="0">
                <a:latin typeface="NikoshBAN" pitchFamily="2" charset="0"/>
                <a:cs typeface="NikoshBAN" pitchFamily="2" charset="0"/>
              </a:rPr>
              <a:t>উত্তরঃ</a:t>
            </a:r>
            <a:r>
              <a:rPr lang="en-US" sz="3200" dirty="0" smtClean="0">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আর্ট</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গ্যালারি</a:t>
            </a:r>
            <a:r>
              <a:rPr lang="en-US" sz="3200" b="1" dirty="0" smtClean="0">
                <a:solidFill>
                  <a:srgbClr val="002060"/>
                </a:solidFill>
                <a:latin typeface="NikoshBAN" pitchFamily="2" charset="0"/>
                <a:cs typeface="NikoshBAN" pitchFamily="2" charset="0"/>
              </a:rPr>
              <a:t>।</a:t>
            </a:r>
            <a:endParaRPr lang="en-US" sz="32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417140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bn-IN" sz="6600" dirty="0" smtClean="0">
                <a:solidFill>
                  <a:srgbClr val="FF0000"/>
                </a:solidFill>
                <a:latin typeface="NikoshBAN" panose="02000000000000000000" pitchFamily="2" charset="0"/>
                <a:cs typeface="NikoshBAN" panose="02000000000000000000" pitchFamily="2" charset="0"/>
              </a:rPr>
              <a:t>বিভাগীয় জাদুঘর খুলনা দর্শনপুর্বক একটি প্রতিবেদন প্রস্তুত করে আনবে।</a:t>
            </a:r>
            <a:endParaRPr lang="en-US" sz="6600"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5473521" y="515155"/>
            <a:ext cx="5190186" cy="769441"/>
          </a:xfrm>
          <a:prstGeom prst="rect">
            <a:avLst/>
          </a:prstGeom>
          <a:noFill/>
        </p:spPr>
        <p:txBody>
          <a:bodyPr wrap="square" rtlCol="0">
            <a:prstTxWarp prst="textPlain">
              <a:avLst/>
            </a:prstTxWarp>
            <a:spAutoFit/>
          </a:bodyPr>
          <a:lstStyle/>
          <a:p>
            <a:pPr algn="ctr"/>
            <a:r>
              <a:rPr lang="en-US" sz="4400" b="1" dirty="0" err="1" smtClean="0">
                <a:solidFill>
                  <a:srgbClr val="00B050"/>
                </a:solidFill>
                <a:latin typeface="NikoshBAN" pitchFamily="2" charset="0"/>
                <a:cs typeface="NikoshBAN" pitchFamily="2" charset="0"/>
              </a:rPr>
              <a:t>বাড়ির</a:t>
            </a:r>
            <a:r>
              <a:rPr lang="en-US" sz="4400" b="1" dirty="0" smtClean="0">
                <a:solidFill>
                  <a:srgbClr val="00B050"/>
                </a:solidFill>
                <a:latin typeface="NikoshBAN" pitchFamily="2" charset="0"/>
                <a:cs typeface="NikoshBAN" pitchFamily="2" charset="0"/>
              </a:rPr>
              <a:t> </a:t>
            </a:r>
            <a:r>
              <a:rPr lang="en-US" sz="4400" b="1" dirty="0" err="1" smtClean="0">
                <a:solidFill>
                  <a:srgbClr val="00B050"/>
                </a:solidFill>
                <a:latin typeface="NikoshBAN" pitchFamily="2" charset="0"/>
                <a:cs typeface="NikoshBAN" pitchFamily="2" charset="0"/>
              </a:rPr>
              <a:t>কাজ</a:t>
            </a:r>
            <a:endParaRPr lang="en-US" sz="4400" b="1" dirty="0">
              <a:solidFill>
                <a:srgbClr val="00B05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206" y="115910"/>
            <a:ext cx="2143125" cy="1429555"/>
          </a:xfrm>
          <a:prstGeom prst="rect">
            <a:avLst/>
          </a:prstGeom>
        </p:spPr>
      </p:pic>
    </p:spTree>
    <p:extLst>
      <p:ext uri="{BB962C8B-B14F-4D97-AF65-F5344CB8AC3E}">
        <p14:creationId xmlns:p14="http://schemas.microsoft.com/office/powerpoint/2010/main" val="18177999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anim to="1.5" calcmode="lin" valueType="num">
                                      <p:cBhvr override="childStyle">
                                        <p:cTn id="9" dur="500" fill="hold"/>
                                        <p:tgtEl>
                                          <p:spTgt spid="3">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7200" dirty="0" smtClean="0">
                <a:latin typeface="NikoshBAN" panose="02000000000000000000" pitchFamily="2" charset="0"/>
                <a:cs typeface="NikoshBAN" panose="02000000000000000000" pitchFamily="2" charset="0"/>
              </a:rPr>
              <a:t>সকলকে সক্রিয় অংশগ্রহনের জন্য </a:t>
            </a:r>
            <a:endParaRPr lang="en-US" sz="7200" dirty="0">
              <a:latin typeface="NikoshBAN" panose="02000000000000000000" pitchFamily="2" charset="0"/>
              <a:cs typeface="NikoshBAN" panose="02000000000000000000" pitchFamily="2" charset="0"/>
            </a:endParaRPr>
          </a:p>
        </p:txBody>
      </p:sp>
      <p:sp>
        <p:nvSpPr>
          <p:cNvPr id="5" name="TextBox 4"/>
          <p:cNvSpPr txBox="1"/>
          <p:nvPr/>
        </p:nvSpPr>
        <p:spPr>
          <a:xfrm>
            <a:off x="2893325" y="3330054"/>
            <a:ext cx="3684896" cy="1569660"/>
          </a:xfrm>
          <a:prstGeom prst="rect">
            <a:avLst/>
          </a:prstGeom>
          <a:noFill/>
        </p:spPr>
        <p:txBody>
          <a:bodyPr wrap="square" rtlCol="0">
            <a:spAutoFit/>
          </a:bodyPr>
          <a:lstStyle/>
          <a:p>
            <a:r>
              <a:rPr lang="bn-IN" sz="9600" dirty="0" smtClean="0">
                <a:solidFill>
                  <a:srgbClr val="00B0F0"/>
                </a:solidFill>
                <a:latin typeface="NikoshBAN" panose="02000000000000000000" pitchFamily="2" charset="0"/>
                <a:cs typeface="NikoshBAN" panose="02000000000000000000" pitchFamily="2" charset="0"/>
              </a:rPr>
              <a:t>ধন্যবাদ</a:t>
            </a:r>
            <a:endParaRPr lang="en-US" sz="9600" dirty="0">
              <a:solidFill>
                <a:srgbClr val="00B0F0"/>
              </a:solidFill>
              <a:latin typeface="NikoshBAN" panose="02000000000000000000" pitchFamily="2" charset="0"/>
              <a:cs typeface="NikoshBAN" panose="02000000000000000000" pitchFamily="2"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0919" y="1455313"/>
            <a:ext cx="8512934" cy="4803820"/>
          </a:xfrm>
        </p:spPr>
      </p:pic>
      <p:sp>
        <p:nvSpPr>
          <p:cNvPr id="8" name="TextBox 7"/>
          <p:cNvSpPr txBox="1"/>
          <p:nvPr/>
        </p:nvSpPr>
        <p:spPr>
          <a:xfrm>
            <a:off x="3979572" y="2060620"/>
            <a:ext cx="3335628" cy="1569660"/>
          </a:xfrm>
          <a:prstGeom prst="rect">
            <a:avLst/>
          </a:prstGeom>
          <a:noFill/>
        </p:spPr>
        <p:txBody>
          <a:bodyPr wrap="square" rtlCol="0">
            <a:spAutoFit/>
          </a:bodyPr>
          <a:lstStyle/>
          <a:p>
            <a:r>
              <a:rPr lang="bn-IN" sz="9600" b="1" dirty="0" smtClean="0">
                <a:solidFill>
                  <a:srgbClr val="FFFF00"/>
                </a:solidFill>
                <a:latin typeface="NikoshBAN" pitchFamily="2" charset="0"/>
                <a:cs typeface="NikoshBAN" pitchFamily="2" charset="0"/>
              </a:rPr>
              <a:t>ধন্যবাদ</a:t>
            </a:r>
            <a:endParaRPr lang="en-US" sz="9600" b="1"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8684161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2732" y="1842449"/>
            <a:ext cx="5022761" cy="3897158"/>
          </a:xfrm>
        </p:spPr>
      </p:pic>
      <p:sp>
        <p:nvSpPr>
          <p:cNvPr id="5" name="Title 4"/>
          <p:cNvSpPr>
            <a:spLocks noGrp="1"/>
          </p:cNvSpPr>
          <p:nvPr>
            <p:ph type="title"/>
          </p:nvPr>
        </p:nvSpPr>
        <p:spPr/>
        <p:txBody>
          <a:bodyPr>
            <a:normAutofit/>
          </a:bodyPr>
          <a:lstStyle/>
          <a:p>
            <a:r>
              <a:rPr lang="bn-IN" sz="7200" dirty="0" smtClean="0">
                <a:solidFill>
                  <a:srgbClr val="C00000"/>
                </a:solidFill>
                <a:latin typeface="NikoshBAN" panose="02000000000000000000" pitchFamily="2" charset="0"/>
                <a:cs typeface="NikoshBAN" panose="02000000000000000000" pitchFamily="2" charset="0"/>
              </a:rPr>
              <a:t>ছবি তে আমরা কি দেখতে পাচ্ছি?</a:t>
            </a:r>
            <a:endParaRPr lang="en-US" sz="7200" dirty="0">
              <a:solidFill>
                <a:srgbClr val="C000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104" y="1584102"/>
            <a:ext cx="4108361" cy="4159876"/>
          </a:xfrm>
          <a:prstGeom prst="rect">
            <a:avLst/>
          </a:prstGeom>
        </p:spPr>
      </p:pic>
    </p:spTree>
    <p:extLst>
      <p:ext uri="{BB962C8B-B14F-4D97-AF65-F5344CB8AC3E}">
        <p14:creationId xmlns:p14="http://schemas.microsoft.com/office/powerpoint/2010/main" val="41684588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1460311" y="2852383"/>
            <a:ext cx="9471546" cy="296156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3" name="TextBox 2"/>
          <p:cNvSpPr txBox="1"/>
          <p:nvPr/>
        </p:nvSpPr>
        <p:spPr>
          <a:xfrm>
            <a:off x="1760561" y="3507475"/>
            <a:ext cx="8980227" cy="1569660"/>
          </a:xfrm>
          <a:prstGeom prst="rect">
            <a:avLst/>
          </a:prstGeom>
          <a:noFill/>
        </p:spPr>
        <p:txBody>
          <a:bodyPr wrap="square" rtlCol="0">
            <a:spAutoFit/>
          </a:bodyPr>
          <a:lstStyle/>
          <a:p>
            <a:r>
              <a:rPr lang="bn-IN" sz="9600" dirty="0" smtClean="0">
                <a:latin typeface="NikoshBAN" panose="02000000000000000000" pitchFamily="2" charset="0"/>
                <a:cs typeface="NikoshBAN" panose="02000000000000000000" pitchFamily="2" charset="0"/>
              </a:rPr>
              <a:t>জাদুঘরে কেন যাব?</a:t>
            </a:r>
            <a:endParaRPr lang="en-US" sz="9600" dirty="0">
              <a:latin typeface="NikoshBAN" panose="02000000000000000000" pitchFamily="2" charset="0"/>
              <a:cs typeface="NikoshBAN" panose="02000000000000000000" pitchFamily="2" charset="0"/>
            </a:endParaRPr>
          </a:p>
        </p:txBody>
      </p:sp>
      <p:sp>
        <p:nvSpPr>
          <p:cNvPr id="4" name="TextBox 3"/>
          <p:cNvSpPr txBox="1"/>
          <p:nvPr/>
        </p:nvSpPr>
        <p:spPr>
          <a:xfrm>
            <a:off x="2730321" y="489397"/>
            <a:ext cx="6426558" cy="830997"/>
          </a:xfrm>
          <a:prstGeom prst="rect">
            <a:avLst/>
          </a:prstGeom>
          <a:noFill/>
        </p:spPr>
        <p:txBody>
          <a:bodyPr wrap="square" rtlCol="0">
            <a:prstTxWarp prst="textWave1">
              <a:avLst/>
            </a:prstTxWarp>
            <a:spAutoFit/>
          </a:bodyPr>
          <a:lstStyle/>
          <a:p>
            <a:r>
              <a:rPr lang="en-US" sz="4800" b="1" dirty="0" err="1" smtClean="0">
                <a:latin typeface="NikoshBAN" pitchFamily="2" charset="0"/>
                <a:cs typeface="NikoshBAN" pitchFamily="2" charset="0"/>
              </a:rPr>
              <a:t>আমাদের</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আজকের</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পাঠ</a:t>
            </a:r>
            <a:endParaRPr lang="en-US" sz="4800" b="1" dirty="0">
              <a:latin typeface="NikoshBAN" pitchFamily="2" charset="0"/>
              <a:cs typeface="NikoshBAN" pitchFamily="2" charset="0"/>
            </a:endParaRPr>
          </a:p>
        </p:txBody>
      </p:sp>
      <p:sp>
        <p:nvSpPr>
          <p:cNvPr id="5" name="TextBox 4"/>
          <p:cNvSpPr txBox="1"/>
          <p:nvPr/>
        </p:nvSpPr>
        <p:spPr>
          <a:xfrm>
            <a:off x="2730321" y="1687132"/>
            <a:ext cx="3520353" cy="1107996"/>
          </a:xfrm>
          <a:prstGeom prst="rect">
            <a:avLst/>
          </a:prstGeom>
          <a:noFill/>
        </p:spPr>
        <p:txBody>
          <a:bodyPr wrap="square" rtlCol="0">
            <a:spAutoFit/>
          </a:bodyPr>
          <a:lstStyle/>
          <a:p>
            <a:r>
              <a:rPr lang="bn-IN" sz="6600" b="1" i="1" dirty="0" smtClean="0">
                <a:solidFill>
                  <a:srgbClr val="FF0000"/>
                </a:solidFill>
                <a:latin typeface="NikoshBAN" pitchFamily="2" charset="0"/>
                <a:cs typeface="NikoshBAN" pitchFamily="2" charset="0"/>
              </a:rPr>
              <a:t>প্রবন্ধ</a:t>
            </a:r>
            <a:endParaRPr lang="en-US" sz="6600" b="1" i="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1847189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3"/>
                                        </p:tgtEl>
                                      </p:cBhvr>
                                      <p:to x="80000" y="100000"/>
                                    </p:animScale>
                                    <p:anim by="(#ppt_w*0.10)" calcmode="lin" valueType="num">
                                      <p:cBhvr>
                                        <p:cTn id="7" dur="250" autoRev="1" fill="hold">
                                          <p:stCondLst>
                                            <p:cond delay="0"/>
                                          </p:stCondLst>
                                        </p:cTn>
                                        <p:tgtEl>
                                          <p:spTgt spid="3"/>
                                        </p:tgtEl>
                                        <p:attrNameLst>
                                          <p:attrName>ppt_x</p:attrName>
                                        </p:attrNameLst>
                                      </p:cBhvr>
                                    </p:anim>
                                    <p:anim by="(-#ppt_w*0.10)" calcmode="lin" valueType="num">
                                      <p:cBhvr>
                                        <p:cTn id="8" dur="250" autoRev="1" fill="hold">
                                          <p:stCondLst>
                                            <p:cond delay="0"/>
                                          </p:stCondLst>
                                        </p:cTn>
                                        <p:tgtEl>
                                          <p:spTgt spid="3"/>
                                        </p:tgtEl>
                                        <p:attrNameLst>
                                          <p:attrName>ppt_y</p:attrName>
                                        </p:attrNameLst>
                                      </p:cBhvr>
                                    </p:anim>
                                    <p:animRot by="-480000">
                                      <p:cBhvr>
                                        <p:cTn id="9"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r>
              <a:rPr lang="en-US" sz="7200" dirty="0" err="1" smtClean="0">
                <a:solidFill>
                  <a:srgbClr val="C00000"/>
                </a:solidFill>
                <a:latin typeface="NikoshBAN" panose="02000000000000000000" pitchFamily="2" charset="0"/>
                <a:cs typeface="NikoshBAN" panose="02000000000000000000" pitchFamily="2" charset="0"/>
              </a:rPr>
              <a:t>শিখনফল</a:t>
            </a:r>
            <a:endParaRPr lang="en-US" sz="7200" dirty="0">
              <a:solidFill>
                <a:srgbClr val="C00000"/>
              </a:solidFill>
              <a:latin typeface="NikoshBAN" panose="02000000000000000000" pitchFamily="2" charset="0"/>
              <a:cs typeface="NikoshBAN" panose="02000000000000000000" pitchFamily="2" charset="0"/>
            </a:endParaRPr>
          </a:p>
        </p:txBody>
      </p:sp>
      <p:sp>
        <p:nvSpPr>
          <p:cNvPr id="4" name="Content Placeholder 3"/>
          <p:cNvSpPr>
            <a:spLocks noGrp="1"/>
          </p:cNvSpPr>
          <p:nvPr>
            <p:ph idx="1"/>
          </p:nvPr>
        </p:nvSpPr>
        <p:spPr>
          <a:xfrm>
            <a:off x="1152098" y="1866569"/>
            <a:ext cx="8300995" cy="2911493"/>
          </a:xfrm>
        </p:spPr>
        <p:txBody>
          <a:bodyPr/>
          <a:lstStyle/>
          <a:p>
            <a:pPr marL="0" indent="0">
              <a:buNone/>
            </a:pPr>
            <a:r>
              <a:rPr lang="bn-IN" dirty="0" smtClean="0">
                <a:solidFill>
                  <a:schemeClr val="accent1">
                    <a:lumMod val="75000"/>
                  </a:schemeClr>
                </a:solidFill>
                <a:latin typeface="NikoshBAN" panose="02000000000000000000" pitchFamily="2" charset="0"/>
                <a:cs typeface="NikoshBAN" panose="02000000000000000000" pitchFamily="2" charset="0"/>
              </a:rPr>
              <a:t>১)</a:t>
            </a:r>
            <a:r>
              <a:rPr lang="en-US" dirty="0" smtClean="0">
                <a:solidFill>
                  <a:schemeClr val="accent5"/>
                </a:solidFill>
                <a:latin typeface="NikoshBAN" pitchFamily="2" charset="0"/>
                <a:cs typeface="NikoshBAN" panose="02000000000000000000" pitchFamily="2" charset="0"/>
              </a:rPr>
              <a:t> </a:t>
            </a:r>
            <a:r>
              <a:rPr lang="bn-IN" dirty="0" smtClean="0">
                <a:solidFill>
                  <a:schemeClr val="accent5"/>
                </a:solidFill>
                <a:latin typeface="NikoshBAN" pitchFamily="2" charset="0"/>
                <a:cs typeface="NikoshBAN" panose="02000000000000000000" pitchFamily="2" charset="0"/>
              </a:rPr>
              <a:t>জাদুঘরের </a:t>
            </a:r>
            <a:r>
              <a:rPr lang="bn-IN" dirty="0">
                <a:solidFill>
                  <a:schemeClr val="accent5"/>
                </a:solidFill>
                <a:latin typeface="NikoshBAN" pitchFamily="2" charset="0"/>
                <a:cs typeface="NikoshBAN" panose="02000000000000000000" pitchFamily="2" charset="0"/>
              </a:rPr>
              <a:t>উদ্ভব </a:t>
            </a:r>
            <a:r>
              <a:rPr lang="bn-IN" dirty="0" smtClean="0">
                <a:solidFill>
                  <a:schemeClr val="accent5"/>
                </a:solidFill>
                <a:latin typeface="NikoshBAN" pitchFamily="2" charset="0"/>
                <a:cs typeface="NikoshBAN" panose="02000000000000000000" pitchFamily="2" charset="0"/>
              </a:rPr>
              <a:t>ও</a:t>
            </a:r>
            <a:r>
              <a:rPr lang="en-US" dirty="0" smtClean="0">
                <a:solidFill>
                  <a:schemeClr val="accent5"/>
                </a:solidFill>
                <a:latin typeface="NikoshBAN" pitchFamily="2" charset="0"/>
                <a:cs typeface="NikoshBAN" panose="02000000000000000000" pitchFamily="2" charset="0"/>
              </a:rPr>
              <a:t> </a:t>
            </a:r>
            <a:r>
              <a:rPr lang="bn-IN" dirty="0" smtClean="0">
                <a:solidFill>
                  <a:schemeClr val="accent5"/>
                </a:solidFill>
                <a:latin typeface="NikoshBAN" pitchFamily="2" charset="0"/>
                <a:cs typeface="NikoshBAN" panose="02000000000000000000" pitchFamily="2" charset="0"/>
              </a:rPr>
              <a:t>ক্রমবিকাশ </a:t>
            </a:r>
            <a:r>
              <a:rPr lang="bn-IN" dirty="0">
                <a:solidFill>
                  <a:schemeClr val="accent5"/>
                </a:solidFill>
                <a:latin typeface="NikoshBAN" pitchFamily="2" charset="0"/>
                <a:cs typeface="NikoshBAN" panose="02000000000000000000" pitchFamily="2" charset="0"/>
              </a:rPr>
              <a:t>সম্পর্কে বলতে পারবে</a:t>
            </a:r>
          </a:p>
          <a:p>
            <a:endParaRPr lang="bn-IN" dirty="0" smtClean="0">
              <a:solidFill>
                <a:schemeClr val="accent5"/>
              </a:solidFill>
              <a:latin typeface="NikoshBAN" panose="02000000000000000000" pitchFamily="2" charset="0"/>
              <a:cs typeface="NikoshBAN" panose="02000000000000000000" pitchFamily="2" charset="0"/>
            </a:endParaRPr>
          </a:p>
          <a:p>
            <a:pPr marL="0" indent="0">
              <a:buNone/>
            </a:pPr>
            <a:r>
              <a:rPr lang="bn-IN" dirty="0" smtClean="0">
                <a:solidFill>
                  <a:schemeClr val="accent5"/>
                </a:solidFill>
                <a:latin typeface="NikoshBAN" panose="02000000000000000000" pitchFamily="2" charset="0"/>
                <a:cs typeface="NikoshBAN" panose="02000000000000000000" pitchFamily="2" charset="0"/>
              </a:rPr>
              <a:t>৩)</a:t>
            </a:r>
            <a:r>
              <a:rPr lang="en-US" dirty="0" smtClean="0">
                <a:solidFill>
                  <a:schemeClr val="accent5"/>
                </a:solidFill>
                <a:latin typeface="NikoshBAN" panose="02000000000000000000" pitchFamily="2" charset="0"/>
                <a:cs typeface="NikoshBAN" panose="02000000000000000000" pitchFamily="2" charset="0"/>
              </a:rPr>
              <a:t> </a:t>
            </a:r>
            <a:r>
              <a:rPr lang="bn-IN" dirty="0" smtClean="0">
                <a:solidFill>
                  <a:schemeClr val="accent5"/>
                </a:solidFill>
                <a:latin typeface="NikoshBAN" panose="02000000000000000000" pitchFamily="2" charset="0"/>
                <a:cs typeface="NikoshBAN" panose="02000000000000000000" pitchFamily="2" charset="0"/>
              </a:rPr>
              <a:t>লেখকের জীবন ও সাহিত্য কর্ম সম্পর্কে বলতে পারবে।</a:t>
            </a:r>
          </a:p>
          <a:p>
            <a:pPr marL="0" indent="0">
              <a:buNone/>
            </a:pPr>
            <a:r>
              <a:rPr lang="bn-IN" dirty="0" smtClean="0">
                <a:solidFill>
                  <a:schemeClr val="accent5"/>
                </a:solidFill>
                <a:latin typeface="NikoshBAN" panose="02000000000000000000" pitchFamily="2" charset="0"/>
                <a:cs typeface="NikoshBAN" panose="02000000000000000000" pitchFamily="2" charset="0"/>
              </a:rPr>
              <a:t>৪)</a:t>
            </a:r>
            <a:r>
              <a:rPr lang="en-US" dirty="0" smtClean="0">
                <a:solidFill>
                  <a:schemeClr val="accent5"/>
                </a:solidFill>
                <a:latin typeface="NikoshBAN" panose="02000000000000000000" pitchFamily="2" charset="0"/>
                <a:cs typeface="NikoshBAN" panose="02000000000000000000" pitchFamily="2" charset="0"/>
              </a:rPr>
              <a:t> </a:t>
            </a:r>
            <a:r>
              <a:rPr lang="bn-IN" dirty="0" smtClean="0">
                <a:solidFill>
                  <a:schemeClr val="accent5"/>
                </a:solidFill>
                <a:latin typeface="NikoshBAN" panose="02000000000000000000" pitchFamily="2" charset="0"/>
                <a:cs typeface="NikoshBAN" panose="02000000000000000000" pitchFamily="2" charset="0"/>
              </a:rPr>
              <a:t>বিভিন্ন দেশের প্রাচীন ঐতিহ্য ও মিউজিয়ম সম্পর্কে বলতে পারবে।</a:t>
            </a:r>
          </a:p>
        </p:txBody>
      </p:sp>
      <p:sp>
        <p:nvSpPr>
          <p:cNvPr id="5" name="Rectangle 4"/>
          <p:cNvSpPr/>
          <p:nvPr/>
        </p:nvSpPr>
        <p:spPr>
          <a:xfrm>
            <a:off x="723331" y="2402005"/>
            <a:ext cx="8366078" cy="523220"/>
          </a:xfrm>
          <a:prstGeom prst="rect">
            <a:avLst/>
          </a:prstGeom>
        </p:spPr>
        <p:txBody>
          <a:bodyPr wrap="square">
            <a:spAutoFit/>
          </a:bodyPr>
          <a:lstStyle/>
          <a:p>
            <a:pPr lvl="1"/>
            <a:r>
              <a:rPr lang="bn-IN" sz="2800" dirty="0" smtClean="0">
                <a:solidFill>
                  <a:srgbClr val="00B050"/>
                </a:solidFill>
              </a:rPr>
              <a:t>২)</a:t>
            </a:r>
            <a:r>
              <a:rPr lang="bn-IN" sz="2800" dirty="0" smtClean="0">
                <a:solidFill>
                  <a:schemeClr val="accent1"/>
                </a:solidFill>
                <a:latin typeface="NikoshBAN" pitchFamily="2" charset="0"/>
                <a:cs typeface="NikoshBAN" panose="02000000000000000000" pitchFamily="2" charset="0"/>
              </a:rPr>
              <a:t> </a:t>
            </a:r>
            <a:r>
              <a:rPr lang="en-US" sz="2800" dirty="0" smtClean="0">
                <a:solidFill>
                  <a:schemeClr val="accent1"/>
                </a:solidFill>
                <a:latin typeface="NikoshBAN" pitchFamily="2" charset="0"/>
                <a:cs typeface="NikoshBAN" panose="02000000000000000000" pitchFamily="2" charset="0"/>
              </a:rPr>
              <a:t> </a:t>
            </a:r>
            <a:r>
              <a:rPr lang="bn-IN" sz="2800" dirty="0" smtClean="0">
                <a:solidFill>
                  <a:schemeClr val="accent1"/>
                </a:solidFill>
                <a:latin typeface="NikoshBAN" pitchFamily="2" charset="0"/>
                <a:cs typeface="NikoshBAN" panose="02000000000000000000" pitchFamily="2" charset="0"/>
              </a:rPr>
              <a:t>জাদুঘরের </a:t>
            </a:r>
            <a:r>
              <a:rPr lang="bn-IN" sz="2800" dirty="0">
                <a:solidFill>
                  <a:schemeClr val="accent1"/>
                </a:solidFill>
                <a:latin typeface="NikoshBAN" panose="02000000000000000000" pitchFamily="2" charset="0"/>
                <a:cs typeface="NikoshBAN" panose="02000000000000000000" pitchFamily="2" charset="0"/>
              </a:rPr>
              <a:t>উপকারিতা সম্পর্কে বর্ননা করতে পারবে </a:t>
            </a:r>
            <a:r>
              <a:rPr lang="bn-IN" sz="2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69267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r"/>
            <a:r>
              <a:rPr lang="en-US" sz="4800" dirty="0" err="1" smtClean="0">
                <a:latin typeface="NikoshBAN" panose="02000000000000000000" pitchFamily="2" charset="0"/>
                <a:cs typeface="NikoshBAN" panose="02000000000000000000" pitchFamily="2" charset="0"/>
              </a:rPr>
              <a:t>আনিসুজ্জামান</a:t>
            </a:r>
            <a:endParaRPr lang="en-US" sz="4800" dirty="0">
              <a:latin typeface="NikoshBAN" panose="02000000000000000000" pitchFamily="2" charset="0"/>
              <a:cs typeface="NikoshBAN" panose="02000000000000000000" pitchFamily="2"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505075"/>
            <a:ext cx="5157787" cy="3813838"/>
          </a:xfrm>
        </p:spPr>
      </p:pic>
      <p:sp>
        <p:nvSpPr>
          <p:cNvPr id="6" name="Content Placeholder 5"/>
          <p:cNvSpPr>
            <a:spLocks noGrp="1"/>
          </p:cNvSpPr>
          <p:nvPr>
            <p:ph sz="quarter" idx="4"/>
          </p:nvPr>
        </p:nvSpPr>
        <p:spPr/>
        <p:txBody>
          <a:bodyPr/>
          <a:lstStyle/>
          <a:p>
            <a:r>
              <a:rPr lang="bn-IN" dirty="0" smtClean="0">
                <a:solidFill>
                  <a:srgbClr val="C00000"/>
                </a:solidFill>
                <a:latin typeface="NikoshBAN" panose="02000000000000000000" pitchFamily="2" charset="0"/>
                <a:cs typeface="NikoshBAN" panose="02000000000000000000" pitchFamily="2" charset="0"/>
              </a:rPr>
              <a:t>জন্মঃ  </a:t>
            </a:r>
            <a:r>
              <a:rPr lang="en-US" dirty="0" smtClean="0">
                <a:solidFill>
                  <a:srgbClr val="C00000"/>
                </a:solidFill>
                <a:latin typeface="NikoshBAN" panose="02000000000000000000" pitchFamily="2" charset="0"/>
                <a:cs typeface="NikoshBAN" panose="02000000000000000000" pitchFamily="2" charset="0"/>
              </a:rPr>
              <a:t>১৮ </a:t>
            </a:r>
            <a:r>
              <a:rPr lang="en-US" dirty="0" err="1" smtClean="0">
                <a:solidFill>
                  <a:srgbClr val="C00000"/>
                </a:solidFill>
                <a:latin typeface="NikoshBAN" panose="02000000000000000000" pitchFamily="2" charset="0"/>
                <a:cs typeface="NikoshBAN" panose="02000000000000000000" pitchFamily="2" charset="0"/>
              </a:rPr>
              <a:t>ফেব্রুয়ারী</a:t>
            </a:r>
            <a:r>
              <a:rPr lang="bn-IN" dirty="0" smtClean="0">
                <a:solidFill>
                  <a:srgbClr val="C00000"/>
                </a:solidFill>
                <a:latin typeface="NikoshBAN" panose="02000000000000000000" pitchFamily="2" charset="0"/>
                <a:cs typeface="NikoshBAN" panose="02000000000000000000" pitchFamily="2" charset="0"/>
              </a:rPr>
              <a:t>      ১৯৩৭ </a:t>
            </a:r>
            <a:r>
              <a:rPr lang="en-US" dirty="0" err="1" smtClean="0">
                <a:solidFill>
                  <a:srgbClr val="C00000"/>
                </a:solidFill>
                <a:latin typeface="NikoshBAN" panose="02000000000000000000" pitchFamily="2" charset="0"/>
                <a:cs typeface="NikoshBAN" panose="02000000000000000000" pitchFamily="2" charset="0"/>
              </a:rPr>
              <a:t>খ্রীঃ</a:t>
            </a:r>
            <a:endParaRPr lang="en-US" dirty="0" smtClean="0">
              <a:solidFill>
                <a:srgbClr val="C00000"/>
              </a:solidFill>
              <a:latin typeface="NikoshBAN" panose="02000000000000000000" pitchFamily="2" charset="0"/>
              <a:cs typeface="NikoshBAN" panose="02000000000000000000" pitchFamily="2" charset="0"/>
            </a:endParaRPr>
          </a:p>
          <a:p>
            <a:r>
              <a:rPr lang="en-US" dirty="0" err="1" smtClean="0">
                <a:solidFill>
                  <a:srgbClr val="C00000"/>
                </a:solidFill>
                <a:latin typeface="NikoshBAN" panose="02000000000000000000" pitchFamily="2" charset="0"/>
                <a:cs typeface="NikoshBAN" panose="02000000000000000000" pitchFamily="2" charset="0"/>
              </a:rPr>
              <a:t>পিতাঃ</a:t>
            </a:r>
            <a:r>
              <a:rPr lang="en-US" dirty="0" smtClean="0">
                <a:solidFill>
                  <a:srgbClr val="C00000"/>
                </a:solidFill>
                <a:latin typeface="NikoshBAN" panose="02000000000000000000" pitchFamily="2" charset="0"/>
                <a:cs typeface="NikoshBAN" panose="02000000000000000000" pitchFamily="2" charset="0"/>
              </a:rPr>
              <a:t> </a:t>
            </a:r>
            <a:r>
              <a:rPr lang="en-US" dirty="0" err="1" smtClean="0">
                <a:solidFill>
                  <a:srgbClr val="C00000"/>
                </a:solidFill>
                <a:latin typeface="NikoshBAN" panose="02000000000000000000" pitchFamily="2" charset="0"/>
                <a:cs typeface="NikoshBAN" panose="02000000000000000000" pitchFamily="2" charset="0"/>
              </a:rPr>
              <a:t>ডা,এ</a:t>
            </a:r>
            <a:r>
              <a:rPr lang="en-US" dirty="0" smtClean="0">
                <a:solidFill>
                  <a:srgbClr val="C00000"/>
                </a:solidFill>
                <a:latin typeface="NikoshBAN" panose="02000000000000000000" pitchFamily="2" charset="0"/>
                <a:cs typeface="NikoshBAN" panose="02000000000000000000" pitchFamily="2" charset="0"/>
              </a:rPr>
              <a:t> </a:t>
            </a:r>
            <a:r>
              <a:rPr lang="en-US" dirty="0" err="1" smtClean="0">
                <a:solidFill>
                  <a:srgbClr val="C00000"/>
                </a:solidFill>
                <a:latin typeface="NikoshBAN" panose="02000000000000000000" pitchFamily="2" charset="0"/>
                <a:cs typeface="NikoshBAN" panose="02000000000000000000" pitchFamily="2" charset="0"/>
              </a:rPr>
              <a:t>টি,এম</a:t>
            </a:r>
            <a:r>
              <a:rPr lang="en-US" dirty="0" smtClean="0">
                <a:solidFill>
                  <a:srgbClr val="C00000"/>
                </a:solidFill>
                <a:latin typeface="NikoshBAN" panose="02000000000000000000" pitchFamily="2" charset="0"/>
                <a:cs typeface="NikoshBAN" panose="02000000000000000000" pitchFamily="2" charset="0"/>
              </a:rPr>
              <a:t> </a:t>
            </a:r>
            <a:r>
              <a:rPr lang="en-US" dirty="0" err="1" smtClean="0">
                <a:solidFill>
                  <a:srgbClr val="C00000"/>
                </a:solidFill>
                <a:latin typeface="NikoshBAN" panose="02000000000000000000" pitchFamily="2" charset="0"/>
                <a:cs typeface="NikoshBAN" panose="02000000000000000000" pitchFamily="2" charset="0"/>
              </a:rPr>
              <a:t>মোয়াজ্জম</a:t>
            </a:r>
            <a:endParaRPr lang="en-US" dirty="0" smtClean="0">
              <a:solidFill>
                <a:srgbClr val="C00000"/>
              </a:solidFill>
              <a:latin typeface="NikoshBAN" panose="02000000000000000000" pitchFamily="2" charset="0"/>
              <a:cs typeface="NikoshBAN" panose="02000000000000000000" pitchFamily="2" charset="0"/>
            </a:endParaRPr>
          </a:p>
          <a:p>
            <a:r>
              <a:rPr lang="en-US" dirty="0" err="1" smtClean="0">
                <a:solidFill>
                  <a:srgbClr val="C00000"/>
                </a:solidFill>
                <a:latin typeface="NikoshBAN" panose="02000000000000000000" pitchFamily="2" charset="0"/>
                <a:cs typeface="NikoshBAN" panose="02000000000000000000" pitchFamily="2" charset="0"/>
              </a:rPr>
              <a:t>মাতাঃ</a:t>
            </a:r>
            <a:r>
              <a:rPr lang="en-US" dirty="0" smtClean="0">
                <a:solidFill>
                  <a:srgbClr val="C00000"/>
                </a:solidFill>
                <a:latin typeface="NikoshBAN" panose="02000000000000000000" pitchFamily="2" charset="0"/>
                <a:cs typeface="NikoshBAN" panose="02000000000000000000" pitchFamily="2" charset="0"/>
              </a:rPr>
              <a:t> </a:t>
            </a:r>
            <a:r>
              <a:rPr lang="en-US" dirty="0" err="1" smtClean="0">
                <a:solidFill>
                  <a:srgbClr val="C00000"/>
                </a:solidFill>
                <a:latin typeface="NikoshBAN" panose="02000000000000000000" pitchFamily="2" charset="0"/>
                <a:cs typeface="NikoshBAN" panose="02000000000000000000" pitchFamily="2" charset="0"/>
              </a:rPr>
              <a:t>সৈয়দা</a:t>
            </a:r>
            <a:r>
              <a:rPr lang="en-US" dirty="0" smtClean="0">
                <a:solidFill>
                  <a:srgbClr val="C00000"/>
                </a:solidFill>
                <a:latin typeface="NikoshBAN" panose="02000000000000000000" pitchFamily="2" charset="0"/>
                <a:cs typeface="NikoshBAN" panose="02000000000000000000" pitchFamily="2" charset="0"/>
              </a:rPr>
              <a:t> </a:t>
            </a:r>
            <a:r>
              <a:rPr lang="en-US" dirty="0" err="1" smtClean="0">
                <a:solidFill>
                  <a:srgbClr val="C00000"/>
                </a:solidFill>
                <a:latin typeface="NikoshBAN" panose="02000000000000000000" pitchFamily="2" charset="0"/>
                <a:cs typeface="NikoshBAN" panose="02000000000000000000" pitchFamily="2" charset="0"/>
              </a:rPr>
              <a:t>খাতুন</a:t>
            </a:r>
            <a:r>
              <a:rPr lang="en-US" dirty="0" smtClean="0">
                <a:solidFill>
                  <a:srgbClr val="C00000"/>
                </a:solidFill>
                <a:latin typeface="NikoshBAN" panose="02000000000000000000" pitchFamily="2" charset="0"/>
                <a:cs typeface="NikoshBAN" panose="02000000000000000000" pitchFamily="2" charset="0"/>
              </a:rPr>
              <a:t>।</a:t>
            </a:r>
            <a:endParaRPr lang="bn-IN" dirty="0" smtClean="0">
              <a:solidFill>
                <a:srgbClr val="C00000"/>
              </a:solidFill>
              <a:latin typeface="NikoshBAN" panose="02000000000000000000" pitchFamily="2" charset="0"/>
              <a:cs typeface="NikoshBAN" panose="02000000000000000000" pitchFamily="2" charset="0"/>
            </a:endParaRPr>
          </a:p>
          <a:p>
            <a:r>
              <a:rPr lang="bn-IN" dirty="0" smtClean="0">
                <a:solidFill>
                  <a:srgbClr val="C00000"/>
                </a:solidFill>
                <a:latin typeface="NikoshBAN" panose="02000000000000000000" pitchFamily="2" charset="0"/>
                <a:cs typeface="NikoshBAN" panose="02000000000000000000" pitchFamily="2" charset="0"/>
              </a:rPr>
              <a:t>তার উল্লেখযোগ্য গ্রন্থগুলোঃ </a:t>
            </a:r>
            <a:r>
              <a:rPr lang="bn-IN" dirty="0" smtClean="0">
                <a:solidFill>
                  <a:srgbClr val="0070C0"/>
                </a:solidFill>
                <a:latin typeface="NikoshBAN" panose="02000000000000000000" pitchFamily="2" charset="0"/>
                <a:cs typeface="NikoshBAN" panose="02000000000000000000" pitchFamily="2" charset="0"/>
              </a:rPr>
              <a:t>মুসলিম মানস ও বাংলা সাহিত্য।</a:t>
            </a:r>
          </a:p>
          <a:p>
            <a:r>
              <a:rPr lang="bn-IN" dirty="0" smtClean="0">
                <a:solidFill>
                  <a:srgbClr val="0070C0"/>
                </a:solidFill>
                <a:latin typeface="NikoshBAN" panose="02000000000000000000" pitchFamily="2" charset="0"/>
                <a:cs typeface="NikoshBAN" panose="02000000000000000000" pitchFamily="2" charset="0"/>
              </a:rPr>
              <a:t>বাঙ্গালী নারী</a:t>
            </a:r>
          </a:p>
          <a:p>
            <a:r>
              <a:rPr lang="bn-IN" dirty="0" smtClean="0">
                <a:solidFill>
                  <a:srgbClr val="0070C0"/>
                </a:solidFill>
                <a:latin typeface="NikoshBAN" panose="02000000000000000000" pitchFamily="2" charset="0"/>
                <a:cs typeface="NikoshBAN" panose="02000000000000000000" pitchFamily="2" charset="0"/>
              </a:rPr>
              <a:t>চেনা মানুষের মুখ ইত্যাদি।</a:t>
            </a:r>
          </a:p>
        </p:txBody>
      </p:sp>
      <p:sp>
        <p:nvSpPr>
          <p:cNvPr id="8" name="Title 7"/>
          <p:cNvSpPr>
            <a:spLocks noGrp="1"/>
          </p:cNvSpPr>
          <p:nvPr>
            <p:ph type="title"/>
          </p:nvPr>
        </p:nvSpPr>
        <p:spPr/>
        <p:txBody>
          <a:bodyPr/>
          <a:lstStyle/>
          <a:p>
            <a:r>
              <a:rPr lang="bn-IN" dirty="0" smtClean="0">
                <a:latin typeface="NikoshBAN" panose="02000000000000000000" pitchFamily="2" charset="0"/>
                <a:cs typeface="NikoshBAN" panose="02000000000000000000" pitchFamily="2" charset="0"/>
              </a:rPr>
              <a:t>                </a:t>
            </a:r>
            <a:r>
              <a:rPr lang="bn-IN" sz="6600" dirty="0" smtClean="0">
                <a:solidFill>
                  <a:srgbClr val="FF0000"/>
                </a:solidFill>
                <a:latin typeface="NikoshBAN" panose="02000000000000000000" pitchFamily="2" charset="0"/>
                <a:cs typeface="NikoshBAN" panose="02000000000000000000" pitchFamily="2" charset="0"/>
              </a:rPr>
              <a:t>লেখক পরিচিতি</a:t>
            </a:r>
            <a:endParaRPr lang="en-US" sz="6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0094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89514"/>
          </a:xfrm>
        </p:spPr>
        <p:txBody>
          <a:bodyPr>
            <a:normAutofit/>
          </a:bodyPr>
          <a:lstStyle/>
          <a:p>
            <a:r>
              <a:rPr lang="bn-IN" sz="8000" dirty="0" smtClean="0">
                <a:solidFill>
                  <a:srgbClr val="FF0000"/>
                </a:solidFill>
                <a:latin typeface="NikoshBAN" panose="02000000000000000000" pitchFamily="2" charset="0"/>
                <a:cs typeface="NikoshBAN" panose="02000000000000000000" pitchFamily="2" charset="0"/>
              </a:rPr>
              <a:t>আলেকজান্দ্রিয়ায় পৃথিবীর প্রথম জাদুঘর স্থাপিত হয়েছিল খ্রীষ্টপূর্ব ৩য় শতাব্দীতে।</a:t>
            </a:r>
            <a:endParaRPr lang="en-US" sz="8000" dirty="0">
              <a:solidFill>
                <a:srgbClr val="FF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651" y="3452884"/>
            <a:ext cx="6182436" cy="3405115"/>
          </a:xfrm>
          <a:prstGeom prst="rect">
            <a:avLst/>
          </a:prstGeom>
        </p:spPr>
      </p:pic>
    </p:spTree>
    <p:extLst>
      <p:ext uri="{BB962C8B-B14F-4D97-AF65-F5344CB8AC3E}">
        <p14:creationId xmlns:p14="http://schemas.microsoft.com/office/powerpoint/2010/main" val="21855282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solidFill>
                  <a:srgbClr val="C00000"/>
                </a:solidFill>
                <a:latin typeface="NikoshBAN" panose="02000000000000000000" pitchFamily="2" charset="0"/>
                <a:cs typeface="NikoshBAN" panose="02000000000000000000" pitchFamily="2" charset="0"/>
              </a:rPr>
              <a:t>একালে আলেকজান্দ্রিয়ার মত মেলানো-মেশানো জাদুঘরের সবচেয়ে বড় দৃষ্টান্ত বোধহয় ব্রিটিশ মিউজিয়ম</a:t>
            </a:r>
            <a:r>
              <a:rPr lang="bn-IN"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4585" y="2070893"/>
            <a:ext cx="7492621" cy="4261667"/>
          </a:xfrm>
        </p:spPr>
      </p:pic>
    </p:spTree>
    <p:extLst>
      <p:ext uri="{BB962C8B-B14F-4D97-AF65-F5344CB8AC3E}">
        <p14:creationId xmlns:p14="http://schemas.microsoft.com/office/powerpoint/2010/main" val="978671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6" y="232012"/>
            <a:ext cx="10515600" cy="1854461"/>
          </a:xfrm>
        </p:spPr>
        <p:txBody>
          <a:bodyPr>
            <a:normAutofit fontScale="90000"/>
          </a:bodyPr>
          <a:lstStyle/>
          <a:p>
            <a:r>
              <a:rPr lang="bn-IN" sz="5400" dirty="0" smtClean="0">
                <a:latin typeface="NikoshBAN" panose="02000000000000000000" pitchFamily="2" charset="0"/>
                <a:cs typeface="NikoshBAN" panose="02000000000000000000" pitchFamily="2" charset="0"/>
              </a:rPr>
              <a:t>জাদুঘরের যেসব বৈচিত্র্য আজ চোখে পড়ে –সে বৈচিত্র্য একদিকে যেমন সংগ্রহের বিষয়গত,তেমনি গঠনগত,এবং অন্যদিকে প্রশাসন গত। </a:t>
            </a:r>
            <a:endParaRPr lang="en-US" sz="5400"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092" y="2794716"/>
            <a:ext cx="3039414" cy="383790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944" y="2833352"/>
            <a:ext cx="2205556" cy="37477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3203" y="2833352"/>
            <a:ext cx="3117625" cy="3760630"/>
          </a:xfrm>
          <a:prstGeom prst="rect">
            <a:avLst/>
          </a:prstGeom>
        </p:spPr>
      </p:pic>
      <p:sp>
        <p:nvSpPr>
          <p:cNvPr id="5" name="TextBox 4"/>
          <p:cNvSpPr txBox="1"/>
          <p:nvPr/>
        </p:nvSpPr>
        <p:spPr>
          <a:xfrm>
            <a:off x="798490" y="2202287"/>
            <a:ext cx="1931831" cy="646331"/>
          </a:xfrm>
          <a:prstGeom prst="rect">
            <a:avLst/>
          </a:prstGeom>
          <a:noFill/>
        </p:spPr>
        <p:txBody>
          <a:bodyPr wrap="square" rtlCol="0">
            <a:spAutoFit/>
          </a:bodyPr>
          <a:lstStyle/>
          <a:p>
            <a:r>
              <a:rPr lang="bn-IN" sz="3600" dirty="0" smtClean="0">
                <a:solidFill>
                  <a:srgbClr val="FF0000"/>
                </a:solidFill>
                <a:latin typeface="NikoshBAN" pitchFamily="2" charset="0"/>
                <a:cs typeface="NikoshBAN" pitchFamily="2" charset="0"/>
              </a:rPr>
              <a:t>মুদ্রা</a:t>
            </a:r>
            <a:endParaRPr lang="en-US" sz="3600" dirty="0">
              <a:solidFill>
                <a:srgbClr val="FF0000"/>
              </a:solidFill>
              <a:latin typeface="NikoshBAN" pitchFamily="2" charset="0"/>
              <a:cs typeface="NikoshBAN" pitchFamily="2" charset="0"/>
            </a:endParaRPr>
          </a:p>
        </p:txBody>
      </p:sp>
      <p:sp>
        <p:nvSpPr>
          <p:cNvPr id="6" name="TextBox 5"/>
          <p:cNvSpPr txBox="1"/>
          <p:nvPr/>
        </p:nvSpPr>
        <p:spPr>
          <a:xfrm>
            <a:off x="4082603" y="2525452"/>
            <a:ext cx="2112135" cy="646331"/>
          </a:xfrm>
          <a:prstGeom prst="rect">
            <a:avLst/>
          </a:prstGeom>
          <a:noFill/>
        </p:spPr>
        <p:txBody>
          <a:bodyPr wrap="square" rtlCol="0">
            <a:spAutoFit/>
          </a:bodyPr>
          <a:lstStyle/>
          <a:p>
            <a:r>
              <a:rPr lang="bn-IN" sz="3600" dirty="0" smtClean="0">
                <a:solidFill>
                  <a:srgbClr val="FF0000"/>
                </a:solidFill>
                <a:latin typeface="NikoshBAN" pitchFamily="2" charset="0"/>
                <a:cs typeface="NikoshBAN" pitchFamily="2" charset="0"/>
              </a:rPr>
              <a:t>অলংকার</a:t>
            </a:r>
            <a:endParaRPr lang="en-US" sz="3600" dirty="0">
              <a:solidFill>
                <a:srgbClr val="FF0000"/>
              </a:solidFill>
              <a:latin typeface="NikoshBAN" pitchFamily="2" charset="0"/>
              <a:cs typeface="NikoshBAN" pitchFamily="2" charset="0"/>
            </a:endParaRPr>
          </a:p>
        </p:txBody>
      </p:sp>
      <p:sp>
        <p:nvSpPr>
          <p:cNvPr id="8" name="TextBox 7"/>
          <p:cNvSpPr txBox="1"/>
          <p:nvPr/>
        </p:nvSpPr>
        <p:spPr>
          <a:xfrm>
            <a:off x="8268237" y="2202287"/>
            <a:ext cx="3155324" cy="1200329"/>
          </a:xfrm>
          <a:prstGeom prst="rect">
            <a:avLst/>
          </a:prstGeom>
          <a:noFill/>
        </p:spPr>
        <p:txBody>
          <a:bodyPr wrap="square" rtlCol="0">
            <a:spAutoFit/>
          </a:bodyPr>
          <a:lstStyle/>
          <a:p>
            <a:r>
              <a:rPr lang="bn-IN" sz="3600" dirty="0" smtClean="0">
                <a:latin typeface="NikoshBAN" pitchFamily="2" charset="0"/>
                <a:cs typeface="NikoshBAN" pitchFamily="2" charset="0"/>
              </a:rPr>
              <a:t>কারুকাজ খচিত স্থাপত্য</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5255898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555</Words>
  <Application>Microsoft Office PowerPoint</Application>
  <PresentationFormat>Custom</PresentationFormat>
  <Paragraphs>65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                      আমার পরিচয়</vt:lpstr>
      <vt:lpstr>ছবি তে আমরা কি দেখতে পাচ্ছি?</vt:lpstr>
      <vt:lpstr>PowerPoint Presentation</vt:lpstr>
      <vt:lpstr>                              শিখনফল</vt:lpstr>
      <vt:lpstr>                লেখক পরিচিতি</vt:lpstr>
      <vt:lpstr>আলেকজান্দ্রিয়ায় পৃথিবীর প্রথম জাদুঘর স্থাপিত হয়েছিল খ্রীষ্টপূর্ব ৩য় শতাব্দীতে।</vt:lpstr>
      <vt:lpstr>একালে আলেকজান্দ্রিয়ার মত মেলানো-মেশানো জাদুঘরের সবচেয়ে বড় দৃষ্টান্ত বোধহয় ব্রিটিশ মিউজিয়ম।</vt:lpstr>
      <vt:lpstr>জাদুঘরের যেসব বৈচিত্র্য আজ চোখে পড়ে –সে বৈচিত্র্য একদিকে যেমন সংগ্রহের বিষয়গত,তেমনি গঠনগত,এবং অন্যদিকে প্রশাসন গত। </vt:lpstr>
      <vt:lpstr>তবে জাদুঘরের একটা সাধারন লক্ষন হচ্ছে,যা চমকপ্রদ,যা অনন্য,যা লুপ্তপ্রায়,যা বিস্ময় উদ্রেককারী-এমন সব বস্তু সংগ্রহ করা।</vt:lpstr>
      <vt:lpstr>লেখক যখন প্রথম ঢাকা জাদুঘরে যান তখন তিনি এক ধরনের আত্নপরিচয়ের সূত্র সেখানে খুজে পান।সেখানে তিনি বাংলা স্থাপত্য ও ভাস্কর্যের প্রাচীনতম নিদর্শনগুলি দেখতে পান।আরো দেখতে পান অসংখ্য বৌদ্ধমুর্তি ।পৌরানিক ও লৌকিক দেবদেবীর মুর্তি।</vt:lpstr>
      <vt:lpstr>কলকাতা জাদুঘর ও ভিক্টোরিয়া মেমোরিয়াল হল</vt:lpstr>
      <vt:lpstr>ঈশা খাঁর কামান</vt:lpstr>
      <vt:lpstr>জাদুঘর আমাদের জ্ঞান দান করে,শক্তি যোগায়,আমাদের চেতনা জাগ্রত করে, আমাদের মনোজগতকে সমৃদ্ধ করে।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সকলকে সক্রিয় অংশগ্রহনের জন্য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60</cp:revision>
  <dcterms:created xsi:type="dcterms:W3CDTF">2017-01-22T18:53:22Z</dcterms:created>
  <dcterms:modified xsi:type="dcterms:W3CDTF">2020-02-22T16:39:14Z</dcterms:modified>
</cp:coreProperties>
</file>