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73" r:id="rId9"/>
    <p:sldId id="292" r:id="rId10"/>
    <p:sldId id="264" r:id="rId11"/>
    <p:sldId id="289" r:id="rId12"/>
    <p:sldId id="293" r:id="rId13"/>
    <p:sldId id="265" r:id="rId14"/>
    <p:sldId id="268" r:id="rId15"/>
    <p:sldId id="284" r:id="rId16"/>
    <p:sldId id="28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Iyr+Ra2lrbC5iM/B/axSGg==" hashData="Tr2decF89pkbIVRzTbCDkuV91uWY3CWcLtlk8yNmXiNfdDGZrlpb3zkcc8/4RvjFyhGAKfEcVMsor+zBKD9Urg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0226"/>
    <a:srgbClr val="D65E71"/>
    <a:srgbClr val="E74F40"/>
    <a:srgbClr val="D63931"/>
    <a:srgbClr val="AAAE1B"/>
    <a:srgbClr val="C42404"/>
    <a:srgbClr val="B43A14"/>
    <a:srgbClr val="DEEBF7"/>
    <a:srgbClr val="E047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83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9431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microsoft.com/office/2007/relationships/media" Target="../media/media1.m4a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audio" Target="../media/media1.m4a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ame 6">
            <a:extLst>
              <a:ext uri="{FF2B5EF4-FFF2-40B4-BE49-F238E27FC236}">
                <a16:creationId xmlns:a16="http://schemas.microsoft.com/office/drawing/2014/main" id="{A19D63D9-AB15-42AD-9E3A-4414CF7A5A0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4419"/>
            </a:avLst>
          </a:prstGeom>
          <a:gradFill>
            <a:gsLst>
              <a:gs pos="0">
                <a:schemeClr val="accent1"/>
              </a:gs>
              <a:gs pos="52000">
                <a:schemeClr val="accent4">
                  <a:lumMod val="75000"/>
                </a:schemeClr>
              </a:gs>
              <a:gs pos="100000">
                <a:srgbClr val="006699"/>
              </a:gs>
            </a:gsLst>
            <a:lin ang="5400000" scaled="0"/>
          </a:gra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203200" h="3175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37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ction Button: Go Forward or Next 7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71981BE-4099-4CC5-890C-5C51EB2EA2E3}"/>
              </a:ext>
            </a:extLst>
          </p:cNvPr>
          <p:cNvSpPr/>
          <p:nvPr/>
        </p:nvSpPr>
        <p:spPr>
          <a:xfrm>
            <a:off x="1131388" y="428266"/>
            <a:ext cx="551274" cy="215006"/>
          </a:xfrm>
          <a:prstGeom prst="actionButtonForwardNext">
            <a:avLst/>
          </a:prstGeom>
          <a:solidFill>
            <a:schemeClr val="tx2">
              <a:lumMod val="25000"/>
              <a:lumOff val="75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472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7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9" name="Action Button: Go Home 8">
            <a:hlinkClick r:id="" action="ppaction://hlinkshowjump?jump=firstslide" highlightClick="1"/>
            <a:extLst>
              <a:ext uri="{FF2B5EF4-FFF2-40B4-BE49-F238E27FC236}">
                <a16:creationId xmlns:a16="http://schemas.microsoft.com/office/drawing/2014/main" id="{452C5C03-76D5-488E-9D83-2395441CDE23}"/>
              </a:ext>
            </a:extLst>
          </p:cNvPr>
          <p:cNvSpPr/>
          <p:nvPr/>
        </p:nvSpPr>
        <p:spPr>
          <a:xfrm>
            <a:off x="562428" y="428173"/>
            <a:ext cx="551274" cy="214757"/>
          </a:xfrm>
          <a:prstGeom prst="actionButtonHome">
            <a:avLst/>
          </a:prstGeom>
          <a:solidFill>
            <a:schemeClr val="tx2">
              <a:lumMod val="25000"/>
              <a:lumOff val="75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472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7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" name="Action Button: Go Back or Previous 9">
            <a:hlinkClick r:id="" action="ppaction://hlinkshowjump?jump=previousslide" highlightClick="1"/>
            <a:extLst>
              <a:ext uri="{FF2B5EF4-FFF2-40B4-BE49-F238E27FC236}">
                <a16:creationId xmlns:a16="http://schemas.microsoft.com/office/drawing/2014/main" id="{11676CCE-F780-4D7B-B3EB-7E4C2BF1491B}"/>
              </a:ext>
            </a:extLst>
          </p:cNvPr>
          <p:cNvSpPr/>
          <p:nvPr/>
        </p:nvSpPr>
        <p:spPr>
          <a:xfrm>
            <a:off x="1700348" y="428174"/>
            <a:ext cx="551274" cy="214757"/>
          </a:xfrm>
          <a:prstGeom prst="actionButtonBackPrevious">
            <a:avLst/>
          </a:prstGeom>
          <a:solidFill>
            <a:schemeClr val="tx2">
              <a:lumMod val="25000"/>
              <a:lumOff val="75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472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7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1" name="Action Button: Blank 10">
            <a:hlinkClick r:id="" action="ppaction://hlinkshowjump?jump=endshow" highlightClick="1"/>
            <a:extLst>
              <a:ext uri="{FF2B5EF4-FFF2-40B4-BE49-F238E27FC236}">
                <a16:creationId xmlns:a16="http://schemas.microsoft.com/office/drawing/2014/main" id="{2E22E6A9-DD87-49D9-8957-814B41ABFADA}"/>
              </a:ext>
            </a:extLst>
          </p:cNvPr>
          <p:cNvSpPr/>
          <p:nvPr/>
        </p:nvSpPr>
        <p:spPr>
          <a:xfrm>
            <a:off x="2271295" y="428172"/>
            <a:ext cx="787535" cy="214758"/>
          </a:xfrm>
          <a:prstGeom prst="actionButtonBlank">
            <a:avLst/>
          </a:prstGeom>
          <a:solidFill>
            <a:schemeClr val="tx2">
              <a:lumMod val="25000"/>
              <a:lumOff val="75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472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81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t>End</a:t>
            </a:r>
            <a:endParaRPr kumimoji="0" lang="en-US" sz="2075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2EDDCE3-F6B8-440B-A3BA-531CDAC5F5DF}"/>
              </a:ext>
            </a:extLst>
          </p:cNvPr>
          <p:cNvCxnSpPr/>
          <p:nvPr/>
        </p:nvCxnSpPr>
        <p:spPr>
          <a:xfrm>
            <a:off x="533400" y="762000"/>
            <a:ext cx="11125200" cy="0"/>
          </a:xfrm>
          <a:prstGeom prst="line">
            <a:avLst/>
          </a:prstGeom>
          <a:ln w="63500" cmpd="thickThin">
            <a:gradFill>
              <a:gsLst>
                <a:gs pos="0">
                  <a:srgbClr val="00B0F0"/>
                </a:gs>
                <a:gs pos="100000">
                  <a:srgbClr val="7030A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রবীন্দ্রসঙ্গীত___মেঘের_কোলে_রোদ_হেসেছে___শিল্পী_-_স্বর্ণময়ী_মণ্ডল[2]-mc">
            <a:hlinkClick r:id="" action="ppaction://media"/>
          </p:cNvPr>
          <p:cNvPicPr>
            <a:picLocks noChangeAspect="1"/>
          </p:cNvPicPr>
          <p:nvPr userDrawn="1"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078503" y="392055"/>
            <a:ext cx="286992" cy="28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txStyles>
    <p:titleStyle>
      <a:lvl1pPr algn="l" defTabSz="847210" rtl="0" eaLnBrk="1" latinLnBrk="0" hangingPunct="1">
        <a:lnSpc>
          <a:spcPct val="90000"/>
        </a:lnSpc>
        <a:spcBef>
          <a:spcPct val="0"/>
        </a:spcBef>
        <a:buNone/>
        <a:defRPr sz="407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802" indent="-211802" algn="l" defTabSz="847210" rtl="0" eaLnBrk="1" latinLnBrk="0" hangingPunct="1">
        <a:lnSpc>
          <a:spcPct val="90000"/>
        </a:lnSpc>
        <a:spcBef>
          <a:spcPts val="927"/>
        </a:spcBef>
        <a:buFont typeface="Arial" panose="020B0604020202020204" pitchFamily="34" charset="0"/>
        <a:buChar char="•"/>
        <a:defRPr sz="2594" kern="1200">
          <a:solidFill>
            <a:schemeClr val="tx1"/>
          </a:solidFill>
          <a:latin typeface="+mn-lt"/>
          <a:ea typeface="+mn-ea"/>
          <a:cs typeface="+mn-cs"/>
        </a:defRPr>
      </a:lvl1pPr>
      <a:lvl2pPr marL="635407" indent="-211802" algn="l" defTabSz="847210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2224" kern="1200">
          <a:solidFill>
            <a:schemeClr val="tx1"/>
          </a:solidFill>
          <a:latin typeface="+mn-lt"/>
          <a:ea typeface="+mn-ea"/>
          <a:cs typeface="+mn-cs"/>
        </a:defRPr>
      </a:lvl2pPr>
      <a:lvl3pPr marL="1059012" indent="-211802" algn="l" defTabSz="847210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853" kern="1200">
          <a:solidFill>
            <a:schemeClr val="tx1"/>
          </a:solidFill>
          <a:latin typeface="+mn-lt"/>
          <a:ea typeface="+mn-ea"/>
          <a:cs typeface="+mn-cs"/>
        </a:defRPr>
      </a:lvl3pPr>
      <a:lvl4pPr marL="1482617" indent="-211802" algn="l" defTabSz="847210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668" kern="1200">
          <a:solidFill>
            <a:schemeClr val="tx1"/>
          </a:solidFill>
          <a:latin typeface="+mn-lt"/>
          <a:ea typeface="+mn-ea"/>
          <a:cs typeface="+mn-cs"/>
        </a:defRPr>
      </a:lvl4pPr>
      <a:lvl5pPr marL="1906222" indent="-211802" algn="l" defTabSz="847210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668" kern="1200">
          <a:solidFill>
            <a:schemeClr val="tx1"/>
          </a:solidFill>
          <a:latin typeface="+mn-lt"/>
          <a:ea typeface="+mn-ea"/>
          <a:cs typeface="+mn-cs"/>
        </a:defRPr>
      </a:lvl5pPr>
      <a:lvl6pPr marL="2329827" indent="-211802" algn="l" defTabSz="847210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668" kern="1200">
          <a:solidFill>
            <a:schemeClr val="tx1"/>
          </a:solidFill>
          <a:latin typeface="+mn-lt"/>
          <a:ea typeface="+mn-ea"/>
          <a:cs typeface="+mn-cs"/>
        </a:defRPr>
      </a:lvl6pPr>
      <a:lvl7pPr marL="2753432" indent="-211802" algn="l" defTabSz="847210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668" kern="1200">
          <a:solidFill>
            <a:schemeClr val="tx1"/>
          </a:solidFill>
          <a:latin typeface="+mn-lt"/>
          <a:ea typeface="+mn-ea"/>
          <a:cs typeface="+mn-cs"/>
        </a:defRPr>
      </a:lvl7pPr>
      <a:lvl8pPr marL="3177037" indent="-211802" algn="l" defTabSz="847210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668" kern="1200">
          <a:solidFill>
            <a:schemeClr val="tx1"/>
          </a:solidFill>
          <a:latin typeface="+mn-lt"/>
          <a:ea typeface="+mn-ea"/>
          <a:cs typeface="+mn-cs"/>
        </a:defRPr>
      </a:lvl8pPr>
      <a:lvl9pPr marL="3600642" indent="-211802" algn="l" defTabSz="847210" rtl="0" eaLnBrk="1" latinLnBrk="0" hangingPunct="1">
        <a:lnSpc>
          <a:spcPct val="90000"/>
        </a:lnSpc>
        <a:spcBef>
          <a:spcPts val="463"/>
        </a:spcBef>
        <a:buFont typeface="Arial" panose="020B0604020202020204" pitchFamily="34" charset="0"/>
        <a:buChar char="•"/>
        <a:defRPr sz="16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7210" rtl="0" eaLnBrk="1" latinLnBrk="0" hangingPunct="1">
        <a:defRPr sz="1668" kern="1200">
          <a:solidFill>
            <a:schemeClr val="tx1"/>
          </a:solidFill>
          <a:latin typeface="+mn-lt"/>
          <a:ea typeface="+mn-ea"/>
          <a:cs typeface="+mn-cs"/>
        </a:defRPr>
      </a:lvl1pPr>
      <a:lvl2pPr marL="423605" algn="l" defTabSz="847210" rtl="0" eaLnBrk="1" latinLnBrk="0" hangingPunct="1">
        <a:defRPr sz="1668" kern="1200">
          <a:solidFill>
            <a:schemeClr val="tx1"/>
          </a:solidFill>
          <a:latin typeface="+mn-lt"/>
          <a:ea typeface="+mn-ea"/>
          <a:cs typeface="+mn-cs"/>
        </a:defRPr>
      </a:lvl2pPr>
      <a:lvl3pPr marL="847210" algn="l" defTabSz="847210" rtl="0" eaLnBrk="1" latinLnBrk="0" hangingPunct="1">
        <a:defRPr sz="1668" kern="1200">
          <a:solidFill>
            <a:schemeClr val="tx1"/>
          </a:solidFill>
          <a:latin typeface="+mn-lt"/>
          <a:ea typeface="+mn-ea"/>
          <a:cs typeface="+mn-cs"/>
        </a:defRPr>
      </a:lvl3pPr>
      <a:lvl4pPr marL="1270815" algn="l" defTabSz="847210" rtl="0" eaLnBrk="1" latinLnBrk="0" hangingPunct="1">
        <a:defRPr sz="1668" kern="1200">
          <a:solidFill>
            <a:schemeClr val="tx1"/>
          </a:solidFill>
          <a:latin typeface="+mn-lt"/>
          <a:ea typeface="+mn-ea"/>
          <a:cs typeface="+mn-cs"/>
        </a:defRPr>
      </a:lvl4pPr>
      <a:lvl5pPr marL="1694420" algn="l" defTabSz="847210" rtl="0" eaLnBrk="1" latinLnBrk="0" hangingPunct="1">
        <a:defRPr sz="1668" kern="1200">
          <a:solidFill>
            <a:schemeClr val="tx1"/>
          </a:solidFill>
          <a:latin typeface="+mn-lt"/>
          <a:ea typeface="+mn-ea"/>
          <a:cs typeface="+mn-cs"/>
        </a:defRPr>
      </a:lvl5pPr>
      <a:lvl6pPr marL="2118025" algn="l" defTabSz="847210" rtl="0" eaLnBrk="1" latinLnBrk="0" hangingPunct="1">
        <a:defRPr sz="1668" kern="1200">
          <a:solidFill>
            <a:schemeClr val="tx1"/>
          </a:solidFill>
          <a:latin typeface="+mn-lt"/>
          <a:ea typeface="+mn-ea"/>
          <a:cs typeface="+mn-cs"/>
        </a:defRPr>
      </a:lvl6pPr>
      <a:lvl7pPr marL="2541630" algn="l" defTabSz="847210" rtl="0" eaLnBrk="1" latinLnBrk="0" hangingPunct="1">
        <a:defRPr sz="1668" kern="1200">
          <a:solidFill>
            <a:schemeClr val="tx1"/>
          </a:solidFill>
          <a:latin typeface="+mn-lt"/>
          <a:ea typeface="+mn-ea"/>
          <a:cs typeface="+mn-cs"/>
        </a:defRPr>
      </a:lvl7pPr>
      <a:lvl8pPr marL="2965235" algn="l" defTabSz="847210" rtl="0" eaLnBrk="1" latinLnBrk="0" hangingPunct="1">
        <a:defRPr sz="1668" kern="1200">
          <a:solidFill>
            <a:schemeClr val="tx1"/>
          </a:solidFill>
          <a:latin typeface="+mn-lt"/>
          <a:ea typeface="+mn-ea"/>
          <a:cs typeface="+mn-cs"/>
        </a:defRPr>
      </a:lvl8pPr>
      <a:lvl9pPr marL="3388840" algn="l" defTabSz="847210" rtl="0" eaLnBrk="1" latinLnBrk="0" hangingPunct="1">
        <a:defRPr sz="16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g"/><Relationship Id="rId7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Relationship Id="rId9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1594727" y="1092416"/>
            <a:ext cx="8992805" cy="1069973"/>
          </a:xfrm>
          <a:prstGeom prst="rect">
            <a:avLst/>
          </a:prstGeom>
          <a:solidFill>
            <a:srgbClr val="DEEBF7"/>
          </a:solidFill>
          <a:ln w="28575">
            <a:solidFill>
              <a:srgbClr val="002060"/>
            </a:solidFill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37388"/>
            <a:r>
              <a:rPr lang="en-US" sz="6353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Good morning to all.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235" y="2862717"/>
            <a:ext cx="2735622" cy="2919103"/>
          </a:xfrm>
          <a:prstGeom prst="rect">
            <a:avLst/>
          </a:prstGeom>
          <a:ln w="28575">
            <a:solidFill>
              <a:srgbClr val="00B05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19" name="Freeform 18"/>
          <p:cNvSpPr/>
          <p:nvPr/>
        </p:nvSpPr>
        <p:spPr>
          <a:xfrm>
            <a:off x="2674396" y="5457920"/>
            <a:ext cx="1030717" cy="257680"/>
          </a:xfrm>
          <a:custGeom>
            <a:avLst/>
            <a:gdLst>
              <a:gd name="connsiteX0" fmla="*/ 0 w 1112520"/>
              <a:gd name="connsiteY0" fmla="*/ 0 h 278130"/>
              <a:gd name="connsiteX1" fmla="*/ 1112520 w 1112520"/>
              <a:gd name="connsiteY1" fmla="*/ 0 h 278130"/>
              <a:gd name="connsiteX2" fmla="*/ 1112520 w 1112520"/>
              <a:gd name="connsiteY2" fmla="*/ 278130 h 278130"/>
              <a:gd name="connsiteX3" fmla="*/ 0 w 1112520"/>
              <a:gd name="connsiteY3" fmla="*/ 278130 h 278130"/>
              <a:gd name="connsiteX4" fmla="*/ 0 w 1112520"/>
              <a:gd name="connsiteY4" fmla="*/ 0 h 27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2520" h="278130">
                <a:moveTo>
                  <a:pt x="0" y="0"/>
                </a:moveTo>
                <a:lnTo>
                  <a:pt x="1112520" y="0"/>
                </a:lnTo>
                <a:lnTo>
                  <a:pt x="1112520" y="278130"/>
                </a:lnTo>
                <a:lnTo>
                  <a:pt x="0" y="27813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9301" tIns="59301" rIns="59301" bIns="59301" numCol="1" spcCol="1270" anchor="ctr" anchorCtr="0">
            <a:noAutofit/>
          </a:bodyPr>
          <a:lstStyle/>
          <a:p>
            <a:pPr algn="ctr" defTabSz="37065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en-US" sz="834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NikoshBAN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EDEDED"/>
              </a:clrFrom>
              <a:clrTo>
                <a:srgbClr val="EDED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143" y="2863164"/>
            <a:ext cx="2735622" cy="2919103"/>
          </a:xfrm>
          <a:prstGeom prst="rect">
            <a:avLst/>
          </a:prstGeom>
          <a:ln w="28575">
            <a:solidFill>
              <a:srgbClr val="00B05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880" y="2438400"/>
            <a:ext cx="2950720" cy="35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98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3353" y="919246"/>
            <a:ext cx="8001000" cy="472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03433" indent="-403433" defTabSz="1037388">
              <a:buClr>
                <a:srgbClr val="C00000"/>
              </a:buClr>
              <a:buSzPct val="151000"/>
              <a:buFont typeface="Wingdings" panose="05000000000000000000" pitchFamily="2" charset="2"/>
              <a:buChar char="§"/>
            </a:pPr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Open your book at </a:t>
            </a:r>
            <a:r>
              <a:rPr lang="en-US" sz="247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and read the text silently.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118" y="1380910"/>
            <a:ext cx="3966882" cy="4804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2529" y="2168003"/>
            <a:ext cx="1949824" cy="2521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871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203 -4.8366E-6 L -4.7619E-7 -4.8366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76300" y="1027093"/>
            <a:ext cx="1043940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037388"/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Match the words of the column A </a:t>
            </a:r>
            <a:r>
              <a:rPr lang="en-US" sz="28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witth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their meaning that is mention in the text in the column B.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306874"/>
              </p:ext>
            </p:extLst>
          </p:nvPr>
        </p:nvGraphicFramePr>
        <p:xfrm>
          <a:off x="612117" y="2207810"/>
          <a:ext cx="1099185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2850">
                  <a:extLst>
                    <a:ext uri="{9D8B030D-6E8A-4147-A177-3AD203B41FA5}">
                      <a16:colId xmlns:a16="http://schemas.microsoft.com/office/drawing/2014/main" val="1807856442"/>
                    </a:ext>
                  </a:extLst>
                </a:gridCol>
                <a:gridCol w="7239000">
                  <a:extLst>
                    <a:ext uri="{9D8B030D-6E8A-4147-A177-3AD203B41FA5}">
                      <a16:colId xmlns:a16="http://schemas.microsoft.com/office/drawing/2014/main" val="2430415108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Column</a:t>
                      </a:r>
                      <a:r>
                        <a:rPr lang="en-US" sz="2400" baseline="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A</a:t>
                      </a:r>
                      <a:endParaRPr lang="en-US" sz="2400" dirty="0"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Column B</a:t>
                      </a:r>
                      <a:endParaRPr lang="en-US" sz="2400" dirty="0"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50863073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a) Blow</a:t>
                      </a:r>
                      <a:r>
                        <a:rPr lang="en-US" sz="2400" baseline="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out</a:t>
                      </a:r>
                      <a:endParaRPr lang="en-US" sz="2400" dirty="0" smtClean="0"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dirty="0" err="1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i</a:t>
                      </a:r>
                      <a:r>
                        <a:rPr lang="en-US" sz="240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) Not the same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203965448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indent="0" algn="l" defTabSz="8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b) Enjoy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8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ii) Put out</a:t>
                      </a:r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endParaRPr lang="en-US" sz="2400" b="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117014128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indent="0" algn="l" defTabSz="8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c) Usually</a:t>
                      </a:r>
                      <a:endParaRPr lang="en-US" sz="2400" baseline="0" dirty="0" smtClean="0"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8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400" b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iii) to get pleasure from something .</a:t>
                      </a:r>
                      <a:r>
                        <a:rPr lang="en-US" sz="2400" baseline="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711582328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indent="0" algn="l" defTabSz="8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d) Parents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8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iv) Use always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60646171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indent="0" algn="l" defTabSz="8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e) Children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8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v) Father and mother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4887104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indent="0" algn="l" defTabSz="8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40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f) wrapped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indent="0" algn="l" defTabSz="8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effectLst/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vi) Little boys and girls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626046559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marR="0" indent="0" algn="l" defTabSz="8472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g) different</a:t>
                      </a:r>
                      <a:endParaRPr lang="en-US" sz="2400" baseline="0" dirty="0" smtClean="0">
                        <a:effectLst/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US" sz="240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vii) Some thing covered with </a:t>
                      </a:r>
                      <a:r>
                        <a:rPr lang="en-US" sz="2400" dirty="0" err="1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colourful</a:t>
                      </a:r>
                      <a:r>
                        <a:rPr lang="en-US" sz="2400" baseline="0" dirty="0" smtClean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paper</a:t>
                      </a:r>
                      <a:endParaRPr lang="en-US" sz="2400" b="0" dirty="0" smtClean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890606169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037877" y="320661"/>
            <a:ext cx="2140330" cy="472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Group work</a:t>
            </a:r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256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5325" y="1066800"/>
            <a:ext cx="1080135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037388">
              <a:buClr>
                <a:srgbClr val="C00000"/>
              </a:buClr>
            </a:pPr>
            <a:r>
              <a:rPr lang="en-US" sz="24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Write “True” for correct statement or “False” for incorrect statement</a:t>
            </a:r>
            <a:endParaRPr lang="en-US" sz="2400" b="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5325" y="1828800"/>
            <a:ext cx="10801350" cy="391645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 defTabSz="1037388">
              <a:lnSpc>
                <a:spcPct val="1500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Birthday is a special day.</a:t>
            </a:r>
          </a:p>
          <a:p>
            <a:pPr marL="457200" indent="-457200" defTabSz="1037388">
              <a:lnSpc>
                <a:spcPct val="1500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Birthday is only celebrated in our country.</a:t>
            </a:r>
          </a:p>
          <a:p>
            <a:pPr marL="457200" indent="-457200" defTabSz="1037388">
              <a:lnSpc>
                <a:spcPct val="1500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The birthday gift may be a toy or a book.</a:t>
            </a:r>
          </a:p>
          <a:p>
            <a:pPr marL="457200" indent="-457200" defTabSz="1037388">
              <a:lnSpc>
                <a:spcPct val="1500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The friends blow out the candles.</a:t>
            </a:r>
          </a:p>
          <a:p>
            <a:pPr marL="457200" indent="-457200" defTabSz="1037388">
              <a:lnSpc>
                <a:spcPct val="1500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We sing a song for the person on his birthday.</a:t>
            </a:r>
          </a:p>
          <a:p>
            <a:pPr marL="457200" indent="-457200" defTabSz="1037388">
              <a:lnSpc>
                <a:spcPct val="150000"/>
              </a:lnSpc>
              <a:buClr>
                <a:srgbClr val="C00000"/>
              </a:buClr>
              <a:buSzPct val="120000"/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Birthday is not celebrated around the world.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37877" y="320661"/>
            <a:ext cx="1798890" cy="472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pair work</a:t>
            </a:r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14746" y="2044267"/>
            <a:ext cx="941283" cy="472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True</a:t>
            </a:r>
            <a:endParaRPr lang="en-US" sz="247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304421" y="5203612"/>
            <a:ext cx="1032655" cy="472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False</a:t>
            </a:r>
            <a:endParaRPr lang="en-US" sz="247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0" y="2817167"/>
            <a:ext cx="1032655" cy="472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False</a:t>
            </a:r>
            <a:endParaRPr lang="en-US" sz="247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4000" y="3377404"/>
            <a:ext cx="941283" cy="472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True</a:t>
            </a:r>
            <a:endParaRPr lang="en-US" sz="247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14745" y="3943013"/>
            <a:ext cx="1032655" cy="472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False</a:t>
            </a:r>
            <a:endParaRPr lang="en-US" sz="247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96400" y="4597800"/>
            <a:ext cx="941283" cy="472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True</a:t>
            </a:r>
            <a:endParaRPr lang="en-US" sz="247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12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7877" y="320661"/>
            <a:ext cx="2709396" cy="472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Indivisual</a:t>
            </a:r>
            <a:r>
              <a:rPr lang="en-US" sz="247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work.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1" t="10446" r="8603" b="58427"/>
          <a:stretch/>
        </p:blipFill>
        <p:spPr bwMode="auto">
          <a:xfrm>
            <a:off x="1078915" y="1628787"/>
            <a:ext cx="5017085" cy="435618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078915" y="930754"/>
            <a:ext cx="5017085" cy="581249"/>
          </a:xfrm>
          <a:prstGeom prst="rect">
            <a:avLst/>
          </a:prstGeom>
          <a:solidFill>
            <a:srgbClr val="FFFFFD"/>
          </a:solidFill>
          <a:ln w="19050">
            <a:solidFill>
              <a:srgbClr val="8B0ED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37388"/>
            <a:r>
              <a:rPr lang="en-US" sz="3177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Look and </a:t>
            </a:r>
            <a:r>
              <a:rPr lang="en-US" sz="3177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say.</a:t>
            </a:r>
            <a:endParaRPr lang="en-US" sz="3177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03867" y="2076941"/>
            <a:ext cx="4908176" cy="943521"/>
          </a:xfrm>
          <a:prstGeom prst="wedgeRoundRectCallout">
            <a:avLst>
              <a:gd name="adj1" fmla="val -3130"/>
              <a:gd name="adj2" fmla="val -91275"/>
              <a:gd name="adj3" fmla="val 16667"/>
            </a:avLst>
          </a:prstGeom>
          <a:solidFill>
            <a:srgbClr val="FFFFFD"/>
          </a:solidFill>
          <a:ln w="19050">
            <a:solidFill>
              <a:srgbClr val="8B0ED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037388"/>
            <a:r>
              <a:rPr lang="en-US" sz="247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What can you see in the picture? Say one by one.</a:t>
            </a:r>
            <a:endParaRPr lang="en-US" sz="247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3128" y="877482"/>
            <a:ext cx="649565" cy="75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0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400" y="1779253"/>
            <a:ext cx="5486400" cy="433180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037877" y="320661"/>
            <a:ext cx="1960793" cy="472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 smtClean="0">
                <a:solidFill>
                  <a:srgbClr val="E0473B"/>
                </a:solidFill>
                <a:latin typeface="NikoshBAN" pitchFamily="2" charset="0"/>
                <a:cs typeface="NikoshBAN" pitchFamily="2" charset="0"/>
              </a:rPr>
              <a:t>Evaluation</a:t>
            </a:r>
            <a:r>
              <a:rPr lang="en-US" sz="247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  <a:endParaRPr lang="en-US" sz="247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" y="2772538"/>
            <a:ext cx="4908176" cy="943521"/>
          </a:xfrm>
          <a:prstGeom prst="wedgeRoundRectCallout">
            <a:avLst>
              <a:gd name="adj1" fmla="val -41321"/>
              <a:gd name="adj2" fmla="val -141347"/>
              <a:gd name="adj3" fmla="val 16667"/>
            </a:avLst>
          </a:prstGeom>
          <a:solidFill>
            <a:srgbClr val="FFFFFD"/>
          </a:solidFill>
          <a:ln w="19050">
            <a:solidFill>
              <a:srgbClr val="8B0ED8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defTabSz="1037388">
              <a:buClr>
                <a:srgbClr val="002060"/>
              </a:buClr>
              <a:buFont typeface="Wingdings" panose="05000000000000000000" pitchFamily="2" charset="2"/>
              <a:buChar char="Ø"/>
            </a:pPr>
            <a:r>
              <a:rPr lang="en-US" sz="247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Write five sentences about a birthday party.</a:t>
            </a:r>
            <a:endParaRPr lang="en-US" sz="247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80" y="1031577"/>
            <a:ext cx="649565" cy="7513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21400" y="1031577"/>
            <a:ext cx="5486400" cy="523220"/>
          </a:xfrm>
          <a:prstGeom prst="rect">
            <a:avLst/>
          </a:prstGeom>
          <a:solidFill>
            <a:srgbClr val="D65E71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37388"/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Look at 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t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he picture </a:t>
            </a:r>
            <a:r>
              <a:rPr lang="en-US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and </a:t>
            </a:r>
            <a:r>
              <a:rPr lang="en-US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write.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507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0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F0E3E74-ABD1-4AB3-A261-133D4DE24E4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650413" y="6140450"/>
            <a:ext cx="2541587" cy="339725"/>
          </a:xfrm>
          <a:prstGeom prst="rect">
            <a:avLst/>
          </a:prstGeom>
        </p:spPr>
        <p:txBody>
          <a:bodyPr/>
          <a:lstStyle/>
          <a:p>
            <a:pPr defTabSz="423668">
              <a:defRPr/>
            </a:pPr>
            <a:fld id="{FD8CA790-9013-43C0-9DA8-93F433CB6A2B}" type="slidenum">
              <a:rPr lang="en-US" sz="1129">
                <a:solidFill>
                  <a:srgbClr val="E3DED1">
                    <a:shade val="50000"/>
                  </a:srgbClr>
                </a:solidFill>
                <a:latin typeface="Verdana"/>
                <a:cs typeface="NikoshBAN"/>
              </a:rPr>
              <a:pPr defTabSz="423668">
                <a:defRPr/>
              </a:pPr>
              <a:t>15</a:t>
            </a:fld>
            <a:endParaRPr lang="en-US" sz="1129">
              <a:solidFill>
                <a:srgbClr val="E3DED1">
                  <a:shade val="50000"/>
                </a:srgbClr>
              </a:solidFill>
              <a:latin typeface="Verdana"/>
              <a:cs typeface="NikoshBAN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CCCB89A-824F-4376-B733-B546FB5787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4804" y="1399113"/>
            <a:ext cx="1341344" cy="1080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9566A23-6309-42FA-9F0F-274DF6AF7DE1}"/>
              </a:ext>
            </a:extLst>
          </p:cNvPr>
          <p:cNvGrpSpPr/>
          <p:nvPr/>
        </p:nvGrpSpPr>
        <p:grpSpPr>
          <a:xfrm>
            <a:off x="5622444" y="2960009"/>
            <a:ext cx="937983" cy="937983"/>
            <a:chOff x="2304364" y="2519702"/>
            <a:chExt cx="2286000" cy="22860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73192CE-7D00-4DA9-8AE4-2CBB4820B860}"/>
                </a:ext>
              </a:extLst>
            </p:cNvPr>
            <p:cNvSpPr/>
            <p:nvPr/>
          </p:nvSpPr>
          <p:spPr>
            <a:xfrm rot="7982816">
              <a:off x="2304364" y="2519702"/>
              <a:ext cx="2286000" cy="2286000"/>
            </a:xfrm>
            <a:custGeom>
              <a:avLst/>
              <a:gdLst>
                <a:gd name="connsiteX0" fmla="*/ 316507 w 2286000"/>
                <a:gd name="connsiteY0" fmla="*/ 1940111 h 2286000"/>
                <a:gd name="connsiteX1" fmla="*/ 1178111 w 2286000"/>
                <a:gd name="connsiteY1" fmla="*/ 1969493 h 2286000"/>
                <a:gd name="connsiteX2" fmla="*/ 1207493 w 2286000"/>
                <a:gd name="connsiteY2" fmla="*/ 1107889 h 2286000"/>
                <a:gd name="connsiteX3" fmla="*/ 345889 w 2286000"/>
                <a:gd name="connsiteY3" fmla="*/ 1078507 h 2286000"/>
                <a:gd name="connsiteX4" fmla="*/ 316507 w 2286000"/>
                <a:gd name="connsiteY4" fmla="*/ 1940111 h 2286000"/>
                <a:gd name="connsiteX5" fmla="*/ 223185 w 2286000"/>
                <a:gd name="connsiteY5" fmla="*/ 2062815 h 2286000"/>
                <a:gd name="connsiteX6" fmla="*/ 0 w 2286000"/>
                <a:gd name="connsiteY6" fmla="*/ 1524000 h 2286000"/>
                <a:gd name="connsiteX7" fmla="*/ 762000 w 2286000"/>
                <a:gd name="connsiteY7" fmla="*/ 762000 h 2286000"/>
                <a:gd name="connsiteX8" fmla="*/ 2286000 w 2286000"/>
                <a:gd name="connsiteY8" fmla="*/ 0 h 2286000"/>
                <a:gd name="connsiteX9" fmla="*/ 1524000 w 2286000"/>
                <a:gd name="connsiteY9" fmla="*/ 1524000 h 2286000"/>
                <a:gd name="connsiteX10" fmla="*/ 762000 w 2286000"/>
                <a:gd name="connsiteY10" fmla="*/ 2286000 h 2286000"/>
                <a:gd name="connsiteX11" fmla="*/ 223185 w 2286000"/>
                <a:gd name="connsiteY11" fmla="*/ 2062815 h 228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0" h="2286000">
                  <a:moveTo>
                    <a:pt x="316507" y="1940111"/>
                  </a:moveTo>
                  <a:cubicBezTo>
                    <a:pt x="546320" y="2186150"/>
                    <a:pt x="932072" y="2199305"/>
                    <a:pt x="1178111" y="1969493"/>
                  </a:cubicBezTo>
                  <a:cubicBezTo>
                    <a:pt x="1424150" y="1739680"/>
                    <a:pt x="1437305" y="1353928"/>
                    <a:pt x="1207493" y="1107889"/>
                  </a:cubicBezTo>
                  <a:cubicBezTo>
                    <a:pt x="977680" y="861850"/>
                    <a:pt x="591928" y="848695"/>
                    <a:pt x="345889" y="1078507"/>
                  </a:cubicBezTo>
                  <a:cubicBezTo>
                    <a:pt x="99850" y="1308320"/>
                    <a:pt x="86695" y="1694072"/>
                    <a:pt x="316507" y="1940111"/>
                  </a:cubicBezTo>
                  <a:close/>
                  <a:moveTo>
                    <a:pt x="223185" y="2062815"/>
                  </a:moveTo>
                  <a:cubicBezTo>
                    <a:pt x="85290" y="1924920"/>
                    <a:pt x="0" y="1734420"/>
                    <a:pt x="0" y="1524000"/>
                  </a:cubicBezTo>
                  <a:cubicBezTo>
                    <a:pt x="0" y="1103159"/>
                    <a:pt x="341159" y="762000"/>
                    <a:pt x="762000" y="762000"/>
                  </a:cubicBezTo>
                  <a:cubicBezTo>
                    <a:pt x="1270000" y="762000"/>
                    <a:pt x="1778000" y="508000"/>
                    <a:pt x="2286000" y="0"/>
                  </a:cubicBezTo>
                  <a:cubicBezTo>
                    <a:pt x="1778000" y="508000"/>
                    <a:pt x="1524000" y="1016000"/>
                    <a:pt x="1524000" y="1524000"/>
                  </a:cubicBezTo>
                  <a:cubicBezTo>
                    <a:pt x="1524000" y="1944841"/>
                    <a:pt x="1182841" y="2286000"/>
                    <a:pt x="762000" y="2286000"/>
                  </a:cubicBezTo>
                  <a:cubicBezTo>
                    <a:pt x="551580" y="2286000"/>
                    <a:pt x="361080" y="2200710"/>
                    <a:pt x="223185" y="2062815"/>
                  </a:cubicBezTo>
                  <a:close/>
                </a:path>
              </a:pathLst>
            </a:custGeom>
            <a:solidFill>
              <a:srgbClr val="70AD47">
                <a:lumMod val="75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847337">
                <a:defRPr/>
              </a:pPr>
              <a:endParaRPr lang="en-US" sz="1668" kern="0">
                <a:solidFill>
                  <a:prstClr val="white"/>
                </a:solidFill>
                <a:latin typeface="Calibri" panose="020F0502020204030204"/>
                <a:cs typeface="NikoshBAN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C9B5671-5320-47FC-9DEA-F684E2009F7C}"/>
                </a:ext>
              </a:extLst>
            </p:cNvPr>
            <p:cNvSpPr/>
            <p:nvPr/>
          </p:nvSpPr>
          <p:spPr>
            <a:xfrm>
              <a:off x="2933014" y="2619488"/>
              <a:ext cx="1028700" cy="1028700"/>
            </a:xfrm>
            <a:prstGeom prst="ellipse">
              <a:avLst/>
            </a:prstGeom>
            <a:solidFill>
              <a:srgbClr val="C00000"/>
            </a:solidFill>
            <a:ln w="12700" cap="flat" cmpd="sng" algn="ctr">
              <a:noFill/>
              <a:prstDash val="solid"/>
              <a:miter lim="800000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rtlCol="0" anchor="ctr"/>
            <a:lstStyle/>
            <a:p>
              <a:pPr algn="ctr" defTabSz="847337">
                <a:defRPr/>
              </a:pPr>
              <a:endParaRPr lang="en-US" sz="1668" kern="0">
                <a:solidFill>
                  <a:prstClr val="white"/>
                </a:solidFill>
                <a:latin typeface="Calibri" panose="020F0502020204030204"/>
                <a:cs typeface="NikoshBAN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295400" y="4505980"/>
            <a:ext cx="9601200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 algn="ctr" defTabSz="1037388">
              <a:buClr>
                <a:srgbClr val="C00000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You will write five sentences about your birthday party at home.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08746" y="1174883"/>
            <a:ext cx="5082988" cy="1406188"/>
          </a:xfrm>
          <a:prstGeom prst="leftRightArrow">
            <a:avLst/>
          </a:prstGeom>
          <a:solidFill>
            <a:srgbClr val="FCFCFC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847210">
              <a:defRPr/>
            </a:pPr>
            <a:r>
              <a:rPr lang="en-US" sz="4000" spc="47" dirty="0" err="1" smtClean="0">
                <a:ln w="0"/>
                <a:solidFill>
                  <a:prstClr val="black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Hometask</a:t>
            </a:r>
            <a:endParaRPr lang="en-US" sz="4000" spc="47" dirty="0">
              <a:ln w="0"/>
              <a:solidFill>
                <a:prstClr val="black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450" y="1399112"/>
            <a:ext cx="1341344" cy="11827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8891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" t="3174" r="2525" b="3174"/>
          <a:stretch/>
        </p:blipFill>
        <p:spPr>
          <a:xfrm>
            <a:off x="2514600" y="1371600"/>
            <a:ext cx="7162800" cy="44958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581275" y="1447800"/>
            <a:ext cx="7029450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defTabSz="1037388"/>
            <a:r>
              <a:rPr lang="en-US" sz="6600" b="1" dirty="0">
                <a:ln/>
                <a:solidFill>
                  <a:srgbClr val="700226"/>
                </a:solidFill>
                <a:latin typeface="NikoshBAN" pitchFamily="2" charset="0"/>
                <a:cs typeface="NikoshBAN" pitchFamily="2" charset="0"/>
              </a:rPr>
              <a:t>Thank you </a:t>
            </a:r>
            <a:r>
              <a:rPr lang="en-US" sz="6600" b="1" dirty="0" smtClean="0">
                <a:ln/>
                <a:solidFill>
                  <a:srgbClr val="700226"/>
                </a:solidFill>
                <a:latin typeface="NikoshBAN" pitchFamily="2" charset="0"/>
                <a:cs typeface="NikoshBAN" pitchFamily="2" charset="0"/>
              </a:rPr>
              <a:t>to all.</a:t>
            </a:r>
            <a:endParaRPr lang="en-US" sz="6600" b="1" dirty="0">
              <a:ln/>
              <a:solidFill>
                <a:srgbClr val="700226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55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D3D9249-D921-4E11-84B5-1E661AFF6D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1898" y="1143000"/>
            <a:ext cx="1682336" cy="1929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2F856D4-C98B-4B74-976C-E595C084AB0F}"/>
              </a:ext>
            </a:extLst>
          </p:cNvPr>
          <p:cNvSpPr txBox="1"/>
          <p:nvPr/>
        </p:nvSpPr>
        <p:spPr>
          <a:xfrm>
            <a:off x="4903893" y="1210235"/>
            <a:ext cx="2384216" cy="783058"/>
          </a:xfrm>
          <a:prstGeom prst="flowChartAlternateProcess">
            <a:avLst/>
          </a:prstGeom>
          <a:solidFill>
            <a:srgbClr val="DEEBF7"/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lIns="109163" tIns="54581" rIns="109163" bIns="54581" rtlCol="0">
            <a:spAutoFit/>
          </a:bodyPr>
          <a:lstStyle/>
          <a:p>
            <a:pPr algn="ctr" defTabSz="907679">
              <a:defRPr/>
            </a:pPr>
            <a:r>
              <a:rPr lang="en-US" sz="3883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Identity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176" y="2028533"/>
            <a:ext cx="261388" cy="41571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9882" y="1143000"/>
            <a:ext cx="1546412" cy="19299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Horizontal Scroll 12">
            <a:extLst>
              <a:ext uri="{FF2B5EF4-FFF2-40B4-BE49-F238E27FC236}">
                <a16:creationId xmlns:a16="http://schemas.microsoft.com/office/drawing/2014/main" id="{890506A5-63AF-46AC-87E1-F54CBEC92204}"/>
              </a:ext>
            </a:extLst>
          </p:cNvPr>
          <p:cNvSpPr/>
          <p:nvPr/>
        </p:nvSpPr>
        <p:spPr>
          <a:xfrm>
            <a:off x="6551056" y="3442623"/>
            <a:ext cx="4700073" cy="2514039"/>
          </a:xfrm>
          <a:prstGeom prst="horizontalScroll">
            <a:avLst>
              <a:gd name="adj" fmla="val 10717"/>
            </a:avLst>
          </a:prstGeom>
          <a:solidFill>
            <a:schemeClr val="bg1">
              <a:lumMod val="95000"/>
            </a:schemeClr>
          </a:solidFill>
          <a:ln>
            <a:solidFill>
              <a:srgbClr val="7030A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anchor="ctr">
            <a:spAutoFit/>
          </a:bodyPr>
          <a:lstStyle/>
          <a:p>
            <a:pPr defTabSz="423605">
              <a:defRPr/>
            </a:pPr>
            <a:r>
              <a:rPr lang="en-US" sz="247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Class			: Five</a:t>
            </a:r>
          </a:p>
          <a:p>
            <a:pPr defTabSz="423605">
              <a:defRPr/>
            </a:pPr>
            <a:r>
              <a:rPr lang="en-US" sz="247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Sub			: English</a:t>
            </a:r>
          </a:p>
          <a:p>
            <a:pPr defTabSz="423605">
              <a:defRPr/>
            </a:pPr>
            <a:r>
              <a:rPr lang="en-US" sz="247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Unite			: </a:t>
            </a:r>
            <a:r>
              <a:rPr lang="en-US" sz="247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247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defTabSz="423605">
              <a:defRPr/>
            </a:pPr>
            <a:r>
              <a:rPr lang="en-US" sz="247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Lesson		</a:t>
            </a:r>
            <a:r>
              <a:rPr lang="en-US" sz="1765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1765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765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(Happy Birthday)</a:t>
            </a:r>
          </a:p>
          <a:p>
            <a:pPr defTabSz="423605">
              <a:defRPr/>
            </a:pPr>
            <a:r>
              <a:rPr lang="en-US" sz="247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Time			: </a:t>
            </a:r>
            <a:r>
              <a:rPr lang="en-US" sz="247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r>
              <a:rPr lang="en-US" sz="247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minutes</a:t>
            </a:r>
          </a:p>
        </p:txBody>
      </p:sp>
      <p:sp>
        <p:nvSpPr>
          <p:cNvPr id="10" name="Horizontal Scroll 9">
            <a:extLst>
              <a:ext uri="{FF2B5EF4-FFF2-40B4-BE49-F238E27FC236}">
                <a16:creationId xmlns:a16="http://schemas.microsoft.com/office/drawing/2014/main" id="{890506A5-63AF-46AC-87E1-F54CBEC92204}"/>
              </a:ext>
            </a:extLst>
          </p:cNvPr>
          <p:cNvSpPr/>
          <p:nvPr/>
        </p:nvSpPr>
        <p:spPr>
          <a:xfrm>
            <a:off x="1093798" y="3442623"/>
            <a:ext cx="4700073" cy="2514039"/>
          </a:xfrm>
          <a:prstGeom prst="horizontalScroll">
            <a:avLst>
              <a:gd name="adj" fmla="val 10717"/>
            </a:avLst>
          </a:prstGeom>
          <a:solidFill>
            <a:schemeClr val="bg1">
              <a:lumMod val="95000"/>
            </a:schemeClr>
          </a:solidFill>
          <a:ln>
            <a:solidFill>
              <a:srgbClr val="7030A0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anchor="ctr">
            <a:spAutoFit/>
          </a:bodyPr>
          <a:lstStyle/>
          <a:p>
            <a:pPr defTabSz="1111963">
              <a:spcBef>
                <a:spcPct val="0"/>
              </a:spcBef>
              <a:spcAft>
                <a:spcPct val="35000"/>
              </a:spcAft>
              <a:defRPr/>
            </a:pPr>
            <a:r>
              <a:rPr lang="en-US" sz="247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Mohammad Faisul </a:t>
            </a:r>
            <a:r>
              <a:rPr lang="en-US" sz="2471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Alam</a:t>
            </a:r>
            <a:r>
              <a:rPr lang="en-US" sz="247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Assistant Teacher </a:t>
            </a:r>
            <a:r>
              <a:rPr lang="en-US" sz="2471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Shambhupur</a:t>
            </a:r>
            <a:r>
              <a:rPr lang="en-US" sz="247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Government Primary School, </a:t>
            </a:r>
            <a:r>
              <a:rPr lang="en-US" sz="2471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Bhairab,kishoreganj</a:t>
            </a:r>
            <a:r>
              <a:rPr lang="en-US" sz="247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62831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3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6973" y="2135561"/>
            <a:ext cx="7918055" cy="1574545"/>
          </a:xfrm>
          <a:prstGeom prst="flowChartAlternateProcess">
            <a:avLst/>
          </a:prstGeom>
          <a:solidFill>
            <a:srgbClr val="DEEBF7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 defTabSz="1037388"/>
            <a:r>
              <a:rPr lang="en-US" sz="4765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Let’s sing a song-</a:t>
            </a:r>
            <a:endParaRPr lang="en-US" sz="4765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 defTabSz="1037388"/>
            <a:r>
              <a:rPr lang="en-US" sz="3883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We shall overcome some days--</a:t>
            </a:r>
          </a:p>
        </p:txBody>
      </p:sp>
    </p:spTree>
    <p:extLst>
      <p:ext uri="{BB962C8B-B14F-4D97-AF65-F5344CB8AC3E}">
        <p14:creationId xmlns:p14="http://schemas.microsoft.com/office/powerpoint/2010/main" val="170808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695" y="1674056"/>
            <a:ext cx="6387353" cy="4650544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4751295" y="955151"/>
            <a:ext cx="6387352" cy="526939"/>
          </a:xfrm>
          <a:prstGeom prst="rect">
            <a:avLst/>
          </a:prstGeom>
          <a:solidFill>
            <a:srgbClr val="A8952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1037388"/>
            <a:r>
              <a:rPr lang="en-US" sz="2824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Look and say about the picture?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6118" y="2340655"/>
            <a:ext cx="3294529" cy="2192364"/>
          </a:xfrm>
          <a:prstGeom prst="flowChartMagneticTape">
            <a:avLst/>
          </a:prstGeom>
          <a:solidFill>
            <a:srgbClr val="F1D4F9"/>
          </a:solidFill>
          <a:ln>
            <a:solidFill>
              <a:srgbClr val="00206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037388"/>
            <a:r>
              <a:rPr lang="en-US" sz="3177" dirty="0">
                <a:solidFill>
                  <a:srgbClr val="ED7D31">
                    <a:lumMod val="75000"/>
                  </a:srgbClr>
                </a:solidFill>
                <a:latin typeface="NikoshBAN" pitchFamily="2" charset="0"/>
                <a:cs typeface="NikoshBAN" pitchFamily="2" charset="0"/>
              </a:rPr>
              <a:t>This is a picture of birthday.</a:t>
            </a:r>
          </a:p>
        </p:txBody>
      </p:sp>
    </p:spTree>
    <p:extLst>
      <p:ext uri="{BB962C8B-B14F-4D97-AF65-F5344CB8AC3E}">
        <p14:creationId xmlns:p14="http://schemas.microsoft.com/office/powerpoint/2010/main" val="2591514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>
            <a:stCxn id="5" idx="2"/>
            <a:endCxn id="4" idx="0"/>
          </p:cNvCxnSpPr>
          <p:nvPr/>
        </p:nvCxnSpPr>
        <p:spPr>
          <a:xfrm rot="16200000" flipH="1">
            <a:off x="5990953" y="2040229"/>
            <a:ext cx="350819" cy="140723"/>
          </a:xfrm>
          <a:prstGeom prst="curvedConnector3">
            <a:avLst>
              <a:gd name="adj1" fmla="val 50000"/>
            </a:avLst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2566147" y="2286000"/>
            <a:ext cx="7341151" cy="3496235"/>
          </a:xfrm>
          <a:prstGeom prst="rect">
            <a:avLst/>
          </a:prstGeom>
          <a:pattFill prst="pct50">
            <a:fgClr>
              <a:schemeClr val="accent1"/>
            </a:fgClr>
            <a:bgClr>
              <a:schemeClr val="bg1"/>
            </a:bgClr>
          </a:pattFill>
          <a:ln w="19050"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37388"/>
            <a:r>
              <a:rPr lang="en-US" sz="4765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Today Lesson is-</a:t>
            </a:r>
            <a:endParaRPr lang="en-US" sz="4765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 defTabSz="1037388"/>
            <a:r>
              <a:rPr lang="en-US" sz="5824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‘Happy Birthday’. 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2329650" y="3966542"/>
            <a:ext cx="7814147" cy="121903"/>
          </a:xfrm>
          <a:prstGeom prst="roundRect">
            <a:avLst>
              <a:gd name="adj" fmla="val 50000"/>
            </a:avLst>
          </a:prstGeom>
          <a:gradFill>
            <a:gsLst>
              <a:gs pos="47800">
                <a:schemeClr val="accent2">
                  <a:lumMod val="40000"/>
                  <a:lumOff val="60000"/>
                </a:schemeClr>
              </a:gs>
              <a:gs pos="0">
                <a:schemeClr val="accent2"/>
              </a:gs>
              <a:gs pos="100000">
                <a:srgbClr val="7030A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23605">
              <a:defRPr/>
            </a:pPr>
            <a:endParaRPr lang="en-US" sz="1668">
              <a:solidFill>
                <a:prstClr val="white"/>
              </a:solidFill>
              <a:latin typeface="NikoshBAN"/>
              <a:cs typeface="NikoshBAN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329650" y="3966544"/>
            <a:ext cx="7814147" cy="121902"/>
          </a:xfrm>
          <a:prstGeom prst="roundRect">
            <a:avLst>
              <a:gd name="adj" fmla="val 50000"/>
            </a:avLst>
          </a:prstGeom>
          <a:gradFill>
            <a:gsLst>
              <a:gs pos="52200">
                <a:schemeClr val="accent2">
                  <a:lumMod val="20000"/>
                  <a:lumOff val="80000"/>
                </a:schemeClr>
              </a:gs>
              <a:gs pos="0">
                <a:srgbClr val="7030A0"/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23605">
              <a:defRPr/>
            </a:pPr>
            <a:endParaRPr lang="en-US" sz="1668">
              <a:solidFill>
                <a:prstClr val="white"/>
              </a:solidFill>
              <a:latin typeface="NikoshBAN"/>
              <a:cs typeface="NikoshB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95775" y="1214082"/>
            <a:ext cx="3600450" cy="733108"/>
          </a:xfrm>
          <a:prstGeom prst="flowChartAlternateProcess">
            <a:avLst/>
          </a:prstGeom>
          <a:solidFill>
            <a:srgbClr val="E6F0F9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defTabSz="423605">
              <a:defRPr/>
            </a:pPr>
            <a:r>
              <a:rPr lang="en-US" sz="2965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Today’s lesson is-</a:t>
            </a:r>
            <a:r>
              <a:rPr lang="en-US" sz="3706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049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22222E-6 L -2.29167E-6 -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2.22222E-6 L -2.29167E-6 0.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2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8883" y="2353235"/>
            <a:ext cx="10354235" cy="3514424"/>
          </a:xfrm>
          <a:prstGeom prst="rect">
            <a:avLst/>
          </a:prstGeom>
          <a:solidFill>
            <a:srgbClr val="DEEBF7"/>
          </a:solidFill>
          <a:ln w="28575">
            <a:solidFill>
              <a:srgbClr val="00206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037388">
              <a:lnSpc>
                <a:spcPct val="150000"/>
              </a:lnSpc>
            </a:pPr>
            <a:r>
              <a:rPr lang="en-US" sz="247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L: </a:t>
            </a:r>
            <a:r>
              <a:rPr lang="en-US" sz="2471" dirty="0">
                <a:solidFill>
                  <a:srgbClr val="C00000"/>
                </a:solidFill>
                <a:latin typeface="Calibri" panose="020F0502020204030204"/>
                <a:cs typeface="NikoshBAN" pitchFamily="2" charset="0"/>
              </a:rPr>
              <a:t>1.3.1-</a:t>
            </a:r>
            <a:r>
              <a:rPr lang="en-US" sz="247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recognize which words in a sentence are stressed</a:t>
            </a:r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</a:p>
          <a:p>
            <a:pPr defTabSz="1037388">
              <a:lnSpc>
                <a:spcPct val="150000"/>
              </a:lnSpc>
            </a:pPr>
            <a:r>
              <a:rPr lang="en-US" sz="2471" dirty="0">
                <a:solidFill>
                  <a:srgbClr val="002060"/>
                </a:solidFill>
                <a:latin typeface="Calibri" panose="020F0502020204030204"/>
                <a:cs typeface="NikoshBAN" pitchFamily="2" charset="0"/>
              </a:rPr>
              <a:t>3.4.1</a:t>
            </a:r>
            <a:r>
              <a:rPr lang="en-US" sz="247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 	understand statements made by the teacher and students</a:t>
            </a:r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</a:p>
          <a:p>
            <a:pPr defTabSz="1037388">
              <a:lnSpc>
                <a:spcPct val="150000"/>
              </a:lnSpc>
            </a:pPr>
            <a:r>
              <a:rPr lang="en-US" sz="247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S: </a:t>
            </a:r>
            <a:r>
              <a:rPr lang="en-US" sz="2471" dirty="0">
                <a:solidFill>
                  <a:srgbClr val="7030A0"/>
                </a:solidFill>
                <a:latin typeface="Calibri" panose="020F0502020204030204"/>
                <a:cs typeface="NikoshBAN" pitchFamily="2" charset="0"/>
              </a:rPr>
              <a:t>1.1.1</a:t>
            </a:r>
            <a:r>
              <a:rPr lang="en-US" sz="247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.- say words ,phrases and sentence with  proper sounds 	and stressed.</a:t>
            </a:r>
          </a:p>
          <a:p>
            <a:pPr defTabSz="1037388">
              <a:lnSpc>
                <a:spcPct val="150000"/>
              </a:lnSpc>
            </a:pPr>
            <a:r>
              <a:rPr lang="en-US" sz="2471" dirty="0">
                <a:solidFill>
                  <a:srgbClr val="0A6B97"/>
                </a:solidFill>
                <a:latin typeface="NikoshBAN" pitchFamily="2" charset="0"/>
                <a:cs typeface="NikoshBAN" pitchFamily="2" charset="0"/>
              </a:rPr>
              <a:t>R: </a:t>
            </a:r>
            <a:r>
              <a:rPr lang="en-US" sz="2471" dirty="0">
                <a:solidFill>
                  <a:srgbClr val="0A6B97"/>
                </a:solidFill>
                <a:latin typeface="Calibri" panose="020F0502020204030204"/>
                <a:cs typeface="NikoshBAN" pitchFamily="2" charset="0"/>
              </a:rPr>
              <a:t>1.5.1- </a:t>
            </a:r>
            <a:r>
              <a:rPr lang="en-US" sz="2471" dirty="0">
                <a:solidFill>
                  <a:srgbClr val="0A6B97"/>
                </a:solidFill>
                <a:latin typeface="NikoshBAN" pitchFamily="2" charset="0"/>
                <a:cs typeface="NikoshBAN" pitchFamily="2" charset="0"/>
              </a:rPr>
              <a:t>read words, phrases and sentences in the text </a:t>
            </a:r>
          </a:p>
          <a:p>
            <a:pPr defTabSz="1037388">
              <a:lnSpc>
                <a:spcPct val="150000"/>
              </a:lnSpc>
            </a:pPr>
            <a:r>
              <a:rPr lang="en-US" sz="2471" dirty="0">
                <a:solidFill>
                  <a:srgbClr val="0A6B97"/>
                </a:solidFill>
                <a:latin typeface="NikoshBAN" pitchFamily="2" charset="0"/>
                <a:cs typeface="NikoshBAN" pitchFamily="2" charset="0"/>
              </a:rPr>
              <a:t>        	with proper pronunciation, stress and intonation.</a:t>
            </a:r>
          </a:p>
        </p:txBody>
      </p:sp>
      <p:sp>
        <p:nvSpPr>
          <p:cNvPr id="3" name="Rectangle 2"/>
          <p:cNvSpPr/>
          <p:nvPr/>
        </p:nvSpPr>
        <p:spPr>
          <a:xfrm>
            <a:off x="3769147" y="1210236"/>
            <a:ext cx="4674678" cy="635559"/>
          </a:xfrm>
          <a:prstGeom prst="rect">
            <a:avLst/>
          </a:prstGeom>
          <a:solidFill>
            <a:srgbClr val="DEEBF7"/>
          </a:solidFill>
          <a:ln w="28575">
            <a:solidFill>
              <a:srgbClr val="002060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 wrap="none">
            <a:spAutoFit/>
          </a:bodyPr>
          <a:lstStyle/>
          <a:p>
            <a:pPr defTabSz="1037388"/>
            <a:r>
              <a:rPr lang="en-US" sz="3530" dirty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Learning outcomes-</a:t>
            </a:r>
          </a:p>
        </p:txBody>
      </p:sp>
    </p:spTree>
    <p:extLst>
      <p:ext uri="{BB962C8B-B14F-4D97-AF65-F5344CB8AC3E}">
        <p14:creationId xmlns:p14="http://schemas.microsoft.com/office/powerpoint/2010/main" val="3166571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3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8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3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800"/>
                            </p:stCondLst>
                            <p:childTnLst>
                              <p:par>
                                <p:cTn id="3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91495" y="320661"/>
            <a:ext cx="4549643" cy="472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Let’s know some key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065693"/>
            <a:ext cx="2560320" cy="472565"/>
          </a:xfrm>
          <a:prstGeom prst="homePlate">
            <a:avLst/>
          </a:prstGeom>
          <a:solidFill>
            <a:srgbClr val="DEEBF7"/>
          </a:solidFill>
          <a:ln>
            <a:solidFill>
              <a:srgbClr val="0A6B97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Celebrate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2660286"/>
            <a:ext cx="2560320" cy="472565"/>
          </a:xfrm>
          <a:prstGeom prst="homePlate">
            <a:avLst/>
          </a:prstGeom>
          <a:solidFill>
            <a:srgbClr val="DEEBF7"/>
          </a:solidFill>
          <a:ln>
            <a:solidFill>
              <a:srgbClr val="0A6B97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1037388"/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Candles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4254878"/>
            <a:ext cx="2560320" cy="472565"/>
          </a:xfrm>
          <a:prstGeom prst="homePlate">
            <a:avLst/>
          </a:prstGeom>
          <a:solidFill>
            <a:srgbClr val="DEEBF7"/>
          </a:solidFill>
          <a:ln>
            <a:solidFill>
              <a:srgbClr val="0A6B97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Blow out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8200" y="5849471"/>
            <a:ext cx="2560320" cy="472565"/>
          </a:xfrm>
          <a:prstGeom prst="homePlate">
            <a:avLst/>
          </a:prstGeom>
          <a:solidFill>
            <a:srgbClr val="DEEBF7"/>
          </a:solidFill>
          <a:ln>
            <a:solidFill>
              <a:srgbClr val="0A6B97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Wrapped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26480" y="5846476"/>
            <a:ext cx="2560320" cy="472565"/>
          </a:xfrm>
          <a:prstGeom prst="homePlate">
            <a:avLst/>
          </a:prstGeom>
          <a:solidFill>
            <a:srgbClr val="DEEBF7"/>
          </a:solidFill>
          <a:ln>
            <a:solidFill>
              <a:srgbClr val="0A6B97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Toys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126479" y="4254878"/>
            <a:ext cx="2560320" cy="472565"/>
          </a:xfrm>
          <a:prstGeom prst="homePlate">
            <a:avLst/>
          </a:prstGeom>
          <a:solidFill>
            <a:srgbClr val="DEEBF7"/>
          </a:solidFill>
          <a:ln>
            <a:solidFill>
              <a:srgbClr val="0A6B97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Birthday cake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126479" y="2660286"/>
            <a:ext cx="2242147" cy="472565"/>
          </a:xfrm>
          <a:prstGeom prst="homePlate">
            <a:avLst/>
          </a:prstGeom>
          <a:solidFill>
            <a:srgbClr val="DEEBF7"/>
          </a:solidFill>
          <a:ln>
            <a:solidFill>
              <a:srgbClr val="0A6B97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Special </a:t>
            </a:r>
            <a:r>
              <a:rPr lang="en-US" sz="247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food</a:t>
            </a:r>
            <a:endParaRPr lang="en-US" sz="2471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26480" y="1068688"/>
            <a:ext cx="2560320" cy="472565"/>
          </a:xfrm>
          <a:prstGeom prst="homePlate">
            <a:avLst/>
          </a:prstGeom>
          <a:solidFill>
            <a:srgbClr val="DEEBF7"/>
          </a:solidFill>
          <a:ln>
            <a:solidFill>
              <a:srgbClr val="0A6B97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47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Birthday gift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62618" y="941295"/>
            <a:ext cx="1304520" cy="952603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518" y="4035389"/>
            <a:ext cx="1308366" cy="9006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695" y="2431668"/>
            <a:ext cx="1308366" cy="91889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0695" y="5462249"/>
            <a:ext cx="1308366" cy="94932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518" y="2431078"/>
            <a:ext cx="1308366" cy="95017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669" y="941294"/>
            <a:ext cx="1248062" cy="9526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0" name="Picture 1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0695" y="4035089"/>
            <a:ext cx="1308366" cy="947790"/>
          </a:xfrm>
          <a:prstGeom prst="flowChartProcess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517" y="5462247"/>
            <a:ext cx="1308366" cy="94932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73470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13402" y="366486"/>
            <a:ext cx="5489003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defTabSz="1037388"/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Let’s know </a:t>
            </a:r>
            <a:r>
              <a:rPr lang="en-US" sz="2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Bengali meaning of the </a:t>
            </a:r>
            <a:r>
              <a:rPr lang="en-US" sz="20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words</a:t>
            </a:r>
            <a:r>
              <a:rPr lang="en-US" sz="20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.</a:t>
            </a:r>
          </a:p>
        </p:txBody>
      </p:sp>
      <p:sp>
        <p:nvSpPr>
          <p:cNvPr id="4" name="Pentagon 3"/>
          <p:cNvSpPr/>
          <p:nvPr/>
        </p:nvSpPr>
        <p:spPr>
          <a:xfrm>
            <a:off x="446654" y="1234830"/>
            <a:ext cx="2468880" cy="584775"/>
          </a:xfrm>
          <a:prstGeom prst="homePlate">
            <a:avLst/>
          </a:prstGeom>
          <a:solidFill>
            <a:srgbClr val="DEEBF7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Birthday</a:t>
            </a:r>
            <a:endParaRPr lang="en-US" sz="3200" dirty="0"/>
          </a:p>
        </p:txBody>
      </p:sp>
      <p:sp>
        <p:nvSpPr>
          <p:cNvPr id="6" name="Pentagon 5"/>
          <p:cNvSpPr/>
          <p:nvPr/>
        </p:nvSpPr>
        <p:spPr>
          <a:xfrm>
            <a:off x="446654" y="2354873"/>
            <a:ext cx="2468880" cy="584775"/>
          </a:xfrm>
          <a:prstGeom prst="homePlate">
            <a:avLst/>
          </a:prstGeom>
          <a:solidFill>
            <a:srgbClr val="DEEBF7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1037388"/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Special</a:t>
            </a:r>
          </a:p>
        </p:txBody>
      </p:sp>
      <p:sp>
        <p:nvSpPr>
          <p:cNvPr id="7" name="Pentagon 6"/>
          <p:cNvSpPr/>
          <p:nvPr/>
        </p:nvSpPr>
        <p:spPr>
          <a:xfrm>
            <a:off x="446654" y="3474916"/>
            <a:ext cx="2468880" cy="584775"/>
          </a:xfrm>
          <a:prstGeom prst="homePlate">
            <a:avLst/>
          </a:prstGeom>
          <a:solidFill>
            <a:srgbClr val="DEEBF7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Celebrate</a:t>
            </a:r>
            <a:endParaRPr lang="en-US" sz="3200" dirty="0"/>
          </a:p>
        </p:txBody>
      </p:sp>
      <p:sp>
        <p:nvSpPr>
          <p:cNvPr id="8" name="Pentagon 7"/>
          <p:cNvSpPr/>
          <p:nvPr/>
        </p:nvSpPr>
        <p:spPr>
          <a:xfrm>
            <a:off x="446654" y="4594959"/>
            <a:ext cx="2468880" cy="584775"/>
          </a:xfrm>
          <a:prstGeom prst="homePlate">
            <a:avLst/>
          </a:prstGeom>
          <a:solidFill>
            <a:srgbClr val="DEEBF7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Candle</a:t>
            </a:r>
            <a:endParaRPr lang="en-US" sz="3200" dirty="0"/>
          </a:p>
        </p:txBody>
      </p:sp>
      <p:sp>
        <p:nvSpPr>
          <p:cNvPr id="9" name="Pentagon 8"/>
          <p:cNvSpPr/>
          <p:nvPr/>
        </p:nvSpPr>
        <p:spPr>
          <a:xfrm>
            <a:off x="446654" y="5715000"/>
            <a:ext cx="2468880" cy="584775"/>
          </a:xfrm>
          <a:prstGeom prst="homePlate">
            <a:avLst/>
          </a:prstGeom>
          <a:solidFill>
            <a:srgbClr val="DEEBF7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1037388"/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Blow out  </a:t>
            </a:r>
          </a:p>
        </p:txBody>
      </p:sp>
      <p:sp>
        <p:nvSpPr>
          <p:cNvPr id="10" name="Pentagon 9"/>
          <p:cNvSpPr/>
          <p:nvPr/>
        </p:nvSpPr>
        <p:spPr>
          <a:xfrm>
            <a:off x="6094079" y="2405030"/>
            <a:ext cx="2468880" cy="584775"/>
          </a:xfrm>
          <a:prstGeom prst="homePlate">
            <a:avLst/>
          </a:prstGeom>
          <a:solidFill>
            <a:srgbClr val="DEEBF7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Gift</a:t>
            </a:r>
            <a:r>
              <a:rPr lang="en-US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  <p:sp>
        <p:nvSpPr>
          <p:cNvPr id="11" name="Pentagon 10"/>
          <p:cNvSpPr/>
          <p:nvPr/>
        </p:nvSpPr>
        <p:spPr>
          <a:xfrm>
            <a:off x="6094079" y="3509831"/>
            <a:ext cx="2468880" cy="584775"/>
          </a:xfrm>
          <a:prstGeom prst="homePlate">
            <a:avLst/>
          </a:prstGeom>
          <a:solidFill>
            <a:srgbClr val="DEEBF7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Enjoy</a:t>
            </a:r>
            <a:r>
              <a:rPr lang="en-US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/>
          </a:p>
        </p:txBody>
      </p:sp>
      <p:sp>
        <p:nvSpPr>
          <p:cNvPr id="12" name="Pentagon 11"/>
          <p:cNvSpPr/>
          <p:nvPr/>
        </p:nvSpPr>
        <p:spPr>
          <a:xfrm>
            <a:off x="6094079" y="4614632"/>
            <a:ext cx="2468880" cy="584775"/>
          </a:xfrm>
          <a:prstGeom prst="homePlate">
            <a:avLst/>
          </a:prstGeom>
          <a:solidFill>
            <a:srgbClr val="DEEBF7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1037388"/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Spend</a:t>
            </a:r>
            <a:r>
              <a:rPr lang="en-US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13" name="Pentagon 12"/>
          <p:cNvSpPr/>
          <p:nvPr/>
        </p:nvSpPr>
        <p:spPr>
          <a:xfrm>
            <a:off x="6094079" y="5719433"/>
            <a:ext cx="2468880" cy="584775"/>
          </a:xfrm>
          <a:prstGeom prst="homePlate">
            <a:avLst/>
          </a:prstGeom>
          <a:solidFill>
            <a:srgbClr val="DEEBF7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Wrap</a:t>
            </a:r>
          </a:p>
        </p:txBody>
      </p:sp>
      <p:sp>
        <p:nvSpPr>
          <p:cNvPr id="14" name="Pentagon 13"/>
          <p:cNvSpPr/>
          <p:nvPr/>
        </p:nvSpPr>
        <p:spPr>
          <a:xfrm>
            <a:off x="6094079" y="1300229"/>
            <a:ext cx="2468880" cy="584775"/>
          </a:xfrm>
          <a:prstGeom prst="homePlate">
            <a:avLst/>
          </a:prstGeom>
          <a:solidFill>
            <a:srgbClr val="DEEBF7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2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Colourful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29000" y="1231870"/>
            <a:ext cx="2103120" cy="646331"/>
          </a:xfrm>
          <a:prstGeom prst="rect">
            <a:avLst/>
          </a:prstGeom>
          <a:solidFill>
            <a:srgbClr val="DEEBF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1037388"/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জন্মদিন</a:t>
            </a:r>
            <a:endParaRPr lang="en-US" sz="1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429000" y="3505200"/>
            <a:ext cx="2103120" cy="646331"/>
          </a:xfrm>
          <a:prstGeom prst="rect">
            <a:avLst/>
          </a:prstGeom>
          <a:solidFill>
            <a:srgbClr val="DEEBF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1037388"/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উদযাপন</a:t>
            </a:r>
            <a:r>
              <a:rPr lang="en-US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করা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9000" y="4572000"/>
            <a:ext cx="2103120" cy="646331"/>
          </a:xfrm>
          <a:prstGeom prst="rect">
            <a:avLst/>
          </a:prstGeom>
          <a:solidFill>
            <a:srgbClr val="DEEBF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1037388"/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মোমবাতি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80300" y="5653444"/>
            <a:ext cx="2103120" cy="646331"/>
          </a:xfrm>
          <a:prstGeom prst="rect">
            <a:avLst/>
          </a:prstGeom>
          <a:solidFill>
            <a:srgbClr val="DEEBF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1037388"/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নেভানো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815312" y="2325469"/>
            <a:ext cx="2103120" cy="646331"/>
          </a:xfrm>
          <a:prstGeom prst="rect">
            <a:avLst/>
          </a:prstGeom>
          <a:solidFill>
            <a:srgbClr val="DEEBF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1037388"/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উপহার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815312" y="5612254"/>
            <a:ext cx="2103120" cy="646331"/>
          </a:xfrm>
          <a:prstGeom prst="rect">
            <a:avLst/>
          </a:prstGeom>
          <a:solidFill>
            <a:srgbClr val="DEEBF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1037388"/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মোড়ানো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429000" y="2362200"/>
            <a:ext cx="2103120" cy="646331"/>
          </a:xfrm>
          <a:prstGeom prst="rect">
            <a:avLst/>
          </a:prstGeom>
          <a:solidFill>
            <a:srgbClr val="DEEBF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1037388"/>
            <a:r>
              <a:rPr lang="en-US" sz="1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বিশেষ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815312" y="4611905"/>
            <a:ext cx="2468880" cy="584775"/>
          </a:xfrm>
          <a:prstGeom prst="rect">
            <a:avLst/>
          </a:prstGeom>
          <a:solidFill>
            <a:srgbClr val="DEEBF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037388"/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কাটানো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ব্যয়</a:t>
            </a:r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করা</a:t>
            </a:r>
            <a:endParaRPr lang="en-US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815312" y="1258669"/>
            <a:ext cx="2103120" cy="646331"/>
          </a:xfrm>
          <a:prstGeom prst="rect">
            <a:avLst/>
          </a:prstGeom>
          <a:solidFill>
            <a:srgbClr val="DEEBF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defTabSz="1037388"/>
            <a:r>
              <a:rPr lang="en-US" sz="3600" dirty="0" err="1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রঙিন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815312" y="3505200"/>
            <a:ext cx="2103120" cy="646331"/>
          </a:xfrm>
          <a:prstGeom prst="rect">
            <a:avLst/>
          </a:prstGeom>
          <a:solidFill>
            <a:srgbClr val="DEEBF7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defTabSz="1037388"/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উপভোগ</a:t>
            </a:r>
            <a:r>
              <a:rPr lang="en-US" sz="36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করা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91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162815" y="4941106"/>
            <a:ext cx="3670833" cy="1597737"/>
            <a:chOff x="4038715" y="5110199"/>
            <a:chExt cx="3962169" cy="1724542"/>
          </a:xfrm>
        </p:grpSpPr>
        <p:sp>
          <p:nvSpPr>
            <p:cNvPr id="231" name="Trapezoid 230"/>
            <p:cNvSpPr/>
            <p:nvPr/>
          </p:nvSpPr>
          <p:spPr>
            <a:xfrm>
              <a:off x="4912818" y="5110199"/>
              <a:ext cx="2213962" cy="1213823"/>
            </a:xfrm>
            <a:prstGeom prst="trapezoid">
              <a:avLst>
                <a:gd name="adj" fmla="val 69212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47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68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2" name="on/off"/>
            <p:cNvSpPr/>
            <p:nvPr/>
          </p:nvSpPr>
          <p:spPr>
            <a:xfrm>
              <a:off x="4038715" y="6324022"/>
              <a:ext cx="3962169" cy="510719"/>
            </a:xfrm>
            <a:prstGeom prst="roundRect">
              <a:avLst>
                <a:gd name="adj" fmla="val 50000"/>
              </a:avLst>
            </a:prstGeom>
            <a:ln>
              <a:noFill/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84721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594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Nikosh" panose="02000000000000000000" pitchFamily="2" charset="0"/>
                  <a:ea typeface="+mn-ea"/>
                  <a:cs typeface="Nikosh" panose="02000000000000000000" pitchFamily="2" charset="0"/>
                </a:rPr>
                <a:t>Click for on/off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5106837" y="240825"/>
            <a:ext cx="2396234" cy="49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37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94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" panose="02000000000000000000" pitchFamily="2" charset="0"/>
                <a:ea typeface="+mn-ea"/>
                <a:cs typeface="Nikosh" panose="02000000000000000000" pitchFamily="2" charset="0"/>
              </a:rPr>
              <a:t>Bingo game</a:t>
            </a:r>
          </a:p>
        </p:txBody>
      </p:sp>
      <p:grpSp>
        <p:nvGrpSpPr>
          <p:cNvPr id="124" name="Group 123"/>
          <p:cNvGrpSpPr/>
          <p:nvPr/>
        </p:nvGrpSpPr>
        <p:grpSpPr>
          <a:xfrm>
            <a:off x="5666287" y="1018751"/>
            <a:ext cx="4773113" cy="4760415"/>
            <a:chOff x="3800478" y="1018751"/>
            <a:chExt cx="4773113" cy="4760415"/>
          </a:xfrm>
        </p:grpSpPr>
        <p:grpSp>
          <p:nvGrpSpPr>
            <p:cNvPr id="120" name="Group 119"/>
            <p:cNvGrpSpPr/>
            <p:nvPr/>
          </p:nvGrpSpPr>
          <p:grpSpPr>
            <a:xfrm>
              <a:off x="3800478" y="1018751"/>
              <a:ext cx="4773113" cy="4760415"/>
              <a:chOff x="3800478" y="1018751"/>
              <a:chExt cx="4773113" cy="4760415"/>
            </a:xfrm>
          </p:grpSpPr>
          <p:grpSp>
            <p:nvGrpSpPr>
              <p:cNvPr id="119" name="Group 118"/>
              <p:cNvGrpSpPr/>
              <p:nvPr/>
            </p:nvGrpSpPr>
            <p:grpSpPr>
              <a:xfrm>
                <a:off x="3800478" y="1018751"/>
                <a:ext cx="4773113" cy="4760415"/>
                <a:chOff x="3800478" y="1018751"/>
                <a:chExt cx="4773113" cy="4760415"/>
              </a:xfrm>
            </p:grpSpPr>
            <p:sp>
              <p:nvSpPr>
                <p:cNvPr id="320" name="Freeform 319"/>
                <p:cNvSpPr/>
                <p:nvPr/>
              </p:nvSpPr>
              <p:spPr>
                <a:xfrm>
                  <a:off x="6098905" y="1083411"/>
                  <a:ext cx="1689612" cy="2330354"/>
                </a:xfrm>
                <a:custGeom>
                  <a:avLst/>
                  <a:gdLst>
                    <a:gd name="connsiteX0" fmla="*/ 59139 w 1689612"/>
                    <a:gd name="connsiteY0" fmla="*/ 0 h 2330354"/>
                    <a:gd name="connsiteX1" fmla="*/ 1562739 w 1689612"/>
                    <a:gd name="connsiteY1" fmla="*/ 539778 h 2330354"/>
                    <a:gd name="connsiteX2" fmla="*/ 1689612 w 1689612"/>
                    <a:gd name="connsiteY2" fmla="*/ 655088 h 2330354"/>
                    <a:gd name="connsiteX3" fmla="*/ 14346 w 1689612"/>
                    <a:gd name="connsiteY3" fmla="*/ 2330354 h 2330354"/>
                    <a:gd name="connsiteX4" fmla="*/ 0 w 1689612"/>
                    <a:gd name="connsiteY4" fmla="*/ 2330354 h 2330354"/>
                    <a:gd name="connsiteX5" fmla="*/ 0 w 1689612"/>
                    <a:gd name="connsiteY5" fmla="*/ 2986 h 2330354"/>
                    <a:gd name="connsiteX6" fmla="*/ 59139 w 1689612"/>
                    <a:gd name="connsiteY6" fmla="*/ 0 h 2330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89612" h="2330354">
                      <a:moveTo>
                        <a:pt x="59139" y="0"/>
                      </a:moveTo>
                      <a:cubicBezTo>
                        <a:pt x="630293" y="0"/>
                        <a:pt x="1154134" y="202568"/>
                        <a:pt x="1562739" y="539778"/>
                      </a:cubicBezTo>
                      <a:lnTo>
                        <a:pt x="1689612" y="655088"/>
                      </a:lnTo>
                      <a:lnTo>
                        <a:pt x="14346" y="2330354"/>
                      </a:lnTo>
                      <a:lnTo>
                        <a:pt x="0" y="2330354"/>
                      </a:lnTo>
                      <a:lnTo>
                        <a:pt x="0" y="2986"/>
                      </a:lnTo>
                      <a:lnTo>
                        <a:pt x="59139" y="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1" name="Freeform 320"/>
                <p:cNvSpPr/>
                <p:nvPr/>
              </p:nvSpPr>
              <p:spPr>
                <a:xfrm>
                  <a:off x="4474675" y="1086962"/>
                  <a:ext cx="1615738" cy="2323252"/>
                </a:xfrm>
                <a:custGeom>
                  <a:avLst/>
                  <a:gdLst>
                    <a:gd name="connsiteX0" fmla="*/ 1615738 w 1615738"/>
                    <a:gd name="connsiteY0" fmla="*/ 0 h 2323252"/>
                    <a:gd name="connsiteX1" fmla="*/ 1615738 w 1615738"/>
                    <a:gd name="connsiteY1" fmla="*/ 2323252 h 2323252"/>
                    <a:gd name="connsiteX2" fmla="*/ 0 w 1615738"/>
                    <a:gd name="connsiteY2" fmla="*/ 707513 h 2323252"/>
                    <a:gd name="connsiteX3" fmla="*/ 17131 w 1615738"/>
                    <a:gd name="connsiteY3" fmla="*/ 688664 h 2323252"/>
                    <a:gd name="connsiteX4" fmla="*/ 1446909 w 1615738"/>
                    <a:gd name="connsiteY4" fmla="*/ 8525 h 2323252"/>
                    <a:gd name="connsiteX5" fmla="*/ 1615738 w 1615738"/>
                    <a:gd name="connsiteY5" fmla="*/ 0 h 2323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15738" h="2323252">
                      <a:moveTo>
                        <a:pt x="1615738" y="0"/>
                      </a:moveTo>
                      <a:lnTo>
                        <a:pt x="1615738" y="2323252"/>
                      </a:lnTo>
                      <a:lnTo>
                        <a:pt x="0" y="707513"/>
                      </a:lnTo>
                      <a:lnTo>
                        <a:pt x="17131" y="688664"/>
                      </a:lnTo>
                      <a:cubicBezTo>
                        <a:pt x="391425" y="314370"/>
                        <a:pt x="890659" y="65015"/>
                        <a:pt x="1446909" y="8525"/>
                      </a:cubicBezTo>
                      <a:lnTo>
                        <a:pt x="1615738" y="0"/>
                      </a:lnTo>
                      <a:close/>
                    </a:path>
                  </a:pathLst>
                </a:custGeom>
                <a:solidFill>
                  <a:schemeClr val="accent2">
                    <a:lumMod val="60000"/>
                    <a:lumOff val="4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2" name="Freeform 321"/>
                <p:cNvSpPr/>
                <p:nvPr/>
              </p:nvSpPr>
              <p:spPr>
                <a:xfrm>
                  <a:off x="6132423" y="1712800"/>
                  <a:ext cx="2393978" cy="1669108"/>
                </a:xfrm>
                <a:custGeom>
                  <a:avLst/>
                  <a:gdLst>
                    <a:gd name="connsiteX0" fmla="*/ 1669109 w 2393978"/>
                    <a:gd name="connsiteY0" fmla="*/ 0 h 1669108"/>
                    <a:gd name="connsiteX1" fmla="*/ 1703324 w 2393978"/>
                    <a:gd name="connsiteY1" fmla="*/ 31097 h 1669108"/>
                    <a:gd name="connsiteX2" fmla="*/ 2383463 w 2393978"/>
                    <a:gd name="connsiteY2" fmla="*/ 1460875 h 1669108"/>
                    <a:gd name="connsiteX3" fmla="*/ 2393978 w 2393978"/>
                    <a:gd name="connsiteY3" fmla="*/ 1669108 h 1669108"/>
                    <a:gd name="connsiteX4" fmla="*/ 0 w 2393978"/>
                    <a:gd name="connsiteY4" fmla="*/ 1669108 h 1669108"/>
                    <a:gd name="connsiteX5" fmla="*/ 1669109 w 2393978"/>
                    <a:gd name="connsiteY5" fmla="*/ 0 h 1669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393978" h="1669108">
                      <a:moveTo>
                        <a:pt x="1669109" y="0"/>
                      </a:moveTo>
                      <a:lnTo>
                        <a:pt x="1703324" y="31097"/>
                      </a:lnTo>
                      <a:cubicBezTo>
                        <a:pt x="2077619" y="405391"/>
                        <a:pt x="2326973" y="904625"/>
                        <a:pt x="2383463" y="1460875"/>
                      </a:cubicBezTo>
                      <a:lnTo>
                        <a:pt x="2393978" y="1669108"/>
                      </a:lnTo>
                      <a:lnTo>
                        <a:pt x="0" y="1669108"/>
                      </a:lnTo>
                      <a:lnTo>
                        <a:pt x="1669109" y="0"/>
                      </a:lnTo>
                      <a:close/>
                    </a:path>
                  </a:pathLst>
                </a:custGeom>
                <a:solidFill>
                  <a:srgbClr val="00B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3" name="Freeform 322"/>
                <p:cNvSpPr/>
                <p:nvPr/>
              </p:nvSpPr>
              <p:spPr>
                <a:xfrm>
                  <a:off x="3802168" y="1816615"/>
                  <a:ext cx="2279753" cy="1612387"/>
                </a:xfrm>
                <a:custGeom>
                  <a:avLst/>
                  <a:gdLst>
                    <a:gd name="connsiteX0" fmla="*/ 667366 w 2279753"/>
                    <a:gd name="connsiteY0" fmla="*/ 0 h 1612387"/>
                    <a:gd name="connsiteX1" fmla="*/ 2279753 w 2279753"/>
                    <a:gd name="connsiteY1" fmla="*/ 1612387 h 1612387"/>
                    <a:gd name="connsiteX2" fmla="*/ 0 w 2279753"/>
                    <a:gd name="connsiteY2" fmla="*/ 1612387 h 1612387"/>
                    <a:gd name="connsiteX3" fmla="*/ 10515 w 2279753"/>
                    <a:gd name="connsiteY3" fmla="*/ 1404154 h 1612387"/>
                    <a:gd name="connsiteX4" fmla="*/ 538089 w 2279753"/>
                    <a:gd name="connsiteY4" fmla="*/ 142239 h 1612387"/>
                    <a:gd name="connsiteX5" fmla="*/ 667366 w 2279753"/>
                    <a:gd name="connsiteY5" fmla="*/ 0 h 16123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279753" h="1612387">
                      <a:moveTo>
                        <a:pt x="667366" y="0"/>
                      </a:moveTo>
                      <a:lnTo>
                        <a:pt x="2279753" y="1612387"/>
                      </a:lnTo>
                      <a:lnTo>
                        <a:pt x="0" y="1612387"/>
                      </a:lnTo>
                      <a:lnTo>
                        <a:pt x="10515" y="1404154"/>
                      </a:lnTo>
                      <a:cubicBezTo>
                        <a:pt x="58935" y="927368"/>
                        <a:pt x="249052" y="492472"/>
                        <a:pt x="538089" y="142239"/>
                      </a:cubicBezTo>
                      <a:lnTo>
                        <a:pt x="667366" y="0"/>
                      </a:lnTo>
                      <a:close/>
                    </a:path>
                  </a:pathLst>
                </a:custGeom>
                <a:solidFill>
                  <a:schemeClr val="accent4">
                    <a:lumMod val="75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4" name="Freeform 323"/>
                <p:cNvSpPr/>
                <p:nvPr/>
              </p:nvSpPr>
              <p:spPr>
                <a:xfrm>
                  <a:off x="3800478" y="3391053"/>
                  <a:ext cx="2290950" cy="1654781"/>
                </a:xfrm>
                <a:custGeom>
                  <a:avLst/>
                  <a:gdLst>
                    <a:gd name="connsiteX0" fmla="*/ 1228 w 2290950"/>
                    <a:gd name="connsiteY0" fmla="*/ 0 h 1654781"/>
                    <a:gd name="connsiteX1" fmla="*/ 2290586 w 2290950"/>
                    <a:gd name="connsiteY1" fmla="*/ 0 h 1654781"/>
                    <a:gd name="connsiteX2" fmla="*/ 2290950 w 2290950"/>
                    <a:gd name="connsiteY2" fmla="*/ 364 h 1654781"/>
                    <a:gd name="connsiteX3" fmla="*/ 2290950 w 2290950"/>
                    <a:gd name="connsiteY3" fmla="*/ 18919 h 1654781"/>
                    <a:gd name="connsiteX4" fmla="*/ 655089 w 2290950"/>
                    <a:gd name="connsiteY4" fmla="*/ 1654781 h 1654781"/>
                    <a:gd name="connsiteX5" fmla="*/ 539778 w 2290950"/>
                    <a:gd name="connsiteY5" fmla="*/ 1527908 h 1654781"/>
                    <a:gd name="connsiteX6" fmla="*/ 0 w 2290950"/>
                    <a:gd name="connsiteY6" fmla="*/ 24308 h 1654781"/>
                    <a:gd name="connsiteX7" fmla="*/ 1228 w 2290950"/>
                    <a:gd name="connsiteY7" fmla="*/ 0 h 1654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290950" h="1654781">
                      <a:moveTo>
                        <a:pt x="1228" y="0"/>
                      </a:moveTo>
                      <a:lnTo>
                        <a:pt x="2290586" y="0"/>
                      </a:lnTo>
                      <a:lnTo>
                        <a:pt x="2290950" y="364"/>
                      </a:lnTo>
                      <a:lnTo>
                        <a:pt x="2290950" y="18919"/>
                      </a:lnTo>
                      <a:lnTo>
                        <a:pt x="655089" y="1654781"/>
                      </a:lnTo>
                      <a:lnTo>
                        <a:pt x="539778" y="1527908"/>
                      </a:lnTo>
                      <a:cubicBezTo>
                        <a:pt x="202568" y="1119303"/>
                        <a:pt x="0" y="595462"/>
                        <a:pt x="0" y="24308"/>
                      </a:cubicBezTo>
                      <a:lnTo>
                        <a:pt x="1228" y="0"/>
                      </a:lnTo>
                      <a:close/>
                    </a:path>
                  </a:pathLst>
                </a:cu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5" name="Freeform 324"/>
                <p:cNvSpPr/>
                <p:nvPr/>
              </p:nvSpPr>
              <p:spPr>
                <a:xfrm>
                  <a:off x="6113638" y="3391053"/>
                  <a:ext cx="2414452" cy="1712903"/>
                </a:xfrm>
                <a:custGeom>
                  <a:avLst/>
                  <a:gdLst>
                    <a:gd name="connsiteX0" fmla="*/ 9641 w 2414452"/>
                    <a:gd name="connsiteY0" fmla="*/ 0 h 1712903"/>
                    <a:gd name="connsiteX1" fmla="*/ 2413225 w 2414452"/>
                    <a:gd name="connsiteY1" fmla="*/ 0 h 1712903"/>
                    <a:gd name="connsiteX2" fmla="*/ 2414452 w 2414452"/>
                    <a:gd name="connsiteY2" fmla="*/ 24308 h 1712903"/>
                    <a:gd name="connsiteX3" fmla="*/ 1722109 w 2414452"/>
                    <a:gd name="connsiteY3" fmla="*/ 1695771 h 1712903"/>
                    <a:gd name="connsiteX4" fmla="*/ 1703260 w 2414452"/>
                    <a:gd name="connsiteY4" fmla="*/ 1712903 h 1712903"/>
                    <a:gd name="connsiteX5" fmla="*/ 0 w 2414452"/>
                    <a:gd name="connsiteY5" fmla="*/ 9642 h 1712903"/>
                    <a:gd name="connsiteX6" fmla="*/ 9641 w 2414452"/>
                    <a:gd name="connsiteY6" fmla="*/ 0 h 17129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14452" h="1712903">
                      <a:moveTo>
                        <a:pt x="9641" y="0"/>
                      </a:moveTo>
                      <a:lnTo>
                        <a:pt x="2413225" y="0"/>
                      </a:lnTo>
                      <a:lnTo>
                        <a:pt x="2414452" y="24308"/>
                      </a:lnTo>
                      <a:cubicBezTo>
                        <a:pt x="2414452" y="677055"/>
                        <a:pt x="2149874" y="1268007"/>
                        <a:pt x="1722109" y="1695771"/>
                      </a:cubicBezTo>
                      <a:lnTo>
                        <a:pt x="1703260" y="1712903"/>
                      </a:lnTo>
                      <a:lnTo>
                        <a:pt x="0" y="9642"/>
                      </a:lnTo>
                      <a:lnTo>
                        <a:pt x="9641" y="0"/>
                      </a:lnTo>
                      <a:close/>
                    </a:path>
                  </a:pathLst>
                </a:custGeom>
                <a:solidFill>
                  <a:srgbClr val="00206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6" name="Freeform 325"/>
                <p:cNvSpPr/>
                <p:nvPr/>
              </p:nvSpPr>
              <p:spPr>
                <a:xfrm>
                  <a:off x="6105146" y="3407160"/>
                  <a:ext cx="1704979" cy="2372006"/>
                </a:xfrm>
                <a:custGeom>
                  <a:avLst/>
                  <a:gdLst>
                    <a:gd name="connsiteX0" fmla="*/ 2027 w 1704979"/>
                    <a:gd name="connsiteY0" fmla="*/ 0 h 2372006"/>
                    <a:gd name="connsiteX1" fmla="*/ 1704979 w 1704979"/>
                    <a:gd name="connsiteY1" fmla="*/ 1702952 h 2372006"/>
                    <a:gd name="connsiteX2" fmla="*/ 1562739 w 1704979"/>
                    <a:gd name="connsiteY2" fmla="*/ 1832228 h 2372006"/>
                    <a:gd name="connsiteX3" fmla="*/ 59139 w 1704979"/>
                    <a:gd name="connsiteY3" fmla="*/ 2372006 h 2372006"/>
                    <a:gd name="connsiteX4" fmla="*/ 0 w 1704979"/>
                    <a:gd name="connsiteY4" fmla="*/ 2369020 h 2372006"/>
                    <a:gd name="connsiteX5" fmla="*/ 0 w 1704979"/>
                    <a:gd name="connsiteY5" fmla="*/ 2026 h 2372006"/>
                    <a:gd name="connsiteX6" fmla="*/ 2027 w 1704979"/>
                    <a:gd name="connsiteY6" fmla="*/ 0 h 2372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04979" h="2372006">
                      <a:moveTo>
                        <a:pt x="2027" y="0"/>
                      </a:moveTo>
                      <a:lnTo>
                        <a:pt x="1704979" y="1702952"/>
                      </a:lnTo>
                      <a:lnTo>
                        <a:pt x="1562739" y="1832228"/>
                      </a:lnTo>
                      <a:cubicBezTo>
                        <a:pt x="1154134" y="2169439"/>
                        <a:pt x="630293" y="2372006"/>
                        <a:pt x="59139" y="2372006"/>
                      </a:cubicBezTo>
                      <a:lnTo>
                        <a:pt x="0" y="2369020"/>
                      </a:lnTo>
                      <a:lnTo>
                        <a:pt x="0" y="2026"/>
                      </a:lnTo>
                      <a:lnTo>
                        <a:pt x="2027" y="0"/>
                      </a:lnTo>
                      <a:close/>
                    </a:path>
                  </a:pathLst>
                </a:custGeom>
                <a:solidFill>
                  <a:srgbClr val="7030A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27" name="Freeform 326"/>
                <p:cNvSpPr/>
                <p:nvPr/>
              </p:nvSpPr>
              <p:spPr>
                <a:xfrm>
                  <a:off x="4461724" y="3422903"/>
                  <a:ext cx="1629704" cy="2352584"/>
                </a:xfrm>
                <a:custGeom>
                  <a:avLst/>
                  <a:gdLst>
                    <a:gd name="connsiteX0" fmla="*/ 1629704 w 1629704"/>
                    <a:gd name="connsiteY0" fmla="*/ 0 h 2352584"/>
                    <a:gd name="connsiteX1" fmla="*/ 1629704 w 1629704"/>
                    <a:gd name="connsiteY1" fmla="*/ 2352584 h 2352584"/>
                    <a:gd name="connsiteX2" fmla="*/ 1460875 w 1629704"/>
                    <a:gd name="connsiteY2" fmla="*/ 2344059 h 2352584"/>
                    <a:gd name="connsiteX3" fmla="*/ 31097 w 1629704"/>
                    <a:gd name="connsiteY3" fmla="*/ 1663920 h 2352584"/>
                    <a:gd name="connsiteX4" fmla="*/ 0 w 1629704"/>
                    <a:gd name="connsiteY4" fmla="*/ 1629705 h 2352584"/>
                    <a:gd name="connsiteX5" fmla="*/ 1629704 w 1629704"/>
                    <a:gd name="connsiteY5" fmla="*/ 0 h 23525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29704" h="2352584">
                      <a:moveTo>
                        <a:pt x="1629704" y="0"/>
                      </a:moveTo>
                      <a:lnTo>
                        <a:pt x="1629704" y="2352584"/>
                      </a:lnTo>
                      <a:lnTo>
                        <a:pt x="1460875" y="2344059"/>
                      </a:lnTo>
                      <a:cubicBezTo>
                        <a:pt x="904625" y="2287569"/>
                        <a:pt x="405391" y="2038215"/>
                        <a:pt x="31097" y="1663920"/>
                      </a:cubicBezTo>
                      <a:lnTo>
                        <a:pt x="0" y="1629705"/>
                      </a:lnTo>
                      <a:lnTo>
                        <a:pt x="1629704" y="0"/>
                      </a:lnTo>
                      <a:close/>
                    </a:path>
                  </a:pathLst>
                </a:custGeom>
                <a:solidFill>
                  <a:srgbClr val="92D05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Donut 106"/>
                <p:cNvSpPr/>
                <p:nvPr/>
              </p:nvSpPr>
              <p:spPr>
                <a:xfrm>
                  <a:off x="3816855" y="1018751"/>
                  <a:ext cx="4756736" cy="4756736"/>
                </a:xfrm>
                <a:prstGeom prst="donut">
                  <a:avLst>
                    <a:gd name="adj" fmla="val 5805"/>
                  </a:avLst>
                </a:prstGeom>
                <a:gradFill>
                  <a:gsLst>
                    <a:gs pos="4000">
                      <a:srgbClr val="7030A0"/>
                    </a:gs>
                    <a:gs pos="56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rgbClr val="00B050"/>
                    </a:gs>
                  </a:gsLst>
                  <a:lin ang="5400000" scaled="1"/>
                </a:gra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 prst="slope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28" name="Oval 227"/>
              <p:cNvSpPr/>
              <p:nvPr/>
            </p:nvSpPr>
            <p:spPr>
              <a:xfrm>
                <a:off x="5716244" y="2918140"/>
                <a:ext cx="957959" cy="957959"/>
              </a:xfrm>
              <a:prstGeom prst="ellipse">
                <a:avLst/>
              </a:prstGeom>
              <a:solidFill>
                <a:srgbClr val="002060"/>
              </a:solidFill>
              <a:scene3d>
                <a:camera prst="orthographicFront"/>
                <a:lightRig rig="threePt" dir="t"/>
              </a:scene3d>
              <a:sp3d>
                <a:bevelT w="387350" h="158750"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84721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68" b="0" i="0" u="none" strike="noStrike" kern="120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08" name="Rectangle 107"/>
            <p:cNvSpPr/>
            <p:nvPr/>
          </p:nvSpPr>
          <p:spPr>
            <a:xfrm rot="14440298">
              <a:off x="4660936" y="1971007"/>
              <a:ext cx="174919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Birthday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 rot="17457149">
              <a:off x="5762939" y="1871770"/>
              <a:ext cx="1830071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10373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Celebrate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 </a:t>
              </a:r>
            </a:p>
          </p:txBody>
        </p:sp>
        <p:sp>
          <p:nvSpPr>
            <p:cNvPr id="113" name="Rectangle 112"/>
            <p:cNvSpPr/>
            <p:nvPr/>
          </p:nvSpPr>
          <p:spPr>
            <a:xfrm rot="19685528">
              <a:off x="6828213" y="2561990"/>
              <a:ext cx="1178528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Enjoy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 rot="1030505">
              <a:off x="6874754" y="3687814"/>
              <a:ext cx="873957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Gift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 rot="14904306">
              <a:off x="5935003" y="4375065"/>
              <a:ext cx="126509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Wrap 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 rot="18051303">
              <a:off x="4927691" y="4381982"/>
              <a:ext cx="132921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10373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Happy</a:t>
              </a:r>
            </a:p>
          </p:txBody>
        </p:sp>
        <p:sp>
          <p:nvSpPr>
            <p:cNvPr id="117" name="Rectangle 116"/>
            <p:cNvSpPr/>
            <p:nvPr/>
          </p:nvSpPr>
          <p:spPr>
            <a:xfrm rot="20450113">
              <a:off x="4012102" y="3655164"/>
              <a:ext cx="162576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 Candle 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8" name="Rectangle 117"/>
            <p:cNvSpPr/>
            <p:nvPr/>
          </p:nvSpPr>
          <p:spPr>
            <a:xfrm rot="1378183">
              <a:off x="4255252" y="2507956"/>
              <a:ext cx="1310012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10373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NikoshBAN" pitchFamily="2" charset="0"/>
                  <a:ea typeface="+mn-ea"/>
                  <a:cs typeface="NikoshBAN" pitchFamily="2" charset="0"/>
                </a:rPr>
                <a:t>Blow out                 </a:t>
              </a:r>
            </a:p>
          </p:txBody>
        </p:sp>
      </p:grpSp>
      <p:sp>
        <p:nvSpPr>
          <p:cNvPr id="230" name="Pentagon 229"/>
          <p:cNvSpPr/>
          <p:nvPr/>
        </p:nvSpPr>
        <p:spPr>
          <a:xfrm rot="5400000">
            <a:off x="7569774" y="1202360"/>
            <a:ext cx="820087" cy="175415"/>
          </a:xfrm>
          <a:prstGeom prst="homePlate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w="387350" h="1587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472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68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9" name="TextBox 328"/>
          <p:cNvSpPr txBox="1"/>
          <p:nvPr/>
        </p:nvSpPr>
        <p:spPr>
          <a:xfrm>
            <a:off x="533400" y="2595452"/>
            <a:ext cx="4538945" cy="1055608"/>
          </a:xfrm>
          <a:prstGeom prst="wedgeRoundRectCallout">
            <a:avLst>
              <a:gd name="adj1" fmla="val -37091"/>
              <a:gd name="adj2" fmla="val -116825"/>
              <a:gd name="adj3" fmla="val 16667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10373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All of you, write the words on your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khata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  <p:pic>
        <p:nvPicPr>
          <p:cNvPr id="330" name="Picture 3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880024"/>
            <a:ext cx="649565" cy="751305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</p:spTree>
    <p:extLst>
      <p:ext uri="{BB962C8B-B14F-4D97-AF65-F5344CB8AC3E}">
        <p14:creationId xmlns:p14="http://schemas.microsoft.com/office/powerpoint/2010/main" val="351598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9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  <p:bldP spid="329" grpId="0" animBg="1"/>
    </p:bldLst>
  </p:timing>
</p:sld>
</file>

<file path=ppt/theme/theme1.xml><?xml version="1.0" encoding="utf-8"?>
<a:theme xmlns:a="http://schemas.openxmlformats.org/drawingml/2006/main" name="Theme1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2" id="{FAAF01CB-F81F-4DD2-ADFD-F5B320665A63}" vid="{04A7D2E2-2202-4D73-896E-0C58D57932B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383</Words>
  <Application>Microsoft Office PowerPoint</Application>
  <PresentationFormat>Widescreen</PresentationFormat>
  <Paragraphs>105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Gill Sans MT</vt:lpstr>
      <vt:lpstr>Nikosh</vt:lpstr>
      <vt:lpstr>NikoshBAN</vt:lpstr>
      <vt:lpstr>Times New Roman</vt:lpstr>
      <vt:lpstr>Verdana</vt:lpstr>
      <vt:lpstr>Wingdings</vt:lpstr>
      <vt:lpstr>Theme12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faisulalamrsa@gmail.com</dc:creator>
  <cp:lastModifiedBy>faisulalamrsa@gmail.com</cp:lastModifiedBy>
  <cp:revision>90</cp:revision>
  <dcterms:created xsi:type="dcterms:W3CDTF">2019-07-22T01:09:24Z</dcterms:created>
  <dcterms:modified xsi:type="dcterms:W3CDTF">2019-08-09T01:53:47Z</dcterms:modified>
</cp:coreProperties>
</file>