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9"/>
  </p:notesMasterIdLst>
  <p:sldIdLst>
    <p:sldId id="272" r:id="rId2"/>
    <p:sldId id="273" r:id="rId3"/>
    <p:sldId id="279" r:id="rId4"/>
    <p:sldId id="274" r:id="rId5"/>
    <p:sldId id="318" r:id="rId6"/>
    <p:sldId id="280" r:id="rId7"/>
    <p:sldId id="275" r:id="rId8"/>
    <p:sldId id="285" r:id="rId9"/>
    <p:sldId id="297" r:id="rId10"/>
    <p:sldId id="298" r:id="rId11"/>
    <p:sldId id="257" r:id="rId12"/>
    <p:sldId id="319" r:id="rId13"/>
    <p:sldId id="320" r:id="rId14"/>
    <p:sldId id="321" r:id="rId15"/>
    <p:sldId id="307" r:id="rId16"/>
    <p:sldId id="311" r:id="rId17"/>
    <p:sldId id="31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-30"/>
      </p:cViewPr>
      <p:guideLst>
        <p:guide orient="horz" pos="2160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93722-6C83-436B-9881-2CCC6D8A664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A5CB-4046-47E0-BB97-EC2481C3B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4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59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59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96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43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19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40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64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7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7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9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04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2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63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80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7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574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79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41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5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4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8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2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4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7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654755-A947-4E61-B6C4-210EAC074BC3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9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151727"/>
            <a:ext cx="7772400" cy="25545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Book Antiqua" pitchFamily="18" charset="0"/>
              </a:rPr>
              <a:t>Welcome, my dear students.</a:t>
            </a:r>
          </a:p>
        </p:txBody>
      </p:sp>
    </p:spTree>
    <p:extLst>
      <p:ext uri="{BB962C8B-B14F-4D97-AF65-F5344CB8AC3E}">
        <p14:creationId xmlns:p14="http://schemas.microsoft.com/office/powerpoint/2010/main" val="1636254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0" y="0"/>
            <a:ext cx="7732485" cy="1093678"/>
          </a:xfrm>
          <a:prstGeom prst="round2DiagRect">
            <a:avLst/>
          </a:prstGeom>
          <a:solidFill>
            <a:schemeClr val="accent5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3200" b="1" dirty="0" smtClean="0">
                <a:effectLst>
                  <a:glow rad="228600">
                    <a:srgbClr val="C00000">
                      <a:alpha val="40000"/>
                    </a:srgbClr>
                  </a:glow>
                </a:effectLst>
                <a:latin typeface="Arial Black" panose="020B0A04020102020204" pitchFamily="34" charset="0"/>
              </a:rPr>
              <a:t>Changing Speech of Interrogative Sentence</a:t>
            </a:r>
            <a:endParaRPr lang="en-US" sz="3200" b="1" dirty="0">
              <a:effectLst>
                <a:glow rad="228600">
                  <a:srgbClr val="C00000">
                    <a:alpha val="40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3678"/>
            <a:ext cx="9144000" cy="57643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 Black" panose="020B0A04020102020204" pitchFamily="34" charset="0"/>
              </a:rPr>
              <a:t>Let’s know the rules of changing speech of Interrogative Sentence.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9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697956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Said to					asked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52714" y="901303"/>
            <a:ext cx="7467600" cy="105013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Key Changes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3429000"/>
            <a:ext cx="4572000" cy="15097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Comma (if the reported speech starts with auxiliary verb)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4572000" y="3425371"/>
            <a:ext cx="4572000" cy="15097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14514" y="4952999"/>
            <a:ext cx="9144000" cy="11393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Comma (if starts with WH)					         WH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25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21" grpId="0" animBg="1"/>
      <p:bldP spid="22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0"/>
            <a:ext cx="7467600" cy="105013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Let’s </a:t>
            </a:r>
            <a:r>
              <a:rPr lang="en-US" sz="3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practise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3962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192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A bird said to another bird, “Why are you shouting?”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A bird asked another bird why it (another) was shouting.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152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192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 Black" panose="020B0A04020102020204" pitchFamily="34" charset="0"/>
              </a:rPr>
              <a:t>Roni</a:t>
            </a:r>
            <a:r>
              <a:rPr lang="en-US" sz="2400" dirty="0" smtClean="0">
                <a:latin typeface="Arial Black" panose="020B0A04020102020204" pitchFamily="34" charset="0"/>
              </a:rPr>
              <a:t> said to Toni, “Are you trying to get the ball?”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 Black" panose="020B0A04020102020204" pitchFamily="34" charset="0"/>
              </a:rPr>
              <a:t>Roni</a:t>
            </a:r>
            <a:r>
              <a:rPr lang="en-US" sz="2400" dirty="0" smtClean="0">
                <a:latin typeface="Arial Black" panose="020B0A04020102020204" pitchFamily="34" charset="0"/>
              </a:rPr>
              <a:t> asked Toni if he (T) was trying to get the ball.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8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192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The boy said to the girl, “Do you want anything?”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The boy asked the girl if she wanted anything.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65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629" y="0"/>
            <a:ext cx="91440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Individual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Work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914400"/>
            <a:ext cx="9144000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Change the following speeches.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3629" y="1676400"/>
            <a:ext cx="9144000" cy="220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said to me, “How are you?”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 said to him, “Do you know me?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 said to me, “Is </a:t>
            </a:r>
            <a:r>
              <a:rPr lang="en-US" sz="28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Rana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your best friend?”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 said to </a:t>
            </a:r>
            <a:r>
              <a:rPr lang="en-US" sz="28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“Will you help me?”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said to me, “Why do you want help?”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9624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1. </a:t>
            </a:r>
            <a:r>
              <a:rPr lang="en-US" sz="2800" dirty="0" err="1" smtClean="0"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latin typeface="Arial Black" panose="020B0A04020102020204" pitchFamily="34" charset="0"/>
              </a:rPr>
              <a:t> asked me how I was.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629" y="44958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2. I asked him if he knew me.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0292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3. He asked me if </a:t>
            </a:r>
            <a:r>
              <a:rPr lang="en-US" sz="2800" dirty="0" err="1" smtClean="0">
                <a:latin typeface="Arial Black" panose="020B0A04020102020204" pitchFamily="34" charset="0"/>
              </a:rPr>
              <a:t>Rana</a:t>
            </a:r>
            <a:r>
              <a:rPr lang="en-US" sz="2800" dirty="0" smtClean="0">
                <a:latin typeface="Arial Black" panose="020B0A04020102020204" pitchFamily="34" charset="0"/>
              </a:rPr>
              <a:t> was my best friend.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2700" y="55626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4. I asked </a:t>
            </a:r>
            <a:r>
              <a:rPr lang="en-US" sz="2800" dirty="0" err="1" smtClean="0"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latin typeface="Arial Black" panose="020B0A04020102020204" pitchFamily="34" charset="0"/>
              </a:rPr>
              <a:t> if he would help me.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0706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5. </a:t>
            </a:r>
            <a:r>
              <a:rPr lang="en-US" sz="2800" dirty="0" err="1" smtClean="0"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latin typeface="Arial Black" panose="020B0A04020102020204" pitchFamily="34" charset="0"/>
              </a:rPr>
              <a:t> asked me why I wanted help. 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27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362200"/>
            <a:ext cx="8229600" cy="3970318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Turn the following speech into indirect: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said, “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was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accident?”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She said to me,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“Did you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want to meet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me?”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said,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“Do you have enough time?”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She said to me,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“Are you very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busy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today ?”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said to her,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“Why did you make the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mistake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yesterday?”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914400" y="1066800"/>
            <a:ext cx="7162800" cy="1143000"/>
          </a:xfrm>
          <a:prstGeom prst="round2Diag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Home work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15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0" y="1143000"/>
            <a:ext cx="9144000" cy="5181600"/>
          </a:xfrm>
          <a:prstGeom prst="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Thank </a:t>
            </a:r>
            <a:r>
              <a:rPr lang="en-US" sz="4400" b="1" dirty="0" smtClean="0">
                <a:latin typeface="Arial Black" panose="020B0A04020102020204" pitchFamily="34" charset="0"/>
              </a:rPr>
              <a:t>you.</a:t>
            </a:r>
          </a:p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See you tomorrow.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67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003"/>
            <a:ext cx="9144000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sz="4800" b="1" dirty="0" smtClean="0">
                <a:latin typeface="Book Antiqua" pitchFamily="18" charset="0"/>
              </a:rPr>
              <a:t>Introduction</a:t>
            </a:r>
            <a:endParaRPr lang="en-US" sz="48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638" y="2918469"/>
            <a:ext cx="4724400" cy="2000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Md.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Manzur</a:t>
            </a: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Rahman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en-US" sz="2400" dirty="0" smtClean="0">
                <a:latin typeface="Arial Rounded MT Bold" pitchFamily="34" charset="0"/>
                <a:cs typeface="+mn-cs"/>
              </a:rPr>
              <a:t>Assistant </a:t>
            </a:r>
            <a:r>
              <a:rPr lang="en-US" sz="2400" dirty="0">
                <a:latin typeface="Arial Rounded MT Bold" pitchFamily="34" charset="0"/>
                <a:cs typeface="+mn-cs"/>
              </a:rPr>
              <a:t>Teacher (English)</a:t>
            </a:r>
          </a:p>
          <a:p>
            <a:pPr algn="ctr" eaLnBrk="0" hangingPunct="0">
              <a:defRPr/>
            </a:pPr>
            <a:r>
              <a:rPr lang="en-US" sz="2400" dirty="0" err="1">
                <a:latin typeface="Arial Rounded MT Bold" pitchFamily="34" charset="0"/>
                <a:cs typeface="+mn-cs"/>
              </a:rPr>
              <a:t>Goonvari</a:t>
            </a:r>
            <a:r>
              <a:rPr lang="en-US" sz="2400" dirty="0">
                <a:latin typeface="Arial Rounded MT Bold" pitchFamily="34" charset="0"/>
                <a:cs typeface="+mn-cs"/>
              </a:rPr>
              <a:t> B.L. High School,</a:t>
            </a:r>
          </a:p>
          <a:p>
            <a:pPr algn="ctr" eaLnBrk="0" hangingPunct="0">
              <a:defRPr/>
            </a:pPr>
            <a:r>
              <a:rPr lang="en-US" sz="2400" dirty="0" err="1">
                <a:latin typeface="Arial Rounded MT Bold" pitchFamily="34" charset="0"/>
                <a:cs typeface="+mn-cs"/>
              </a:rPr>
              <a:t>Fulchhari</a:t>
            </a:r>
            <a:r>
              <a:rPr lang="en-US" sz="2400" dirty="0">
                <a:latin typeface="Arial Rounded MT Bold" pitchFamily="34" charset="0"/>
                <a:cs typeface="+mn-cs"/>
              </a:rPr>
              <a:t>, </a:t>
            </a:r>
            <a:r>
              <a:rPr lang="en-US" sz="2400" dirty="0" err="1">
                <a:latin typeface="Arial Rounded MT Bold" pitchFamily="34" charset="0"/>
                <a:cs typeface="+mn-cs"/>
              </a:rPr>
              <a:t>Gaibandha</a:t>
            </a:r>
            <a:r>
              <a:rPr lang="en-US" sz="2400" dirty="0">
                <a:latin typeface="Arial Rounded MT Bold" pitchFamily="34" charset="0"/>
                <a:cs typeface="+mn-cs"/>
              </a:rPr>
              <a:t>.</a:t>
            </a:r>
          </a:p>
          <a:p>
            <a:pPr algn="ctr" eaLnBrk="0" hangingPunct="0">
              <a:defRPr/>
            </a:pPr>
            <a:r>
              <a:rPr lang="en-US" sz="1600" dirty="0">
                <a:latin typeface="Arial Rounded MT Bold" pitchFamily="34" charset="0"/>
                <a:cs typeface="+mn-cs"/>
              </a:rPr>
              <a:t>E-mail: </a:t>
            </a:r>
            <a:r>
              <a:rPr lang="en-US" sz="1600" dirty="0" smtClean="0">
                <a:latin typeface="Arial Rounded MT Bold" pitchFamily="34" charset="0"/>
                <a:cs typeface="+mn-cs"/>
              </a:rPr>
              <a:t>manzurrahman12@yahoo.com</a:t>
            </a:r>
            <a:endParaRPr lang="en-US" sz="1600" dirty="0">
              <a:latin typeface="Arial Rounded MT Bold" pitchFamily="34" charset="0"/>
              <a:cs typeface="+mn-cs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126038" y="2579687"/>
            <a:ext cx="34083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Class: ix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Subject: English 2</a:t>
            </a:r>
            <a:r>
              <a:rPr lang="en-US" sz="2400" baseline="30000" dirty="0">
                <a:solidFill>
                  <a:srgbClr val="92D050"/>
                </a:solidFill>
                <a:latin typeface="Arial Black" panose="020B0A04020102020204" pitchFamily="34" charset="0"/>
              </a:rPr>
              <a:t>nd</a:t>
            </a:r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 Paper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Time : 40 minutes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Title: </a:t>
            </a:r>
            <a:r>
              <a:rPr lang="en-US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Narration (2)</a:t>
            </a:r>
            <a:endParaRPr lang="en-US" sz="2400" dirty="0">
              <a:solidFill>
                <a:srgbClr val="92D05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Number of Students: </a:t>
            </a:r>
            <a:r>
              <a:rPr lang="en-US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40</a:t>
            </a:r>
            <a:endParaRPr lang="en-US" sz="2400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86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1981200"/>
            <a:ext cx="6858000" cy="27432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Book Antiqua" pitchFamily="18" charset="0"/>
              </a:rPr>
              <a:t>Let’s see some pictures and texts.</a:t>
            </a:r>
            <a:endParaRPr lang="en-US" sz="4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92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" y="5448955"/>
            <a:ext cx="9143999" cy="52322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The boy said to the girl, “ What do you want?.”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5943600"/>
            <a:ext cx="9143999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The boy asked the girl what she wanted.</a:t>
            </a:r>
            <a:endParaRPr lang="en-US" sz="2800" b="1" dirty="0"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66800"/>
            <a:ext cx="7350196" cy="411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" y="5448955"/>
            <a:ext cx="9143999" cy="461665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The owl said to the dove, “Don’t you have any words to praise?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5943600"/>
            <a:ext cx="914399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The owl asked the dove if it (dove) had not any words to praise.</a:t>
            </a:r>
            <a:endParaRPr lang="en-US" sz="2400" b="1" dirty="0">
              <a:latin typeface="Book Antiqua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762000"/>
            <a:ext cx="8077200" cy="4343400"/>
            <a:chOff x="457200" y="762000"/>
            <a:chExt cx="8077200" cy="43434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762000"/>
              <a:ext cx="3962400" cy="434340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762000"/>
              <a:ext cx="4114800" cy="434340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1167858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304800" y="1143000"/>
            <a:ext cx="8422105" cy="167640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Can you say what we are going to learn today?</a:t>
            </a:r>
            <a:endParaRPr lang="en-US" sz="4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04800" y="2895600"/>
            <a:ext cx="7543800" cy="3962400"/>
          </a:xfrm>
          <a:prstGeom prst="cloudCallou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Changing Speech of Interrogative Sentence</a:t>
            </a:r>
            <a:endParaRPr lang="en-US" sz="4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8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0"/>
            <a:ext cx="6858000" cy="2632529"/>
          </a:xfrm>
          <a:prstGeom prst="horizontalScroll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Our Today’s Lesson is-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914400" y="2438400"/>
            <a:ext cx="6858000" cy="2971800"/>
          </a:xfrm>
          <a:prstGeom prst="snip2Same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Changing speech</a:t>
            </a:r>
          </a:p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of Interrogative Sentence</a:t>
            </a:r>
          </a:p>
          <a:p>
            <a:pPr algn="ctr"/>
            <a:endParaRPr lang="en-US" sz="32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99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57200" y="1143000"/>
            <a:ext cx="8305800" cy="1447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Learning </a:t>
            </a:r>
            <a:r>
              <a:rPr lang="en-US" sz="4400" dirty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O</a:t>
            </a:r>
            <a:r>
              <a:rPr lang="en-US" sz="4400" dirty="0" smtClean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utcomes</a:t>
            </a:r>
            <a:endParaRPr lang="en-US" sz="4400" dirty="0">
              <a:ln w="0">
                <a:solidFill>
                  <a:srgbClr val="B01513"/>
                </a:solidFill>
              </a:ln>
              <a:solidFill>
                <a:srgbClr val="B0151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419100" y="2590800"/>
            <a:ext cx="8305800" cy="4267200"/>
          </a:xfrm>
          <a:prstGeom prst="frame">
            <a:avLst>
              <a:gd name="adj1" fmla="val 7447"/>
            </a:avLst>
          </a:prstGeom>
          <a:solidFill>
            <a:schemeClr val="accent4"/>
          </a:solidFill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After the end of this lesson,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we 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will be able to-</a:t>
            </a:r>
          </a:p>
          <a:p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define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interrogative sentence.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identify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the structure of changing 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speech.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change speech from direct to indirect.</a:t>
            </a:r>
          </a:p>
          <a:p>
            <a:pPr algn="ctr"/>
            <a:endParaRPr lang="en-US" dirty="0">
              <a:ln>
                <a:solidFill>
                  <a:schemeClr val="accent2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82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305800" cy="1200329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Interrogative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Sentence and how can you understand it?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24140"/>
            <a:ext cx="4572000" cy="563385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Arial Black" panose="020B0A04020102020204" pitchFamily="34" charset="0"/>
              </a:rPr>
              <a:t>An interrogative sentence is a kind of sentence which is used to ask question. We can easily understand interrogative sentence by seeing a sign named Question Mark (?).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1219200"/>
            <a:ext cx="4572000" cy="563385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Examples: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What’s your name?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How are you?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Are you happy?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Do you learn English?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90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1972</TotalTime>
  <Words>556</Words>
  <Application>Microsoft Office PowerPoint</Application>
  <PresentationFormat>On-screen Show (4:3)</PresentationFormat>
  <Paragraphs>87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Arial Rounded MT Bold</vt:lpstr>
      <vt:lpstr>Book Antiqua</vt:lpstr>
      <vt:lpstr>Calibri</vt:lpstr>
      <vt:lpstr>Century Gothic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Microsoft account</cp:lastModifiedBy>
  <cp:revision>267</cp:revision>
  <dcterms:created xsi:type="dcterms:W3CDTF">2015-03-02T06:05:26Z</dcterms:created>
  <dcterms:modified xsi:type="dcterms:W3CDTF">2020-02-23T16:05:04Z</dcterms:modified>
</cp:coreProperties>
</file>