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83" r:id="rId4"/>
    <p:sldId id="281" r:id="rId5"/>
    <p:sldId id="280" r:id="rId6"/>
    <p:sldId id="259" r:id="rId7"/>
    <p:sldId id="279" r:id="rId8"/>
    <p:sldId id="278" r:id="rId9"/>
    <p:sldId id="277" r:id="rId10"/>
    <p:sldId id="272" r:id="rId11"/>
    <p:sldId id="276" r:id="rId12"/>
    <p:sldId id="284" r:id="rId13"/>
    <p:sldId id="273" r:id="rId14"/>
    <p:sldId id="274" r:id="rId15"/>
    <p:sldId id="260" r:id="rId16"/>
    <p:sldId id="261" r:id="rId17"/>
    <p:sldId id="28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 snapToGrid="0">
      <p:cViewPr>
        <p:scale>
          <a:sx n="62" d="100"/>
          <a:sy n="62" d="100"/>
        </p:scale>
        <p:origin x="10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EDE84-AEFA-4FF3-A029-ECBCA7132CCF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6B995-92E0-4816-8B87-B7F28ED80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77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EDE84-AEFA-4FF3-A029-ECBCA7132CCF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6B995-92E0-4816-8B87-B7F28ED80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92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EDE84-AEFA-4FF3-A029-ECBCA7132CCF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6B995-92E0-4816-8B87-B7F28ED80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71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EDE84-AEFA-4FF3-A029-ECBCA7132CCF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6B995-92E0-4816-8B87-B7F28ED80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9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EDE84-AEFA-4FF3-A029-ECBCA7132CCF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6B995-92E0-4816-8B87-B7F28ED80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37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EDE84-AEFA-4FF3-A029-ECBCA7132CCF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6B995-92E0-4816-8B87-B7F28ED80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35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EDE84-AEFA-4FF3-A029-ECBCA7132CCF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6B995-92E0-4816-8B87-B7F28ED80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56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EDE84-AEFA-4FF3-A029-ECBCA7132CCF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6B995-92E0-4816-8B87-B7F28ED80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924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EDE84-AEFA-4FF3-A029-ECBCA7132CCF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6B995-92E0-4816-8B87-B7F28ED80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710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EDE84-AEFA-4FF3-A029-ECBCA7132CCF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6B995-92E0-4816-8B87-B7F28ED80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8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EDE84-AEFA-4FF3-A029-ECBCA7132CCF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6B995-92E0-4816-8B87-B7F28ED80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68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EDE84-AEFA-4FF3-A029-ECBCA7132CCF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6B995-92E0-4816-8B87-B7F28ED80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01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image" Target="../media/image29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696035" y="0"/>
            <a:ext cx="12888035" cy="6858000"/>
            <a:chOff x="-696035" y="0"/>
            <a:chExt cx="12888035" cy="685800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-696035" y="1760561"/>
              <a:ext cx="3098043" cy="5097439"/>
            </a:xfrm>
            <a:prstGeom prst="rect">
              <a:avLst/>
            </a:prstGeom>
            <a:ln>
              <a:noFill/>
            </a:ln>
          </p:spPr>
        </p:pic>
        <p:cxnSp>
          <p:nvCxnSpPr>
            <p:cNvPr id="4" name="Straight Connector 3"/>
            <p:cNvCxnSpPr/>
            <p:nvPr/>
          </p:nvCxnSpPr>
          <p:spPr>
            <a:xfrm flipV="1">
              <a:off x="0" y="423081"/>
              <a:ext cx="12192000" cy="13647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V="1">
              <a:off x="0" y="329822"/>
              <a:ext cx="12192000" cy="13647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378424" y="0"/>
              <a:ext cx="27295" cy="6858000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501254" y="0"/>
              <a:ext cx="15921" cy="6844353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1924336" y="1114230"/>
            <a:ext cx="3712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গণিত ক্লাসে সবাইকে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23463" y="4473053"/>
            <a:ext cx="5868537" cy="2492990"/>
          </a:xfrm>
          <a:prstGeom prst="rect">
            <a:avLst/>
          </a:prstGeom>
          <a:noFill/>
          <a:ln w="76200">
            <a:noFill/>
            <a:prstDash val="lgDash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r>
              <a:rPr lang="bn-BD" sz="15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স্বাগতম</a:t>
            </a:r>
            <a:endParaRPr lang="en-US" sz="15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810" y="2202177"/>
            <a:ext cx="2725321" cy="371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7397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696035" y="0"/>
            <a:ext cx="12888035" cy="6858000"/>
            <a:chOff x="-696035" y="0"/>
            <a:chExt cx="12888035" cy="685800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-696035" y="1760561"/>
              <a:ext cx="3098043" cy="5097439"/>
            </a:xfrm>
            <a:prstGeom prst="rect">
              <a:avLst/>
            </a:prstGeom>
          </p:spPr>
        </p:pic>
        <p:cxnSp>
          <p:nvCxnSpPr>
            <p:cNvPr id="4" name="Straight Connector 3"/>
            <p:cNvCxnSpPr/>
            <p:nvPr/>
          </p:nvCxnSpPr>
          <p:spPr>
            <a:xfrm flipV="1">
              <a:off x="0" y="423081"/>
              <a:ext cx="12192000" cy="1364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V="1">
              <a:off x="0" y="329822"/>
              <a:ext cx="12192000" cy="1364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378424" y="0"/>
              <a:ext cx="27295" cy="6858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501254" y="0"/>
              <a:ext cx="15921" cy="684435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4476467" y="1011375"/>
            <a:ext cx="3357348" cy="10156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একক কাজ</a:t>
            </a:r>
            <a:endParaRPr lang="en-US" sz="60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39701" y="2906973"/>
            <a:ext cx="7004798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অনুক্রম কাকে বলে?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39700" y="3819276"/>
            <a:ext cx="7004801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অনুক্রম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ধারার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উদাহরণ দাও।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77359" y="1703872"/>
            <a:ext cx="2604623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সময়- ১০ মিনিট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39701" y="4763255"/>
            <a:ext cx="700480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ধারা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39700" y="5611514"/>
            <a:ext cx="7004799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অনুক্রম ও ধারার দুইটি পার্থক্য লেখ।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05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696035" y="0"/>
            <a:ext cx="12888035" cy="6858000"/>
            <a:chOff x="-696035" y="0"/>
            <a:chExt cx="12888035" cy="685800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-696035" y="1760561"/>
              <a:ext cx="3098043" cy="5097439"/>
            </a:xfrm>
            <a:prstGeom prst="rect">
              <a:avLst/>
            </a:prstGeom>
            <a:ln>
              <a:noFill/>
            </a:ln>
          </p:spPr>
        </p:pic>
        <p:cxnSp>
          <p:nvCxnSpPr>
            <p:cNvPr id="4" name="Straight Connector 3"/>
            <p:cNvCxnSpPr/>
            <p:nvPr/>
          </p:nvCxnSpPr>
          <p:spPr>
            <a:xfrm flipV="1">
              <a:off x="0" y="423081"/>
              <a:ext cx="12192000" cy="13647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V="1">
              <a:off x="0" y="329822"/>
              <a:ext cx="12192000" cy="13647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378424" y="0"/>
              <a:ext cx="27295" cy="685800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501254" y="0"/>
              <a:ext cx="15921" cy="6844353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459" y="903567"/>
            <a:ext cx="5753903" cy="6858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819" y="1964526"/>
            <a:ext cx="10058400" cy="15928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953" y="3748398"/>
            <a:ext cx="5896798" cy="310558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819" y="2407898"/>
            <a:ext cx="8268854" cy="543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819" y="3551835"/>
            <a:ext cx="10058400" cy="1263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22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696035" y="0"/>
            <a:ext cx="12888035" cy="6858000"/>
            <a:chOff x="-696035" y="0"/>
            <a:chExt cx="12888035" cy="68580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-696035" y="1760561"/>
              <a:ext cx="3098043" cy="5097439"/>
            </a:xfrm>
            <a:prstGeom prst="rect">
              <a:avLst/>
            </a:prstGeom>
            <a:ln>
              <a:noFill/>
            </a:ln>
          </p:spPr>
        </p:pic>
        <p:cxnSp>
          <p:nvCxnSpPr>
            <p:cNvPr id="4" name="Straight Connector 3"/>
            <p:cNvCxnSpPr/>
            <p:nvPr/>
          </p:nvCxnSpPr>
          <p:spPr>
            <a:xfrm flipV="1">
              <a:off x="0" y="423081"/>
              <a:ext cx="12192000" cy="13647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V="1">
              <a:off x="0" y="329822"/>
              <a:ext cx="12192000" cy="13647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378424" y="0"/>
              <a:ext cx="27295" cy="685800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501254" y="0"/>
              <a:ext cx="15921" cy="6844353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931" y="1896605"/>
            <a:ext cx="10058400" cy="330262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931" y="5239244"/>
            <a:ext cx="8011643" cy="59063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479" y="3639360"/>
            <a:ext cx="3515216" cy="81926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479" y="2509323"/>
            <a:ext cx="3562847" cy="77163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6" name="TextBox 15"/>
          <p:cNvSpPr txBox="1"/>
          <p:nvPr/>
        </p:nvSpPr>
        <p:spPr>
          <a:xfrm>
            <a:off x="1924177" y="1015211"/>
            <a:ext cx="2224216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ধারাটির সমষ্টি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60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696035" y="0"/>
            <a:ext cx="12888035" cy="6858000"/>
            <a:chOff x="-696035" y="0"/>
            <a:chExt cx="12888035" cy="685800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-696035" y="1760561"/>
              <a:ext cx="3098043" cy="5097439"/>
            </a:xfrm>
            <a:prstGeom prst="rect">
              <a:avLst/>
            </a:prstGeom>
            <a:ln>
              <a:noFill/>
            </a:ln>
          </p:spPr>
        </p:pic>
        <p:cxnSp>
          <p:nvCxnSpPr>
            <p:cNvPr id="4" name="Straight Connector 3"/>
            <p:cNvCxnSpPr/>
            <p:nvPr/>
          </p:nvCxnSpPr>
          <p:spPr>
            <a:xfrm flipV="1">
              <a:off x="0" y="423081"/>
              <a:ext cx="12192000" cy="13647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V="1">
              <a:off x="0" y="329822"/>
              <a:ext cx="12192000" cy="13647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378424" y="0"/>
              <a:ext cx="27295" cy="685800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501254" y="0"/>
              <a:ext cx="15921" cy="6844353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463" y="1516087"/>
            <a:ext cx="5221957" cy="488947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6324" y="3067323"/>
            <a:ext cx="7630590" cy="7059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166" y="3947934"/>
            <a:ext cx="7744906" cy="17909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086" y="906748"/>
            <a:ext cx="6935168" cy="75258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8875" y="1760560"/>
            <a:ext cx="7735380" cy="261974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415" y="4314637"/>
            <a:ext cx="7659169" cy="234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102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696035" y="0"/>
            <a:ext cx="12888035" cy="6858000"/>
            <a:chOff x="-696035" y="0"/>
            <a:chExt cx="12888035" cy="685800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-696035" y="1760561"/>
              <a:ext cx="3098043" cy="5097439"/>
            </a:xfrm>
            <a:prstGeom prst="rect">
              <a:avLst/>
            </a:prstGeom>
            <a:ln>
              <a:noFill/>
            </a:ln>
          </p:spPr>
        </p:pic>
        <p:cxnSp>
          <p:nvCxnSpPr>
            <p:cNvPr id="4" name="Straight Connector 3"/>
            <p:cNvCxnSpPr/>
            <p:nvPr/>
          </p:nvCxnSpPr>
          <p:spPr>
            <a:xfrm flipV="1">
              <a:off x="0" y="423081"/>
              <a:ext cx="12192000" cy="13647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V="1">
              <a:off x="0" y="329822"/>
              <a:ext cx="12192000" cy="13647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378424" y="0"/>
              <a:ext cx="27295" cy="6858000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501254" y="0"/>
              <a:ext cx="15921" cy="6844353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ectangle 8"/>
          <p:cNvSpPr/>
          <p:nvPr/>
        </p:nvSpPr>
        <p:spPr>
          <a:xfrm>
            <a:off x="4529819" y="968523"/>
            <a:ext cx="2717412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05708" y="1568687"/>
            <a:ext cx="2539478" cy="6463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IN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bn-BD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471" y="3040000"/>
            <a:ext cx="8691321" cy="997702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471" y="4612943"/>
            <a:ext cx="8041518" cy="57290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9649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696035" y="0"/>
            <a:ext cx="12888035" cy="6858000"/>
            <a:chOff x="-696035" y="0"/>
            <a:chExt cx="12888035" cy="685800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-696035" y="1760561"/>
              <a:ext cx="3098043" cy="5097439"/>
            </a:xfrm>
            <a:prstGeom prst="rect">
              <a:avLst/>
            </a:prstGeom>
            <a:ln>
              <a:noFill/>
            </a:ln>
          </p:spPr>
        </p:pic>
        <p:cxnSp>
          <p:nvCxnSpPr>
            <p:cNvPr id="4" name="Straight Connector 3"/>
            <p:cNvCxnSpPr/>
            <p:nvPr/>
          </p:nvCxnSpPr>
          <p:spPr>
            <a:xfrm flipV="1">
              <a:off x="0" y="423081"/>
              <a:ext cx="12192000" cy="13647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V="1">
              <a:off x="0" y="329822"/>
              <a:ext cx="12192000" cy="13647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378424" y="0"/>
              <a:ext cx="27295" cy="685800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501254" y="0"/>
              <a:ext cx="15921" cy="6844353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2402008" y="1946564"/>
            <a:ext cx="5799457" cy="70788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এই পাঠ শেষে যা শিখলাম......</a:t>
            </a:r>
            <a:endParaRPr lang="en-US" sz="40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13871" y="2747709"/>
            <a:ext cx="642599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অনুক্রম কী? 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ধারা কাকে বলে?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গুণোত্তর ধারা কাকে বলে?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গুণোত্তর ধারার </a:t>
            </a:r>
            <a:r>
              <a:rPr lang="en-GB" sz="3600" dirty="0" smtClean="0">
                <a:latin typeface="+mj-lt"/>
                <a:cs typeface="NikoshBAN" panose="02000000000000000000" pitchFamily="2" charset="0"/>
              </a:rPr>
              <a:t>n-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তম বের করতে।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গুণোত্তর ধারার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সমষ্টি বের করতে।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9061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512" y="1583141"/>
            <a:ext cx="6604976" cy="3964675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-696035" y="0"/>
            <a:ext cx="12888035" cy="6858000"/>
            <a:chOff x="-696035" y="0"/>
            <a:chExt cx="12888035" cy="685800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-696035" y="1760561"/>
              <a:ext cx="3098043" cy="5097439"/>
            </a:xfrm>
            <a:prstGeom prst="rect">
              <a:avLst/>
            </a:prstGeom>
            <a:ln>
              <a:noFill/>
            </a:ln>
          </p:spPr>
        </p:pic>
        <p:cxnSp>
          <p:nvCxnSpPr>
            <p:cNvPr id="4" name="Straight Connector 3"/>
            <p:cNvCxnSpPr/>
            <p:nvPr/>
          </p:nvCxnSpPr>
          <p:spPr>
            <a:xfrm flipV="1">
              <a:off x="0" y="423081"/>
              <a:ext cx="12192000" cy="13647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V="1">
              <a:off x="0" y="329822"/>
              <a:ext cx="12192000" cy="13647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378424" y="0"/>
              <a:ext cx="27295" cy="685800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501254" y="0"/>
              <a:ext cx="15921" cy="6844353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4893482" y="803968"/>
            <a:ext cx="3398111" cy="10156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বাড়ির </a:t>
            </a:r>
            <a:r>
              <a:rPr lang="bn-IN" sz="60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088" y="3094892"/>
            <a:ext cx="6918198" cy="55956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156" y="4096800"/>
            <a:ext cx="5503604" cy="85900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2181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441" y="-965543"/>
            <a:ext cx="5751415" cy="5751415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-696035" y="0"/>
            <a:ext cx="12888035" cy="6858000"/>
            <a:chOff x="-696035" y="0"/>
            <a:chExt cx="12888035" cy="685800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-696035" y="1760561"/>
              <a:ext cx="3098043" cy="5097439"/>
            </a:xfrm>
            <a:prstGeom prst="rect">
              <a:avLst/>
            </a:prstGeom>
            <a:ln>
              <a:noFill/>
            </a:ln>
          </p:spPr>
        </p:pic>
        <p:cxnSp>
          <p:nvCxnSpPr>
            <p:cNvPr id="4" name="Straight Connector 3"/>
            <p:cNvCxnSpPr/>
            <p:nvPr/>
          </p:nvCxnSpPr>
          <p:spPr>
            <a:xfrm flipV="1">
              <a:off x="0" y="423081"/>
              <a:ext cx="12192000" cy="13647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V="1">
              <a:off x="0" y="329822"/>
              <a:ext cx="12192000" cy="13647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378424" y="0"/>
              <a:ext cx="27295" cy="685800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501254" y="0"/>
              <a:ext cx="15921" cy="6844353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942441" y="421993"/>
            <a:ext cx="51961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20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20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62578" y="4470790"/>
            <a:ext cx="56294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2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120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9872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696035" y="0"/>
            <a:ext cx="12888035" cy="6858000"/>
            <a:chOff x="-696035" y="0"/>
            <a:chExt cx="12888035" cy="685800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-696035" y="1760561"/>
              <a:ext cx="3098043" cy="5097439"/>
            </a:xfrm>
            <a:prstGeom prst="rect">
              <a:avLst/>
            </a:prstGeom>
            <a:ln>
              <a:noFill/>
            </a:ln>
          </p:spPr>
        </p:pic>
        <p:cxnSp>
          <p:nvCxnSpPr>
            <p:cNvPr id="4" name="Straight Connector 3"/>
            <p:cNvCxnSpPr/>
            <p:nvPr/>
          </p:nvCxnSpPr>
          <p:spPr>
            <a:xfrm flipV="1">
              <a:off x="0" y="423081"/>
              <a:ext cx="12192000" cy="13647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V="1">
              <a:off x="0" y="329822"/>
              <a:ext cx="12192000" cy="13647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378424" y="0"/>
              <a:ext cx="27295" cy="6858000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501254" y="0"/>
              <a:ext cx="15921" cy="6844353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378424" y="3422176"/>
            <a:ext cx="4689848" cy="2677656"/>
          </a:xfrm>
          <a:prstGeom prst="rect">
            <a:avLst/>
          </a:prstGeom>
          <a:noFill/>
          <a:ln w="38100" cmpd="sng"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মোঃ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আসাদুজ্জামান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400" dirty="0">
                <a:latin typeface="NikoshBAN" pitchFamily="2" charset="0"/>
                <a:cs typeface="NikoshBAN" pitchFamily="2" charset="0"/>
              </a:rPr>
              <a:t>এমএসসি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গ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ণি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ত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)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,এমএড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 সহকারী শিক্ষক</a:t>
            </a: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কামিরহাট মাধ্যমিক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বালিকা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বিদ্যালয়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মোবাইল : ০১৭১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০৬২৮১৮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1</a:t>
            </a:r>
          </a:p>
          <a:p>
            <a:pPr algn="ctr"/>
            <a:r>
              <a:rPr lang="en-US" sz="2000" dirty="0">
                <a:latin typeface="NikoshBAN" pitchFamily="2" charset="0"/>
                <a:cs typeface="NikoshBAN" pitchFamily="2" charset="0"/>
              </a:rPr>
              <a:t>Email: </a:t>
            </a:r>
            <a:r>
              <a:rPr lang="en-US" sz="2000" dirty="0" err="1" smtClean="0">
                <a:latin typeface="+mj-lt"/>
                <a:cs typeface="NikoshBAN" pitchFamily="2" charset="0"/>
              </a:rPr>
              <a:t>asaduzzamanrana</a:t>
            </a:r>
            <a:r>
              <a:rPr lang="en-GB" sz="2000" dirty="0" smtClean="0">
                <a:latin typeface="+mj-lt"/>
                <a:cs typeface="NikoshBAN" pitchFamily="2" charset="0"/>
              </a:rPr>
              <a:t>78</a:t>
            </a:r>
            <a:r>
              <a:rPr lang="en-US" sz="2000" dirty="0" smtClean="0">
                <a:latin typeface="+mj-lt"/>
                <a:cs typeface="NikoshBAN" pitchFamily="2" charset="0"/>
              </a:rPr>
              <a:t>@gmail.com</a:t>
            </a:r>
            <a:endParaRPr lang="en-US" sz="2000" dirty="0">
              <a:latin typeface="+mj-lt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63372" y="3422176"/>
            <a:ext cx="3423314" cy="3416320"/>
          </a:xfrm>
          <a:prstGeom prst="rect">
            <a:avLst/>
          </a:prstGeom>
          <a:noFill/>
          <a:ln w="76200" cmpd="sng"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: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নবম-দশম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গণিত</a:t>
            </a:r>
          </a:p>
          <a:p>
            <a:pPr algn="ctr">
              <a:defRPr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অধ্যায়: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ত্রয়োদশ</a:t>
            </a:r>
          </a:p>
          <a:p>
            <a:pPr algn="ctr">
              <a:defRPr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পাঠঃ গুণোত্তর ধারা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সময়: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50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মিনিট।</a:t>
            </a:r>
          </a:p>
          <a:p>
            <a:pPr algn="ctr">
              <a:defRPr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তারিখ: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২২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0২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/২০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20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066156" y="1760561"/>
            <a:ext cx="149665" cy="5677573"/>
            <a:chOff x="6568185" y="872197"/>
            <a:chExt cx="149665" cy="5677573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6568185" y="872197"/>
              <a:ext cx="15921" cy="5677573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701929" y="872197"/>
              <a:ext cx="15921" cy="5677573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6245150" y="673291"/>
            <a:ext cx="19413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059" y="801351"/>
            <a:ext cx="2074459" cy="262764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8444" y="804638"/>
            <a:ext cx="2074459" cy="2617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0323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696035" y="0"/>
            <a:ext cx="12888035" cy="6858000"/>
            <a:chOff x="-696035" y="0"/>
            <a:chExt cx="12888035" cy="685800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-696035" y="1760561"/>
              <a:ext cx="3098043" cy="5097439"/>
            </a:xfrm>
            <a:prstGeom prst="rect">
              <a:avLst/>
            </a:prstGeom>
          </p:spPr>
        </p:pic>
        <p:cxnSp>
          <p:nvCxnSpPr>
            <p:cNvPr id="4" name="Straight Connector 3"/>
            <p:cNvCxnSpPr/>
            <p:nvPr/>
          </p:nvCxnSpPr>
          <p:spPr>
            <a:xfrm flipV="1">
              <a:off x="0" y="423081"/>
              <a:ext cx="12192000" cy="13647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V="1">
              <a:off x="0" y="329822"/>
              <a:ext cx="12192000" cy="1364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378424" y="0"/>
              <a:ext cx="27295" cy="6858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501254" y="0"/>
              <a:ext cx="15921" cy="6844353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871" y="4228337"/>
            <a:ext cx="6823881" cy="14995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645" y="993534"/>
            <a:ext cx="7112972" cy="16690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943" y="4478760"/>
            <a:ext cx="5772798" cy="16261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943" y="994917"/>
            <a:ext cx="6387148" cy="189662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47750" y="3122284"/>
            <a:ext cx="4865534" cy="646331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 দ্বারা কী বুঝতে পারো?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2195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696035" y="0"/>
            <a:ext cx="12888035" cy="6858000"/>
            <a:chOff x="-696035" y="0"/>
            <a:chExt cx="12888035" cy="685800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-696035" y="1760561"/>
              <a:ext cx="3098043" cy="5097439"/>
            </a:xfrm>
            <a:prstGeom prst="rect">
              <a:avLst/>
            </a:prstGeom>
            <a:ln>
              <a:noFill/>
            </a:ln>
          </p:spPr>
        </p:pic>
        <p:cxnSp>
          <p:nvCxnSpPr>
            <p:cNvPr id="4" name="Straight Connector 3"/>
            <p:cNvCxnSpPr/>
            <p:nvPr/>
          </p:nvCxnSpPr>
          <p:spPr>
            <a:xfrm flipV="1">
              <a:off x="0" y="423081"/>
              <a:ext cx="12192000" cy="1364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V="1">
              <a:off x="0" y="329822"/>
              <a:ext cx="12192000" cy="13647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378424" y="0"/>
              <a:ext cx="27295" cy="685800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501254" y="0"/>
              <a:ext cx="15921" cy="684435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2539624" y="1061006"/>
            <a:ext cx="51997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+mj-lt"/>
                <a:cs typeface="NikoshBAN" panose="02000000000000000000" pitchFamily="2" charset="0"/>
              </a:rPr>
              <a:t>2, 4, 8, 16,……</a:t>
            </a:r>
            <a:endParaRPr lang="en-US" sz="6000" dirty="0">
              <a:latin typeface="+mj-lt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39624" y="4309280"/>
            <a:ext cx="51997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+mj-lt"/>
                <a:cs typeface="NikoshBAN" panose="02000000000000000000" pitchFamily="2" charset="0"/>
              </a:rPr>
              <a:t>5, 10, 20, 40,……</a:t>
            </a:r>
            <a:endParaRPr lang="en-US" sz="6000" dirty="0">
              <a:latin typeface="+mj-lt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39624" y="2685143"/>
            <a:ext cx="82295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 দ্বারা কী বুঝতে পারো?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928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469340" y="2914344"/>
            <a:ext cx="31560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u="sng" dirty="0" smtClean="0">
                <a:latin typeface="+mj-lt"/>
                <a:cs typeface="NikoshBAN" panose="02000000000000000000" pitchFamily="2" charset="0"/>
              </a:rPr>
              <a:t>সসীম ধারা</a:t>
            </a:r>
            <a:endParaRPr lang="en-US" sz="6000" u="sng" dirty="0">
              <a:latin typeface="+mj-lt"/>
              <a:cs typeface="NikoshBAN" panose="02000000000000000000" pitchFamily="2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-6433212" y="2183310"/>
            <a:ext cx="6400800" cy="2477729"/>
          </a:xfrm>
          <a:prstGeom prst="rightArrow">
            <a:avLst/>
          </a:prstGeom>
          <a:solidFill>
            <a:srgbClr val="00B05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-696035" y="0"/>
            <a:ext cx="12888035" cy="6858000"/>
            <a:chOff x="-696035" y="0"/>
            <a:chExt cx="12888035" cy="685800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-696035" y="1760561"/>
              <a:ext cx="3098043" cy="5097439"/>
            </a:xfrm>
            <a:prstGeom prst="rect">
              <a:avLst/>
            </a:prstGeom>
          </p:spPr>
        </p:pic>
        <p:cxnSp>
          <p:nvCxnSpPr>
            <p:cNvPr id="4" name="Straight Connector 3"/>
            <p:cNvCxnSpPr/>
            <p:nvPr/>
          </p:nvCxnSpPr>
          <p:spPr>
            <a:xfrm flipV="1">
              <a:off x="0" y="423081"/>
              <a:ext cx="12192000" cy="1364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V="1">
              <a:off x="0" y="329822"/>
              <a:ext cx="12192000" cy="13647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378424" y="0"/>
              <a:ext cx="27295" cy="6858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501254" y="0"/>
              <a:ext cx="15921" cy="6844353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644123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59259E-6 L 1.53528 0.0044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758" y="20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696035" y="0"/>
            <a:ext cx="12888035" cy="6858000"/>
            <a:chOff x="-696035" y="0"/>
            <a:chExt cx="12888035" cy="685800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-696035" y="1760561"/>
              <a:ext cx="3098043" cy="5097439"/>
            </a:xfrm>
            <a:prstGeom prst="rect">
              <a:avLst/>
            </a:prstGeom>
            <a:ln>
              <a:noFill/>
            </a:ln>
          </p:spPr>
        </p:pic>
        <p:cxnSp>
          <p:nvCxnSpPr>
            <p:cNvPr id="4" name="Straight Connector 3"/>
            <p:cNvCxnSpPr/>
            <p:nvPr/>
          </p:nvCxnSpPr>
          <p:spPr>
            <a:xfrm flipV="1">
              <a:off x="0" y="423081"/>
              <a:ext cx="12192000" cy="13647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V="1">
              <a:off x="0" y="329822"/>
              <a:ext cx="12192000" cy="13647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378424" y="0"/>
              <a:ext cx="27295" cy="685800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501254" y="0"/>
              <a:ext cx="15921" cy="6844353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5064369" y="675249"/>
            <a:ext cx="2810389" cy="10156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শিখনফল</a:t>
            </a:r>
            <a:endParaRPr lang="en-US" sz="60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1268" y="2620370"/>
            <a:ext cx="10126639" cy="286232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অনুক্রম ও ধারা বর্ণনা করতে পারবে ও এদের পার্থক্য নিরুপণ করতে পারবে।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গু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ণো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ত্তর ধারা ব্যাখ্যা করতে পারবে।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ধারার বিভিন্ন সুত্র প্রয়োগ করে গাণিতিক সমস্যার সমাধান করবে পারবে।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257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696035" y="0"/>
            <a:ext cx="12888035" cy="6858000"/>
            <a:chOff x="-696035" y="0"/>
            <a:chExt cx="12888035" cy="685800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-696035" y="1760561"/>
              <a:ext cx="3098043" cy="5097439"/>
            </a:xfrm>
            <a:prstGeom prst="rect">
              <a:avLst/>
            </a:prstGeom>
          </p:spPr>
        </p:pic>
        <p:cxnSp>
          <p:nvCxnSpPr>
            <p:cNvPr id="4" name="Straight Connector 3"/>
            <p:cNvCxnSpPr/>
            <p:nvPr/>
          </p:nvCxnSpPr>
          <p:spPr>
            <a:xfrm flipV="1">
              <a:off x="0" y="423081"/>
              <a:ext cx="12192000" cy="1364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V="1">
              <a:off x="0" y="329822"/>
              <a:ext cx="12192000" cy="1364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378424" y="0"/>
              <a:ext cx="27295" cy="6858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501254" y="0"/>
              <a:ext cx="15921" cy="684435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883393" y="516340"/>
            <a:ext cx="22382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+mj-lt"/>
                <a:cs typeface="NikoshBAN" panose="02000000000000000000" pitchFamily="2" charset="0"/>
              </a:rPr>
              <a:t>অনুক্রম</a:t>
            </a:r>
            <a:endParaRPr lang="en-US" sz="6000" dirty="0">
              <a:latin typeface="+mj-lt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65280" y="1558793"/>
            <a:ext cx="4067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সম্পর্কটি লক্ষ করি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0805" y="2312584"/>
            <a:ext cx="7572359" cy="148642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710" y="4000778"/>
            <a:ext cx="10479206" cy="2258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082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696035" y="0"/>
            <a:ext cx="12888035" cy="6858000"/>
            <a:chOff x="-696035" y="0"/>
            <a:chExt cx="12888035" cy="685800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-696035" y="1760561"/>
              <a:ext cx="3098043" cy="5097439"/>
            </a:xfrm>
            <a:prstGeom prst="rect">
              <a:avLst/>
            </a:prstGeom>
          </p:spPr>
        </p:pic>
        <p:cxnSp>
          <p:nvCxnSpPr>
            <p:cNvPr id="4" name="Straight Connector 3"/>
            <p:cNvCxnSpPr/>
            <p:nvPr/>
          </p:nvCxnSpPr>
          <p:spPr>
            <a:xfrm flipV="1">
              <a:off x="0" y="423081"/>
              <a:ext cx="12192000" cy="1364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V="1">
              <a:off x="0" y="329822"/>
              <a:ext cx="12192000" cy="1364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378424" y="0"/>
              <a:ext cx="27295" cy="6858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501254" y="0"/>
              <a:ext cx="15921" cy="684435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910688" y="851890"/>
            <a:ext cx="3862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অনুক্রমের কিছু উদাহরণ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76467" y="1588788"/>
            <a:ext cx="51997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latin typeface="+mj-lt"/>
                <a:cs typeface="NikoshBAN" panose="02000000000000000000" pitchFamily="2" charset="0"/>
              </a:rPr>
              <a:t>1</a:t>
            </a:r>
            <a:r>
              <a:rPr lang="en-GB" sz="6000" dirty="0" smtClean="0">
                <a:latin typeface="+mj-lt"/>
                <a:cs typeface="NikoshBAN" panose="02000000000000000000" pitchFamily="2" charset="0"/>
              </a:rPr>
              <a:t>, </a:t>
            </a:r>
            <a:r>
              <a:rPr lang="en-GB" sz="6000" dirty="0">
                <a:latin typeface="+mj-lt"/>
                <a:cs typeface="NikoshBAN" panose="02000000000000000000" pitchFamily="2" charset="0"/>
              </a:rPr>
              <a:t>2</a:t>
            </a:r>
            <a:r>
              <a:rPr lang="en-GB" sz="6000" dirty="0" smtClean="0">
                <a:latin typeface="+mj-lt"/>
                <a:cs typeface="NikoshBAN" panose="02000000000000000000" pitchFamily="2" charset="0"/>
              </a:rPr>
              <a:t>, </a:t>
            </a:r>
            <a:r>
              <a:rPr lang="en-GB" sz="6000" dirty="0">
                <a:latin typeface="+mj-lt"/>
                <a:cs typeface="NikoshBAN" panose="02000000000000000000" pitchFamily="2" charset="0"/>
              </a:rPr>
              <a:t>3</a:t>
            </a:r>
            <a:r>
              <a:rPr lang="en-GB" sz="6000" dirty="0" smtClean="0">
                <a:latin typeface="+mj-lt"/>
                <a:cs typeface="NikoshBAN" panose="02000000000000000000" pitchFamily="2" charset="0"/>
              </a:rPr>
              <a:t>, ... , n, …</a:t>
            </a:r>
            <a:endParaRPr lang="en-US" sz="6000" dirty="0">
              <a:latin typeface="+mj-lt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76467" y="2604451"/>
            <a:ext cx="75062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latin typeface="+mj-lt"/>
                <a:cs typeface="NikoshBAN" panose="02000000000000000000" pitchFamily="2" charset="0"/>
              </a:rPr>
              <a:t>1</a:t>
            </a:r>
            <a:r>
              <a:rPr lang="en-GB" sz="6000" dirty="0" smtClean="0">
                <a:latin typeface="+mj-lt"/>
                <a:cs typeface="NikoshBAN" panose="02000000000000000000" pitchFamily="2" charset="0"/>
              </a:rPr>
              <a:t>, 3, 5, … , 2n-1, …</a:t>
            </a:r>
            <a:endParaRPr lang="en-US" sz="6000" dirty="0">
              <a:latin typeface="+mj-lt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76467" y="3429000"/>
            <a:ext cx="51997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+mj-lt"/>
                <a:cs typeface="NikoshBAN" panose="02000000000000000000" pitchFamily="2" charset="0"/>
              </a:rPr>
              <a:t>1, 4, 9, … , n</a:t>
            </a:r>
            <a:r>
              <a:rPr lang="en-GB" sz="6000" baseline="30000" dirty="0" smtClean="0">
                <a:latin typeface="+mj-lt"/>
                <a:cs typeface="NikoshBAN" panose="02000000000000000000" pitchFamily="2" charset="0"/>
              </a:rPr>
              <a:t>2</a:t>
            </a:r>
            <a:r>
              <a:rPr lang="en-GB" sz="6000" dirty="0" smtClean="0">
                <a:latin typeface="+mj-lt"/>
                <a:cs typeface="NikoshBAN" panose="02000000000000000000" pitchFamily="2" charset="0"/>
              </a:rPr>
              <a:t>, …</a:t>
            </a:r>
            <a:endParaRPr lang="en-US" sz="6000" dirty="0">
              <a:latin typeface="+mj-lt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254" y="4444663"/>
            <a:ext cx="4858667" cy="1970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5195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696035" y="0"/>
            <a:ext cx="12888035" cy="6858000"/>
            <a:chOff x="-696035" y="0"/>
            <a:chExt cx="12888035" cy="685800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-696035" y="1760561"/>
              <a:ext cx="3098043" cy="5097439"/>
            </a:xfrm>
            <a:prstGeom prst="rect">
              <a:avLst/>
            </a:prstGeom>
          </p:spPr>
        </p:pic>
        <p:cxnSp>
          <p:nvCxnSpPr>
            <p:cNvPr id="4" name="Straight Connector 3"/>
            <p:cNvCxnSpPr/>
            <p:nvPr/>
          </p:nvCxnSpPr>
          <p:spPr>
            <a:xfrm flipV="1">
              <a:off x="0" y="423081"/>
              <a:ext cx="12192000" cy="1364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V="1">
              <a:off x="0" y="343470"/>
              <a:ext cx="12192000" cy="1364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378424" y="0"/>
              <a:ext cx="27295" cy="6858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460310" y="0"/>
              <a:ext cx="15921" cy="684435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842448" y="1027878"/>
            <a:ext cx="18970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ধারা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42448" y="2176059"/>
            <a:ext cx="101402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 অনুক্রমের পদগুলো পর পর + চিহ্ন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দ্বা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 যুক্ত করলে একটি ধারা পাওয়া যায়। যেমন, </a:t>
            </a:r>
            <a:r>
              <a:rPr lang="en-GB" sz="3600" dirty="0" smtClean="0">
                <a:latin typeface="+mj-lt"/>
                <a:cs typeface="NikoshBAN" panose="02000000000000000000" pitchFamily="2" charset="0"/>
              </a:rPr>
              <a:t>1+ 3+5+7+…  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ধারা। পর পর দুইটি পদের পার্থক্য সমান।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42448" y="3979248"/>
            <a:ext cx="101402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আবার </a:t>
            </a:r>
            <a:r>
              <a:rPr lang="en-GB" sz="3600" dirty="0" smtClean="0">
                <a:latin typeface="+mj-lt"/>
                <a:cs typeface="NikoshBAN" panose="02000000000000000000" pitchFamily="2" charset="0"/>
              </a:rPr>
              <a:t>2+4+8+16+… 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ধারা।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পর দুইটি পদের পার্থক্য সমান।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42448" y="5312095"/>
            <a:ext cx="98008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সুতরাং, যেকোন ধারার পরপর দুইটি পদের মধ্যে সম্পর্কের উপর নির্ভর করে ধারাটির বৈশিষ্ট্যের।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136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321</Words>
  <Application>Microsoft Office PowerPoint</Application>
  <PresentationFormat>Widescreen</PresentationFormat>
  <Paragraphs>52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asaduzzamanrana78@gmail.com</dc:creator>
  <cp:lastModifiedBy>asaduzzamanrana78@gmail.com</cp:lastModifiedBy>
  <cp:revision>58</cp:revision>
  <dcterms:created xsi:type="dcterms:W3CDTF">2020-01-22T05:27:10Z</dcterms:created>
  <dcterms:modified xsi:type="dcterms:W3CDTF">2020-02-22T17:57:04Z</dcterms:modified>
</cp:coreProperties>
</file>