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93" r:id="rId2"/>
    <p:sldId id="256" r:id="rId3"/>
    <p:sldId id="257" r:id="rId4"/>
    <p:sldId id="260" r:id="rId5"/>
    <p:sldId id="281" r:id="rId6"/>
    <p:sldId id="262" r:id="rId7"/>
    <p:sldId id="282" r:id="rId8"/>
    <p:sldId id="287" r:id="rId9"/>
    <p:sldId id="290" r:id="rId10"/>
    <p:sldId id="292" r:id="rId11"/>
    <p:sldId id="285" r:id="rId12"/>
    <p:sldId id="271" r:id="rId13"/>
    <p:sldId id="278" r:id="rId14"/>
    <p:sldId id="277" r:id="rId15"/>
    <p:sldId id="275" r:id="rId16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D8DE773-B4A7-4E10-8837-A59CF855F958}">
          <p14:sldIdLst>
            <p14:sldId id="293"/>
            <p14:sldId id="256"/>
            <p14:sldId id="257"/>
            <p14:sldId id="260"/>
            <p14:sldId id="281"/>
            <p14:sldId id="262"/>
            <p14:sldId id="282"/>
          </p14:sldIdLst>
        </p14:section>
        <p14:section name="Untitled Section" id="{27519308-9EE6-4CB7-99F7-13F57015043E}">
          <p14:sldIdLst>
            <p14:sldId id="287"/>
            <p14:sldId id="290"/>
            <p14:sldId id="292"/>
            <p14:sldId id="285"/>
            <p14:sldId id="271"/>
            <p14:sldId id="278"/>
            <p14:sldId id="277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7" autoAdjust="0"/>
    <p:restoredTop sz="86355" autoAdjust="0"/>
  </p:normalViewPr>
  <p:slideViewPr>
    <p:cSldViewPr snapToGrid="0">
      <p:cViewPr varScale="1">
        <p:scale>
          <a:sx n="74" d="100"/>
          <a:sy n="74" d="100"/>
        </p:scale>
        <p:origin x="90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18E233-808D-4DD0-9FE2-64ADC8100A4C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55E5EA-90F7-4EF0-8E9E-96DED7AA43B5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>
          <a:sp3d/>
        </a:bodyPr>
        <a:lstStyle/>
        <a:p>
          <a:r>
            <a:rPr lang="bn-BD" sz="32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জন্মঃ</a:t>
          </a:r>
          <a:r>
            <a:rPr lang="bn-IN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১৯৪৫ সালে নেত্রকোনা জেলার কাশবন গ্রামে।</a:t>
          </a:r>
          <a:endParaRPr lang="en-US" sz="2000" b="1" dirty="0">
            <a:solidFill>
              <a:schemeClr val="tx1"/>
            </a:solidFill>
          </a:endParaRPr>
        </a:p>
      </dgm:t>
    </dgm:pt>
    <dgm:pt modelId="{324514A1-72DC-4BE6-A816-8088BFA17569}" type="parTrans" cxnId="{9D20D060-AEFA-4144-94B2-5FAF337018A5}">
      <dgm:prSet/>
      <dgm:spPr/>
      <dgm:t>
        <a:bodyPr/>
        <a:lstStyle/>
        <a:p>
          <a:endParaRPr lang="en-US"/>
        </a:p>
      </dgm:t>
    </dgm:pt>
    <dgm:pt modelId="{9ACC4C13-BEF2-42B8-A034-588E01506522}" type="sibTrans" cxnId="{9D20D060-AEFA-4144-94B2-5FAF337018A5}">
      <dgm:prSet/>
      <dgm:spPr/>
      <dgm:t>
        <a:bodyPr/>
        <a:lstStyle/>
        <a:p>
          <a:endParaRPr lang="en-US"/>
        </a:p>
      </dgm:t>
    </dgm:pt>
    <dgm:pt modelId="{8FEBA3F9-3492-402F-BF4C-B810B427B911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chemeClr val="bg1">
            <a:lumMod val="9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algn="ctr"/>
          <a:endParaRPr lang="bn-IN" sz="1000" dirty="0" smtClean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  <a:p>
          <a:pPr algn="ctr"/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কাব্যগ্রন্থঃ </a:t>
          </a:r>
          <a:r>
            <a:rPr lang="bn-IN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</a:p>
        <a:p>
          <a:pPr algn="ctr"/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প্রেমাংশুর রক্ত চাই, বাংলার মাটি বাংলার জল, চাষাভূষার কাব্য, পঞ্চাশ সহস্র বর্ষ ।</a:t>
          </a:r>
          <a:endParaRPr lang="en-US" sz="2000" b="1" dirty="0">
            <a:solidFill>
              <a:schemeClr val="tx1"/>
            </a:solidFill>
          </a:endParaRPr>
        </a:p>
      </dgm:t>
    </dgm:pt>
    <dgm:pt modelId="{1BE1B2D7-5160-4568-BA48-3E1F32A66084}" type="parTrans" cxnId="{B4B979A0-EE9C-49E5-8B51-FDD4EDD1416A}">
      <dgm:prSet/>
      <dgm:spPr/>
      <dgm:t>
        <a:bodyPr/>
        <a:lstStyle/>
        <a:p>
          <a:endParaRPr lang="en-US"/>
        </a:p>
      </dgm:t>
    </dgm:pt>
    <dgm:pt modelId="{228832B5-168D-41F2-B4E1-4AE232DAEDF4}" type="sibTrans" cxnId="{B4B979A0-EE9C-49E5-8B51-FDD4EDD1416A}">
      <dgm:prSet/>
      <dgm:spPr/>
      <dgm:t>
        <a:bodyPr/>
        <a:lstStyle/>
        <a:p>
          <a:endParaRPr lang="en-US"/>
        </a:p>
      </dgm:t>
    </dgm:pt>
    <dgm:pt modelId="{039E0828-D3DD-43A2-A81F-352BF3EBE018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chemeClr val="bg1">
            <a:lumMod val="9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ছোটগল্পঃ আপন দলের মানুষ।</a:t>
          </a:r>
          <a:r>
            <a:rPr lang="bn-IN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</a:t>
          </a:r>
        </a:p>
        <a:p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ছোটদের উপন্যাসঃ কালোমেঘের ভেলা, বাবা যখন ছোট ছিলেন ।</a:t>
          </a:r>
          <a:endParaRPr lang="en-US" sz="2000" b="1" dirty="0">
            <a:solidFill>
              <a:schemeClr val="tx1"/>
            </a:solidFill>
          </a:endParaRPr>
        </a:p>
      </dgm:t>
    </dgm:pt>
    <dgm:pt modelId="{C25D012A-F9B7-4F22-992A-0409FA086488}" type="parTrans" cxnId="{45488FC3-5AEE-4B26-AAF3-158FD7844546}">
      <dgm:prSet/>
      <dgm:spPr/>
      <dgm:t>
        <a:bodyPr/>
        <a:lstStyle/>
        <a:p>
          <a:endParaRPr lang="en-US"/>
        </a:p>
      </dgm:t>
    </dgm:pt>
    <dgm:pt modelId="{97FF2475-4539-417E-AA8B-B2B519DD918B}" type="sibTrans" cxnId="{45488FC3-5AEE-4B26-AAF3-158FD7844546}">
      <dgm:prSet/>
      <dgm:spPr/>
      <dgm:t>
        <a:bodyPr/>
        <a:lstStyle/>
        <a:p>
          <a:endParaRPr lang="en-US"/>
        </a:p>
      </dgm:t>
    </dgm:pt>
    <dgm:pt modelId="{FB13F515-4B45-4418-81FA-5518F785B097}">
      <dgm:prSet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endParaRPr lang="bn-IN" sz="2400" dirty="0" smtClean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  <a:p>
          <a:r>
            <a:rPr lang="bn-IN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কর্মজীবনঃ</a:t>
          </a:r>
          <a:r>
            <a:rPr lang="bn-BD" sz="2400" b="1" dirty="0" smtClean="0">
              <a:blipFill>
                <a:blip xmlns:r="http://schemas.openxmlformats.org/officeDocument/2006/relationships" r:embed="rId1"/>
                <a:tile tx="0" ty="0" sx="100000" sy="100000" flip="none" algn="tl"/>
              </a:blipFill>
              <a:latin typeface="NikoshBAN" pitchFamily="2" charset="0"/>
              <a:cs typeface="NikoshBAN" pitchFamily="2" charset="0"/>
            </a:rPr>
            <a:t> </a:t>
          </a:r>
          <a:endParaRPr lang="bn-IN" sz="2400" b="1" dirty="0" smtClean="0">
            <a:blipFill>
              <a:blip xmlns:r="http://schemas.openxmlformats.org/officeDocument/2006/relationships" r:embed="rId1"/>
              <a:tile tx="0" ty="0" sx="100000" sy="100000" flip="none" algn="tl"/>
            </a:blipFill>
            <a:latin typeface="NikoshBAN" pitchFamily="2" charset="0"/>
            <a:cs typeface="NikoshBAN" pitchFamily="2" charset="0"/>
          </a:endParaRPr>
        </a:p>
        <a:p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সাংবাদিকতা ।</a:t>
          </a:r>
          <a:endParaRPr lang="en-US" sz="2400" b="1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endParaRPr lang="en-US" sz="2800" b="1" dirty="0">
            <a:solidFill>
              <a:schemeClr val="tx1"/>
            </a:solidFill>
          </a:endParaRPr>
        </a:p>
      </dgm:t>
    </dgm:pt>
    <dgm:pt modelId="{5C2D387B-A2DB-4DC7-A0D3-C966C63EACCE}" type="parTrans" cxnId="{98E4C763-BD1E-47F6-8170-ED9C54022109}">
      <dgm:prSet/>
      <dgm:spPr/>
      <dgm:t>
        <a:bodyPr/>
        <a:lstStyle/>
        <a:p>
          <a:endParaRPr lang="en-US"/>
        </a:p>
      </dgm:t>
    </dgm:pt>
    <dgm:pt modelId="{30218F9C-3C49-431A-8A33-90D22FA4B30A}" type="sibTrans" cxnId="{98E4C763-BD1E-47F6-8170-ED9C54022109}">
      <dgm:prSet/>
      <dgm:spPr/>
      <dgm:t>
        <a:bodyPr/>
        <a:lstStyle/>
        <a:p>
          <a:endParaRPr lang="en-US"/>
        </a:p>
      </dgm:t>
    </dgm:pt>
    <dgm:pt modelId="{81A42AF8-BF45-46C9-BA7F-ED9677881ECB}">
      <dgm:prSet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chemeClr val="bg1">
            <a:lumMod val="9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algn="ctr"/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পিতা</a:t>
          </a:r>
          <a:r>
            <a:rPr lang="bn-IN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-</a:t>
          </a:r>
          <a:r>
            <a:rPr lang="bn-BD" sz="2000" b="1" dirty="0" smtClean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মাতাঃ</a:t>
          </a:r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bn-IN" sz="2000" b="1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algn="ctr"/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সুখেন্দু প্রকাশ গুণ ।</a:t>
          </a:r>
        </a:p>
        <a:p>
          <a:pPr algn="ctr"/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বীণাপানি গুণ।</a:t>
          </a:r>
          <a:endParaRPr lang="en-US" sz="2000" dirty="0">
            <a:solidFill>
              <a:schemeClr val="tx1"/>
            </a:solidFill>
          </a:endParaRPr>
        </a:p>
      </dgm:t>
    </dgm:pt>
    <dgm:pt modelId="{B038228F-27E4-4F9D-B523-5BEA3D3D2F2B}" type="parTrans" cxnId="{F8F50CDE-60C6-406E-B711-B4E4CDF490AE}">
      <dgm:prSet/>
      <dgm:spPr/>
      <dgm:t>
        <a:bodyPr/>
        <a:lstStyle/>
        <a:p>
          <a:endParaRPr lang="en-US"/>
        </a:p>
      </dgm:t>
    </dgm:pt>
    <dgm:pt modelId="{45851CC0-F1A6-4200-BA2E-3B445A822E24}" type="sibTrans" cxnId="{F8F50CDE-60C6-406E-B711-B4E4CDF490AE}">
      <dgm:prSet/>
      <dgm:spPr/>
      <dgm:t>
        <a:bodyPr/>
        <a:lstStyle/>
        <a:p>
          <a:endParaRPr lang="en-US"/>
        </a:p>
      </dgm:t>
    </dgm:pt>
    <dgm:pt modelId="{4A29F417-0A39-497F-A00A-E010B7E54AB2}">
      <dgm:prSet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bn-IN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শিক্ষাজীবনঃ</a:t>
          </a:r>
        </a:p>
        <a:p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১৯৬২ সালে মাধ্যমিক, ১৯৬৪ সালে উচ্চ মাধ্যমিক , ১৯৬৯ সালে স্নাতক পাস করেন।</a:t>
          </a:r>
          <a:endParaRPr lang="en-US" sz="2000" dirty="0">
            <a:solidFill>
              <a:schemeClr val="tx1"/>
            </a:solidFill>
          </a:endParaRPr>
        </a:p>
      </dgm:t>
    </dgm:pt>
    <dgm:pt modelId="{E6CD48BA-F4F4-4EB2-A312-13EE81505412}" type="parTrans" cxnId="{E7323A69-0A6B-499A-86EE-E7EC56E1559F}">
      <dgm:prSet/>
      <dgm:spPr/>
      <dgm:t>
        <a:bodyPr/>
        <a:lstStyle/>
        <a:p>
          <a:endParaRPr lang="en-US"/>
        </a:p>
      </dgm:t>
    </dgm:pt>
    <dgm:pt modelId="{2A380DDE-03A3-43D1-BED3-B763E5DBEBE0}" type="sibTrans" cxnId="{E7323A69-0A6B-499A-86EE-E7EC56E1559F}">
      <dgm:prSet/>
      <dgm:spPr/>
      <dgm:t>
        <a:bodyPr/>
        <a:lstStyle/>
        <a:p>
          <a:endParaRPr lang="en-US"/>
        </a:p>
      </dgm:t>
    </dgm:pt>
    <dgm:pt modelId="{C0238EB6-7A87-40EF-A8AE-2A633ADA1D0B}">
      <dgm:prSet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chemeClr val="bg1">
            <a:lumMod val="9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bn-IN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পুরস্কার ও সম্মাননাঃ</a:t>
          </a:r>
        </a:p>
        <a:p>
          <a:r>
            <a:rPr lang="bn-IN" sz="2000" b="1" dirty="0" smtClean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একুশে পদক, স্বাধীনতা পদক, বাংলা একাডেমি পদক।</a:t>
          </a:r>
          <a:endParaRPr lang="en-US" sz="2000" b="1" dirty="0">
            <a:solidFill>
              <a:schemeClr val="tx2">
                <a:lumMod val="50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7A964AC9-CE33-4F83-ADF4-EE5F7E716344}" type="parTrans" cxnId="{10BAE8F3-7F2D-482F-9371-627C26530148}">
      <dgm:prSet/>
      <dgm:spPr/>
      <dgm:t>
        <a:bodyPr/>
        <a:lstStyle/>
        <a:p>
          <a:endParaRPr lang="en-US"/>
        </a:p>
      </dgm:t>
    </dgm:pt>
    <dgm:pt modelId="{D4FF51B9-7186-4329-9DC0-18B49CD791FD}" type="sibTrans" cxnId="{10BAE8F3-7F2D-482F-9371-627C26530148}">
      <dgm:prSet/>
      <dgm:spPr/>
      <dgm:t>
        <a:bodyPr/>
        <a:lstStyle/>
        <a:p>
          <a:endParaRPr lang="en-US"/>
        </a:p>
      </dgm:t>
    </dgm:pt>
    <dgm:pt modelId="{1650B10E-6BBE-46BE-8B7C-31194C2B86EE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4A245C58-9E82-4D07-B3BC-F01DB6DB1A1D}" type="sibTrans" cxnId="{09BEAF0A-E289-4E59-8665-8FB0A40FCFB6}">
      <dgm:prSet/>
      <dgm:spPr/>
      <dgm:t>
        <a:bodyPr/>
        <a:lstStyle/>
        <a:p>
          <a:endParaRPr lang="en-US"/>
        </a:p>
      </dgm:t>
    </dgm:pt>
    <dgm:pt modelId="{1F3AE78F-F044-44D3-905F-ED4FB4301AD3}" type="parTrans" cxnId="{09BEAF0A-E289-4E59-8665-8FB0A40FCFB6}">
      <dgm:prSet/>
      <dgm:spPr/>
      <dgm:t>
        <a:bodyPr/>
        <a:lstStyle/>
        <a:p>
          <a:endParaRPr lang="en-US"/>
        </a:p>
      </dgm:t>
    </dgm:pt>
    <dgm:pt modelId="{2475A39A-0721-454F-9296-AD28996989F5}" type="pres">
      <dgm:prSet presAssocID="{B018E233-808D-4DD0-9FE2-64ADC8100A4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607709F-CD7E-4231-8EB6-F585A9379511}" type="pres">
      <dgm:prSet presAssocID="{1650B10E-6BBE-46BE-8B7C-31194C2B86EE}" presName="singleCycle" presStyleCnt="0"/>
      <dgm:spPr/>
    </dgm:pt>
    <dgm:pt modelId="{7A78EF0C-23EC-40A0-953D-959F4FFC2252}" type="pres">
      <dgm:prSet presAssocID="{1650B10E-6BBE-46BE-8B7C-31194C2B86EE}" presName="singleCenter" presStyleLbl="node1" presStyleIdx="0" presStyleCnt="8" custScaleX="83002" custLinFactNeighborX="-757" custLinFactNeighborY="-4626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AD7295CC-6B94-49F4-BA01-AB99FB099C25}" type="pres">
      <dgm:prSet presAssocID="{324514A1-72DC-4BE6-A816-8088BFA17569}" presName="Name56" presStyleLbl="parChTrans1D2" presStyleIdx="0" presStyleCnt="7"/>
      <dgm:spPr/>
      <dgm:t>
        <a:bodyPr/>
        <a:lstStyle/>
        <a:p>
          <a:endParaRPr lang="en-US"/>
        </a:p>
      </dgm:t>
    </dgm:pt>
    <dgm:pt modelId="{30F5D353-C319-4C4A-BAED-4EF91BC9AC9B}" type="pres">
      <dgm:prSet presAssocID="{2F55E5EA-90F7-4EF0-8E9E-96DED7AA43B5}" presName="text0" presStyleLbl="node1" presStyleIdx="1" presStyleCnt="8" custScaleX="238534" custScaleY="113055" custRadScaleRad="88820" custRadScaleInc="80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AA5F92-9616-4600-916C-17155024D632}" type="pres">
      <dgm:prSet presAssocID="{B038228F-27E4-4F9D-B523-5BEA3D3D2F2B}" presName="Name56" presStyleLbl="parChTrans1D2" presStyleIdx="1" presStyleCnt="7"/>
      <dgm:spPr/>
      <dgm:t>
        <a:bodyPr/>
        <a:lstStyle/>
        <a:p>
          <a:endParaRPr lang="en-US"/>
        </a:p>
      </dgm:t>
    </dgm:pt>
    <dgm:pt modelId="{79B736B7-A380-4658-BD8B-C2E4A693375D}" type="pres">
      <dgm:prSet presAssocID="{81A42AF8-BF45-46C9-BA7F-ED9677881ECB}" presName="text0" presStyleLbl="node1" presStyleIdx="2" presStyleCnt="8" custScaleX="211679" custScaleY="155367" custRadScaleRad="196961" custRadScaleInc="396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E1B121-4F0B-4210-9A49-708C0F442DFB}" type="pres">
      <dgm:prSet presAssocID="{E6CD48BA-F4F4-4EB2-A312-13EE81505412}" presName="Name56" presStyleLbl="parChTrans1D2" presStyleIdx="2" presStyleCnt="7"/>
      <dgm:spPr/>
      <dgm:t>
        <a:bodyPr/>
        <a:lstStyle/>
        <a:p>
          <a:endParaRPr lang="en-US"/>
        </a:p>
      </dgm:t>
    </dgm:pt>
    <dgm:pt modelId="{70615B29-3377-422F-B1E7-61B505F5ED17}" type="pres">
      <dgm:prSet presAssocID="{4A29F417-0A39-497F-A00A-E010B7E54AB2}" presName="text0" presStyleLbl="node1" presStyleIdx="3" presStyleCnt="8" custScaleX="359999" custScaleY="133955" custRadScaleRad="140838" custRadScaleInc="-540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F2497A-CE45-46AA-AFB4-33FE142BC6BF}" type="pres">
      <dgm:prSet presAssocID="{5C2D387B-A2DB-4DC7-A0D3-C966C63EACCE}" presName="Name56" presStyleLbl="parChTrans1D2" presStyleIdx="3" presStyleCnt="7"/>
      <dgm:spPr/>
      <dgm:t>
        <a:bodyPr/>
        <a:lstStyle/>
        <a:p>
          <a:endParaRPr lang="en-US"/>
        </a:p>
      </dgm:t>
    </dgm:pt>
    <dgm:pt modelId="{A66FC2E5-4B2D-4C07-BEAE-A237B609B745}" type="pres">
      <dgm:prSet presAssocID="{FB13F515-4B45-4418-81FA-5518F785B097}" presName="text0" presStyleLbl="node1" presStyleIdx="4" presStyleCnt="8" custFlipHor="1" custScaleX="383120" custScaleY="108859" custRadScaleRad="151808" custRadScaleInc="4326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D015E6-056C-4960-8D7F-2ABBF42781A6}" type="pres">
      <dgm:prSet presAssocID="{1BE1B2D7-5160-4568-BA48-3E1F32A66084}" presName="Name56" presStyleLbl="parChTrans1D2" presStyleIdx="4" presStyleCnt="7"/>
      <dgm:spPr/>
      <dgm:t>
        <a:bodyPr/>
        <a:lstStyle/>
        <a:p>
          <a:endParaRPr lang="en-US"/>
        </a:p>
      </dgm:t>
    </dgm:pt>
    <dgm:pt modelId="{C0BF0195-8CDF-4695-8D4F-9B7742F55A84}" type="pres">
      <dgm:prSet presAssocID="{8FEBA3F9-3492-402F-BF4C-B810B427B911}" presName="text0" presStyleLbl="node1" presStyleIdx="5" presStyleCnt="8" custScaleX="447870" custScaleY="108315" custRadScaleRad="151454" custRadScaleInc="1466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713385-165E-4FBB-AE05-CFB3B8BDA2DC}" type="pres">
      <dgm:prSet presAssocID="{C25D012A-F9B7-4F22-992A-0409FA086488}" presName="Name56" presStyleLbl="parChTrans1D2" presStyleIdx="5" presStyleCnt="7"/>
      <dgm:spPr/>
      <dgm:t>
        <a:bodyPr/>
        <a:lstStyle/>
        <a:p>
          <a:endParaRPr lang="en-US"/>
        </a:p>
      </dgm:t>
    </dgm:pt>
    <dgm:pt modelId="{B4DC3616-E4B7-4C27-B57D-207BFB4E6EDD}" type="pres">
      <dgm:prSet presAssocID="{039E0828-D3DD-43A2-A81F-352BF3EBE018}" presName="text0" presStyleLbl="node1" presStyleIdx="6" presStyleCnt="8" custScaleX="477836" custScaleY="105487" custRadScaleRad="125825" custRadScaleInc="-5348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50F7BA-3F09-42EA-AEE9-C65275C6F1E6}" type="pres">
      <dgm:prSet presAssocID="{7A964AC9-CE33-4F83-ADF4-EE5F7E716344}" presName="Name56" presStyleLbl="parChTrans1D2" presStyleIdx="6" presStyleCnt="7"/>
      <dgm:spPr/>
      <dgm:t>
        <a:bodyPr/>
        <a:lstStyle/>
        <a:p>
          <a:endParaRPr lang="en-US"/>
        </a:p>
      </dgm:t>
    </dgm:pt>
    <dgm:pt modelId="{6A686DD8-0F26-49D5-9611-2B1EA8315A08}" type="pres">
      <dgm:prSet presAssocID="{C0238EB6-7A87-40EF-A8AE-2A633ADA1D0B}" presName="text0" presStyleLbl="node1" presStyleIdx="7" presStyleCnt="8" custScaleX="248101" custScaleY="160389" custRadScaleRad="180318" custRadScaleInc="-723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BEAF0A-E289-4E59-8665-8FB0A40FCFB6}" srcId="{B018E233-808D-4DD0-9FE2-64ADC8100A4C}" destId="{1650B10E-6BBE-46BE-8B7C-31194C2B86EE}" srcOrd="0" destOrd="0" parTransId="{1F3AE78F-F044-44D3-905F-ED4FB4301AD3}" sibTransId="{4A245C58-9E82-4D07-B3BC-F01DB6DB1A1D}"/>
    <dgm:cxn modelId="{10BAE8F3-7F2D-482F-9371-627C26530148}" srcId="{1650B10E-6BBE-46BE-8B7C-31194C2B86EE}" destId="{C0238EB6-7A87-40EF-A8AE-2A633ADA1D0B}" srcOrd="6" destOrd="0" parTransId="{7A964AC9-CE33-4F83-ADF4-EE5F7E716344}" sibTransId="{D4FF51B9-7186-4329-9DC0-18B49CD791FD}"/>
    <dgm:cxn modelId="{A482CB84-86DF-4425-A0F7-F9B46B7C28BF}" type="presOf" srcId="{4A29F417-0A39-497F-A00A-E010B7E54AB2}" destId="{70615B29-3377-422F-B1E7-61B505F5ED17}" srcOrd="0" destOrd="0" presId="urn:microsoft.com/office/officeart/2008/layout/RadialCluster"/>
    <dgm:cxn modelId="{F8F50CDE-60C6-406E-B711-B4E4CDF490AE}" srcId="{1650B10E-6BBE-46BE-8B7C-31194C2B86EE}" destId="{81A42AF8-BF45-46C9-BA7F-ED9677881ECB}" srcOrd="1" destOrd="0" parTransId="{B038228F-27E4-4F9D-B523-5BEA3D3D2F2B}" sibTransId="{45851CC0-F1A6-4200-BA2E-3B445A822E24}"/>
    <dgm:cxn modelId="{9D20D060-AEFA-4144-94B2-5FAF337018A5}" srcId="{1650B10E-6BBE-46BE-8B7C-31194C2B86EE}" destId="{2F55E5EA-90F7-4EF0-8E9E-96DED7AA43B5}" srcOrd="0" destOrd="0" parTransId="{324514A1-72DC-4BE6-A816-8088BFA17569}" sibTransId="{9ACC4C13-BEF2-42B8-A034-588E01506522}"/>
    <dgm:cxn modelId="{24D68DF5-C8A7-4073-BBDE-139A3BC09552}" type="presOf" srcId="{2F55E5EA-90F7-4EF0-8E9E-96DED7AA43B5}" destId="{30F5D353-C319-4C4A-BAED-4EF91BC9AC9B}" srcOrd="0" destOrd="0" presId="urn:microsoft.com/office/officeart/2008/layout/RadialCluster"/>
    <dgm:cxn modelId="{8E96D06D-4A07-4705-BE94-1FC23F71FD14}" type="presOf" srcId="{5C2D387B-A2DB-4DC7-A0D3-C966C63EACCE}" destId="{3DF2497A-CE45-46AA-AFB4-33FE142BC6BF}" srcOrd="0" destOrd="0" presId="urn:microsoft.com/office/officeart/2008/layout/RadialCluster"/>
    <dgm:cxn modelId="{E7323A69-0A6B-499A-86EE-E7EC56E1559F}" srcId="{1650B10E-6BBE-46BE-8B7C-31194C2B86EE}" destId="{4A29F417-0A39-497F-A00A-E010B7E54AB2}" srcOrd="2" destOrd="0" parTransId="{E6CD48BA-F4F4-4EB2-A312-13EE81505412}" sibTransId="{2A380DDE-03A3-43D1-BED3-B763E5DBEBE0}"/>
    <dgm:cxn modelId="{F4BF8F9F-2D4A-4045-9623-67295DB1BF06}" type="presOf" srcId="{7A964AC9-CE33-4F83-ADF4-EE5F7E716344}" destId="{D750F7BA-3F09-42EA-AEE9-C65275C6F1E6}" srcOrd="0" destOrd="0" presId="urn:microsoft.com/office/officeart/2008/layout/RadialCluster"/>
    <dgm:cxn modelId="{285FA6A1-90FC-4372-AE63-8558B05A78B0}" type="presOf" srcId="{B018E233-808D-4DD0-9FE2-64ADC8100A4C}" destId="{2475A39A-0721-454F-9296-AD28996989F5}" srcOrd="0" destOrd="0" presId="urn:microsoft.com/office/officeart/2008/layout/RadialCluster"/>
    <dgm:cxn modelId="{692BAE59-B395-4ED2-A376-78CE6EF2C6BC}" type="presOf" srcId="{E6CD48BA-F4F4-4EB2-A312-13EE81505412}" destId="{B5E1B121-4F0B-4210-9A49-708C0F442DFB}" srcOrd="0" destOrd="0" presId="urn:microsoft.com/office/officeart/2008/layout/RadialCluster"/>
    <dgm:cxn modelId="{AA159CBE-81AB-432C-8BE8-718B5A08FF7F}" type="presOf" srcId="{324514A1-72DC-4BE6-A816-8088BFA17569}" destId="{AD7295CC-6B94-49F4-BA01-AB99FB099C25}" srcOrd="0" destOrd="0" presId="urn:microsoft.com/office/officeart/2008/layout/RadialCluster"/>
    <dgm:cxn modelId="{74A8268E-36EF-427A-9850-F545C4B476C8}" type="presOf" srcId="{8FEBA3F9-3492-402F-BF4C-B810B427B911}" destId="{C0BF0195-8CDF-4695-8D4F-9B7742F55A84}" srcOrd="0" destOrd="0" presId="urn:microsoft.com/office/officeart/2008/layout/RadialCluster"/>
    <dgm:cxn modelId="{6E6E4CE6-8365-477E-AA16-E43F0974A1F1}" type="presOf" srcId="{81A42AF8-BF45-46C9-BA7F-ED9677881ECB}" destId="{79B736B7-A380-4658-BD8B-C2E4A693375D}" srcOrd="0" destOrd="0" presId="urn:microsoft.com/office/officeart/2008/layout/RadialCluster"/>
    <dgm:cxn modelId="{4736106D-6021-4BBF-B79A-F1672539F8D1}" type="presOf" srcId="{1650B10E-6BBE-46BE-8B7C-31194C2B86EE}" destId="{7A78EF0C-23EC-40A0-953D-959F4FFC2252}" srcOrd="0" destOrd="0" presId="urn:microsoft.com/office/officeart/2008/layout/RadialCluster"/>
    <dgm:cxn modelId="{CC442686-A72C-4C4A-8813-9DF27B34837A}" type="presOf" srcId="{C25D012A-F9B7-4F22-992A-0409FA086488}" destId="{B1713385-165E-4FBB-AE05-CFB3B8BDA2DC}" srcOrd="0" destOrd="0" presId="urn:microsoft.com/office/officeart/2008/layout/RadialCluster"/>
    <dgm:cxn modelId="{D362D77C-3C3C-4D15-9E45-0203F9EBF30C}" type="presOf" srcId="{C0238EB6-7A87-40EF-A8AE-2A633ADA1D0B}" destId="{6A686DD8-0F26-49D5-9611-2B1EA8315A08}" srcOrd="0" destOrd="0" presId="urn:microsoft.com/office/officeart/2008/layout/RadialCluster"/>
    <dgm:cxn modelId="{45488FC3-5AEE-4B26-AAF3-158FD7844546}" srcId="{1650B10E-6BBE-46BE-8B7C-31194C2B86EE}" destId="{039E0828-D3DD-43A2-A81F-352BF3EBE018}" srcOrd="5" destOrd="0" parTransId="{C25D012A-F9B7-4F22-992A-0409FA086488}" sibTransId="{97FF2475-4539-417E-AA8B-B2B519DD918B}"/>
    <dgm:cxn modelId="{7EA5F15A-A643-471C-A69E-19891BC14C22}" type="presOf" srcId="{B038228F-27E4-4F9D-B523-5BEA3D3D2F2B}" destId="{A5AA5F92-9616-4600-916C-17155024D632}" srcOrd="0" destOrd="0" presId="urn:microsoft.com/office/officeart/2008/layout/RadialCluster"/>
    <dgm:cxn modelId="{B4B979A0-EE9C-49E5-8B51-FDD4EDD1416A}" srcId="{1650B10E-6BBE-46BE-8B7C-31194C2B86EE}" destId="{8FEBA3F9-3492-402F-BF4C-B810B427B911}" srcOrd="4" destOrd="0" parTransId="{1BE1B2D7-5160-4568-BA48-3E1F32A66084}" sibTransId="{228832B5-168D-41F2-B4E1-4AE232DAEDF4}"/>
    <dgm:cxn modelId="{77F6D7DB-EE0D-4414-9E0C-83E5434DDE78}" type="presOf" srcId="{1BE1B2D7-5160-4568-BA48-3E1F32A66084}" destId="{E6D015E6-056C-4960-8D7F-2ABBF42781A6}" srcOrd="0" destOrd="0" presId="urn:microsoft.com/office/officeart/2008/layout/RadialCluster"/>
    <dgm:cxn modelId="{828B8059-B00D-441A-8389-FE234A5795AD}" type="presOf" srcId="{039E0828-D3DD-43A2-A81F-352BF3EBE018}" destId="{B4DC3616-E4B7-4C27-B57D-207BFB4E6EDD}" srcOrd="0" destOrd="0" presId="urn:microsoft.com/office/officeart/2008/layout/RadialCluster"/>
    <dgm:cxn modelId="{804C7A3A-20D9-40DC-99E5-1AE80F6F96AA}" type="presOf" srcId="{FB13F515-4B45-4418-81FA-5518F785B097}" destId="{A66FC2E5-4B2D-4C07-BEAE-A237B609B745}" srcOrd="0" destOrd="0" presId="urn:microsoft.com/office/officeart/2008/layout/RadialCluster"/>
    <dgm:cxn modelId="{98E4C763-BD1E-47F6-8170-ED9C54022109}" srcId="{1650B10E-6BBE-46BE-8B7C-31194C2B86EE}" destId="{FB13F515-4B45-4418-81FA-5518F785B097}" srcOrd="3" destOrd="0" parTransId="{5C2D387B-A2DB-4DC7-A0D3-C966C63EACCE}" sibTransId="{30218F9C-3C49-431A-8A33-90D22FA4B30A}"/>
    <dgm:cxn modelId="{5726069A-77C3-4379-96E7-06DC0EA440D4}" type="presParOf" srcId="{2475A39A-0721-454F-9296-AD28996989F5}" destId="{B607709F-CD7E-4231-8EB6-F585A9379511}" srcOrd="0" destOrd="0" presId="urn:microsoft.com/office/officeart/2008/layout/RadialCluster"/>
    <dgm:cxn modelId="{F4E40F49-365D-4C7D-8318-791396663BAA}" type="presParOf" srcId="{B607709F-CD7E-4231-8EB6-F585A9379511}" destId="{7A78EF0C-23EC-40A0-953D-959F4FFC2252}" srcOrd="0" destOrd="0" presId="urn:microsoft.com/office/officeart/2008/layout/RadialCluster"/>
    <dgm:cxn modelId="{C0084446-E4F4-44E6-A6BC-7CDB7757B2AC}" type="presParOf" srcId="{B607709F-CD7E-4231-8EB6-F585A9379511}" destId="{AD7295CC-6B94-49F4-BA01-AB99FB099C25}" srcOrd="1" destOrd="0" presId="urn:microsoft.com/office/officeart/2008/layout/RadialCluster"/>
    <dgm:cxn modelId="{11E18E2F-B380-4628-AF41-2D42AEC52B04}" type="presParOf" srcId="{B607709F-CD7E-4231-8EB6-F585A9379511}" destId="{30F5D353-C319-4C4A-BAED-4EF91BC9AC9B}" srcOrd="2" destOrd="0" presId="urn:microsoft.com/office/officeart/2008/layout/RadialCluster"/>
    <dgm:cxn modelId="{245CF3AE-AC92-470F-AF4F-671E90951C1D}" type="presParOf" srcId="{B607709F-CD7E-4231-8EB6-F585A9379511}" destId="{A5AA5F92-9616-4600-916C-17155024D632}" srcOrd="3" destOrd="0" presId="urn:microsoft.com/office/officeart/2008/layout/RadialCluster"/>
    <dgm:cxn modelId="{F83A2E75-CA9A-4155-8834-3696CF7BEE52}" type="presParOf" srcId="{B607709F-CD7E-4231-8EB6-F585A9379511}" destId="{79B736B7-A380-4658-BD8B-C2E4A693375D}" srcOrd="4" destOrd="0" presId="urn:microsoft.com/office/officeart/2008/layout/RadialCluster"/>
    <dgm:cxn modelId="{777556E9-C36F-4216-8890-0C8098043963}" type="presParOf" srcId="{B607709F-CD7E-4231-8EB6-F585A9379511}" destId="{B5E1B121-4F0B-4210-9A49-708C0F442DFB}" srcOrd="5" destOrd="0" presId="urn:microsoft.com/office/officeart/2008/layout/RadialCluster"/>
    <dgm:cxn modelId="{EEB81F9B-9D48-4970-904D-079A35961333}" type="presParOf" srcId="{B607709F-CD7E-4231-8EB6-F585A9379511}" destId="{70615B29-3377-422F-B1E7-61B505F5ED17}" srcOrd="6" destOrd="0" presId="urn:microsoft.com/office/officeart/2008/layout/RadialCluster"/>
    <dgm:cxn modelId="{4CAEE0A5-D9B7-4B26-A8E1-5EB86C1BC62C}" type="presParOf" srcId="{B607709F-CD7E-4231-8EB6-F585A9379511}" destId="{3DF2497A-CE45-46AA-AFB4-33FE142BC6BF}" srcOrd="7" destOrd="0" presId="urn:microsoft.com/office/officeart/2008/layout/RadialCluster"/>
    <dgm:cxn modelId="{645F3928-DBCD-4B8C-A946-AF58F7EC7A44}" type="presParOf" srcId="{B607709F-CD7E-4231-8EB6-F585A9379511}" destId="{A66FC2E5-4B2D-4C07-BEAE-A237B609B745}" srcOrd="8" destOrd="0" presId="urn:microsoft.com/office/officeart/2008/layout/RadialCluster"/>
    <dgm:cxn modelId="{81A2951C-4204-48DB-8131-52D34DE0C81A}" type="presParOf" srcId="{B607709F-CD7E-4231-8EB6-F585A9379511}" destId="{E6D015E6-056C-4960-8D7F-2ABBF42781A6}" srcOrd="9" destOrd="0" presId="urn:microsoft.com/office/officeart/2008/layout/RadialCluster"/>
    <dgm:cxn modelId="{68679462-F30C-4158-9526-F5474D4E8553}" type="presParOf" srcId="{B607709F-CD7E-4231-8EB6-F585A9379511}" destId="{C0BF0195-8CDF-4695-8D4F-9B7742F55A84}" srcOrd="10" destOrd="0" presId="urn:microsoft.com/office/officeart/2008/layout/RadialCluster"/>
    <dgm:cxn modelId="{64493CC5-AB9E-4AC3-A279-8763AECE628A}" type="presParOf" srcId="{B607709F-CD7E-4231-8EB6-F585A9379511}" destId="{B1713385-165E-4FBB-AE05-CFB3B8BDA2DC}" srcOrd="11" destOrd="0" presId="urn:microsoft.com/office/officeart/2008/layout/RadialCluster"/>
    <dgm:cxn modelId="{9286E83A-19BE-4669-8715-67165C0D3B00}" type="presParOf" srcId="{B607709F-CD7E-4231-8EB6-F585A9379511}" destId="{B4DC3616-E4B7-4C27-B57D-207BFB4E6EDD}" srcOrd="12" destOrd="0" presId="urn:microsoft.com/office/officeart/2008/layout/RadialCluster"/>
    <dgm:cxn modelId="{BD49FCC9-0656-462D-948A-5ECA6A17E5F9}" type="presParOf" srcId="{B607709F-CD7E-4231-8EB6-F585A9379511}" destId="{D750F7BA-3F09-42EA-AEE9-C65275C6F1E6}" srcOrd="13" destOrd="0" presId="urn:microsoft.com/office/officeart/2008/layout/RadialCluster"/>
    <dgm:cxn modelId="{0BAEE19D-3FB1-404A-ADDD-116EB1314FF8}" type="presParOf" srcId="{B607709F-CD7E-4231-8EB6-F585A9379511}" destId="{6A686DD8-0F26-49D5-9611-2B1EA8315A08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78EF0C-23EC-40A0-953D-959F4FFC2252}">
      <dsp:nvSpPr>
        <dsp:cNvPr id="0" name=""/>
        <dsp:cNvSpPr/>
      </dsp:nvSpPr>
      <dsp:spPr>
        <a:xfrm>
          <a:off x="4815784" y="1828602"/>
          <a:ext cx="1361271" cy="1640046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4882236" y="1895054"/>
        <a:ext cx="1228367" cy="1507142"/>
      </dsp:txXfrm>
    </dsp:sp>
    <dsp:sp modelId="{AD7295CC-6B94-49F4-BA01-AB99FB099C25}">
      <dsp:nvSpPr>
        <dsp:cNvPr id="0" name=""/>
        <dsp:cNvSpPr/>
      </dsp:nvSpPr>
      <dsp:spPr>
        <a:xfrm rot="16404484">
          <a:off x="5385305" y="1658843"/>
          <a:ext cx="34011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011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5D353-C319-4C4A-BAED-4EF91BC9AC9B}">
      <dsp:nvSpPr>
        <dsp:cNvPr id="0" name=""/>
        <dsp:cNvSpPr/>
      </dsp:nvSpPr>
      <dsp:spPr>
        <a:xfrm>
          <a:off x="4291921" y="246801"/>
          <a:ext cx="2621085" cy="1242283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  <a:sp3d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জন্মঃ</a:t>
          </a:r>
          <a:r>
            <a:rPr lang="bn-IN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১৯৪৫ সালে নেত্রকোনা জেলার কাশবন গ্রামে।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4352564" y="307444"/>
        <a:ext cx="2499799" cy="1120997"/>
      </dsp:txXfrm>
    </dsp:sp>
    <dsp:sp modelId="{A5AA5F92-9616-4600-916C-17155024D632}">
      <dsp:nvSpPr>
        <dsp:cNvPr id="0" name=""/>
        <dsp:cNvSpPr/>
      </dsp:nvSpPr>
      <dsp:spPr>
        <a:xfrm rot="20066620">
          <a:off x="6073477" y="1866446"/>
          <a:ext cx="21173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1734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736B7-A380-4658-BD8B-C2E4A693375D}">
      <dsp:nvSpPr>
        <dsp:cNvPr id="0" name=""/>
        <dsp:cNvSpPr/>
      </dsp:nvSpPr>
      <dsp:spPr>
        <a:xfrm>
          <a:off x="8087246" y="0"/>
          <a:ext cx="2325994" cy="1707220"/>
        </a:xfrm>
        <a:prstGeom prst="roundRect">
          <a:avLst/>
        </a:prstGeom>
        <a:solidFill>
          <a:schemeClr val="bg1">
            <a:lumMod val="95000"/>
          </a:schemeClr>
        </a:solid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পিতা</a:t>
          </a:r>
          <a:r>
            <a:rPr lang="bn-IN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-</a:t>
          </a:r>
          <a:r>
            <a:rPr lang="bn-BD" sz="2000" b="1" kern="1200" dirty="0" smtClean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মাতাঃ</a:t>
          </a:r>
          <a:r>
            <a:rPr lang="bn-BD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bn-IN" sz="2000" b="1" kern="12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সুখেন্দু প্রকাশ গুণ ।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বীণাপানি গুণ।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8170586" y="83340"/>
        <a:ext cx="2159314" cy="1540540"/>
      </dsp:txXfrm>
    </dsp:sp>
    <dsp:sp modelId="{B5E1B121-4F0B-4210-9A49-708C0F442DFB}">
      <dsp:nvSpPr>
        <dsp:cNvPr id="0" name=""/>
        <dsp:cNvSpPr/>
      </dsp:nvSpPr>
      <dsp:spPr>
        <a:xfrm rot="175841">
          <a:off x="6176872" y="2690647"/>
          <a:ext cx="28077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077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615B29-3377-422F-B1E7-61B505F5ED17}">
      <dsp:nvSpPr>
        <dsp:cNvPr id="0" name=""/>
        <dsp:cNvSpPr/>
      </dsp:nvSpPr>
      <dsp:spPr>
        <a:xfrm>
          <a:off x="6457460" y="2063113"/>
          <a:ext cx="3955780" cy="1471939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শিক্ষাজীবনঃ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১৯৬২ সালে মাধ্যমিক, ১৯৬৪ সালে উচ্চ মাধ্যমিক , ১৯৬৯ সালে স্নাতক পাস করেন।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6529314" y="2134967"/>
        <a:ext cx="3812072" cy="1328231"/>
      </dsp:txXfrm>
    </dsp:sp>
    <dsp:sp modelId="{3DF2497A-CE45-46AA-AFB4-33FE142BC6BF}">
      <dsp:nvSpPr>
        <dsp:cNvPr id="0" name=""/>
        <dsp:cNvSpPr/>
      </dsp:nvSpPr>
      <dsp:spPr>
        <a:xfrm rot="10320225">
          <a:off x="4242865" y="2784280"/>
          <a:ext cx="57571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571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6FC2E5-4B2D-4C07-BEAE-A237B609B745}">
      <dsp:nvSpPr>
        <dsp:cNvPr id="0" name=""/>
        <dsp:cNvSpPr/>
      </dsp:nvSpPr>
      <dsp:spPr>
        <a:xfrm flipH="1">
          <a:off x="35822" y="2521922"/>
          <a:ext cx="4209841" cy="1196176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IN" sz="2400" kern="1200" dirty="0" smtClean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কর্মজীবনঃ</a:t>
          </a:r>
          <a:r>
            <a:rPr lang="bn-BD" sz="2400" b="1" kern="1200" dirty="0" smtClean="0">
              <a:blipFill>
                <a:blip xmlns:r="http://schemas.openxmlformats.org/officeDocument/2006/relationships" r:embed="rId2"/>
                <a:tile tx="0" ty="0" sx="100000" sy="100000" flip="none" algn="tl"/>
              </a:blipFill>
              <a:latin typeface="NikoshBAN" pitchFamily="2" charset="0"/>
              <a:cs typeface="NikoshBAN" pitchFamily="2" charset="0"/>
            </a:rPr>
            <a:t> </a:t>
          </a:r>
          <a:endParaRPr lang="bn-IN" sz="2400" b="1" kern="1200" dirty="0" smtClean="0">
            <a:blipFill>
              <a:blip xmlns:r="http://schemas.openxmlformats.org/officeDocument/2006/relationships" r:embed="rId2"/>
              <a:tile tx="0" ty="0" sx="100000" sy="100000" flip="none" algn="tl"/>
            </a:blipFill>
            <a:latin typeface="NikoshBAN" pitchFamily="2" charset="0"/>
            <a:cs typeface="NikoshBAN" pitchFamily="2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সাংবাদিকতা ।</a:t>
          </a:r>
          <a:endParaRPr lang="en-US" sz="2400" b="1" kern="12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>
            <a:solidFill>
              <a:schemeClr val="tx1"/>
            </a:solidFill>
          </a:endParaRPr>
        </a:p>
      </dsp:txBody>
      <dsp:txXfrm>
        <a:off x="94214" y="2580314"/>
        <a:ext cx="4093057" cy="1079392"/>
      </dsp:txXfrm>
    </dsp:sp>
    <dsp:sp modelId="{E6D015E6-056C-4960-8D7F-2ABBF42781A6}">
      <dsp:nvSpPr>
        <dsp:cNvPr id="0" name=""/>
        <dsp:cNvSpPr/>
      </dsp:nvSpPr>
      <dsp:spPr>
        <a:xfrm rot="9006778">
          <a:off x="3433479" y="3408730"/>
          <a:ext cx="148076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8076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BF0195-8CDF-4695-8D4F-9B7742F55A84}">
      <dsp:nvSpPr>
        <dsp:cNvPr id="0" name=""/>
        <dsp:cNvSpPr/>
      </dsp:nvSpPr>
      <dsp:spPr>
        <a:xfrm>
          <a:off x="35824" y="3777658"/>
          <a:ext cx="4921334" cy="1190198"/>
        </a:xfrm>
        <a:prstGeom prst="roundRect">
          <a:avLst/>
        </a:prstGeom>
        <a:solidFill>
          <a:schemeClr val="bg1">
            <a:lumMod val="95000"/>
          </a:schemeClr>
        </a:solid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IN" sz="1000" kern="1200" dirty="0" smtClean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কাব্যগ্রন্থঃ </a:t>
          </a:r>
          <a:r>
            <a:rPr lang="bn-IN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প্রেমাংশুর রক্ত চাই, বাংলার মাটি বাংলার জল, চাষাভূষার কাব্য, পঞ্চাশ সহস্র বর্ষ ।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93925" y="3835759"/>
        <a:ext cx="4805132" cy="1073996"/>
      </dsp:txXfrm>
    </dsp:sp>
    <dsp:sp modelId="{B1713385-165E-4FBB-AE05-CFB3B8BDA2DC}">
      <dsp:nvSpPr>
        <dsp:cNvPr id="0" name=""/>
        <dsp:cNvSpPr/>
      </dsp:nvSpPr>
      <dsp:spPr>
        <a:xfrm rot="2094964">
          <a:off x="6091376" y="3396164"/>
          <a:ext cx="95195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195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DC3616-E4B7-4C27-B57D-207BFB4E6EDD}">
      <dsp:nvSpPr>
        <dsp:cNvPr id="0" name=""/>
        <dsp:cNvSpPr/>
      </dsp:nvSpPr>
      <dsp:spPr>
        <a:xfrm>
          <a:off x="5162630" y="3668602"/>
          <a:ext cx="5250610" cy="1159123"/>
        </a:xfrm>
        <a:prstGeom prst="roundRect">
          <a:avLst/>
        </a:prstGeom>
        <a:solidFill>
          <a:schemeClr val="bg1">
            <a:lumMod val="95000"/>
          </a:schemeClr>
        </a:solid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ছোটগল্পঃ আপন দলের মানুষ।</a:t>
          </a:r>
          <a:r>
            <a:rPr lang="bn-IN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ছোটদের উপন্যাসঃ কালোমেঘের ভেলা, বাবা যখন ছোট ছিলেন ।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5219214" y="3725186"/>
        <a:ext cx="5137442" cy="1045955"/>
      </dsp:txXfrm>
    </dsp:sp>
    <dsp:sp modelId="{D750F7BA-3F09-42EA-AEE9-C65275C6F1E6}">
      <dsp:nvSpPr>
        <dsp:cNvPr id="0" name=""/>
        <dsp:cNvSpPr/>
      </dsp:nvSpPr>
      <dsp:spPr>
        <a:xfrm rot="11838528">
          <a:off x="3057224" y="2168850"/>
          <a:ext cx="179930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9930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686DD8-0F26-49D5-9611-2B1EA8315A08}">
      <dsp:nvSpPr>
        <dsp:cNvPr id="0" name=""/>
        <dsp:cNvSpPr/>
      </dsp:nvSpPr>
      <dsp:spPr>
        <a:xfrm>
          <a:off x="371754" y="595193"/>
          <a:ext cx="2726210" cy="1762404"/>
        </a:xfrm>
        <a:prstGeom prst="roundRect">
          <a:avLst/>
        </a:prstGeom>
        <a:solidFill>
          <a:schemeClr val="bg1">
            <a:lumMod val="95000"/>
          </a:schemeClr>
        </a:solid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পুরস্কার ও সম্মাননাঃ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dirty="0" smtClean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একুশে পদক, স্বাধীনতা পদক, বাংলা একাডেমি পদক।</a:t>
          </a:r>
          <a:endParaRPr lang="en-US" sz="2000" b="1" kern="1200" dirty="0">
            <a:solidFill>
              <a:schemeClr val="tx2">
                <a:lumMod val="50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457787" y="681226"/>
        <a:ext cx="2554144" cy="15903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F339C-632B-4633-8A65-94E30A3BB9BD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09BE4-8398-41F4-B935-7EF91ADCE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818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09BE4-8398-41F4-B935-7EF91ADCEB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65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09BE4-8398-41F4-B935-7EF91ADCEB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5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09BE4-8398-41F4-B935-7EF91ADCEB6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15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8"/>
            <a:ext cx="8229600" cy="1655762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495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89E93-9863-4EE7-8D9D-1B9324EA96AE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90DC9-918B-488C-AB76-B6FF9EDA6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34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410" y="365125"/>
            <a:ext cx="236601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365125"/>
            <a:ext cx="696087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89E93-9863-4EE7-8D9D-1B9324EA96AE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90DC9-918B-488C-AB76-B6FF9EDA6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90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4B189E93-9863-4EE7-8D9D-1B9324EA96AE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8EA90DC9-918B-488C-AB76-B6FF9EDA6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46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0" y="0"/>
            <a:ext cx="10972800" cy="6858000"/>
          </a:xfrm>
          <a:prstGeom prst="frame">
            <a:avLst>
              <a:gd name="adj1" fmla="val 21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916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89E93-9863-4EE7-8D9D-1B9324EA96AE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90DC9-918B-488C-AB76-B6FF9EDA6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61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5" y="1709739"/>
            <a:ext cx="946404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5" y="4589464"/>
            <a:ext cx="9464040" cy="1500187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89E93-9863-4EE7-8D9D-1B9324EA96AE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90DC9-918B-488C-AB76-B6FF9EDA6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15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1825625"/>
            <a:ext cx="466344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4980" y="1825625"/>
            <a:ext cx="466344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89E93-9863-4EE7-8D9D-1B9324EA96AE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90DC9-918B-488C-AB76-B6FF9EDA6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58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365126"/>
            <a:ext cx="946404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810" y="1681163"/>
            <a:ext cx="4642008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810" y="2505075"/>
            <a:ext cx="464200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4869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4869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89E93-9863-4EE7-8D9D-1B9324EA96AE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90DC9-918B-488C-AB76-B6FF9EDA6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972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89E93-9863-4EE7-8D9D-1B9324EA96AE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90DC9-918B-488C-AB76-B6FF9EDA6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66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89E93-9863-4EE7-8D9D-1B9324EA96AE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90DC9-918B-488C-AB76-B6FF9EDA6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45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869" y="987426"/>
            <a:ext cx="5554980" cy="4873625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3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89E93-9863-4EE7-8D9D-1B9324EA96AE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90DC9-918B-488C-AB76-B6FF9EDA6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75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64869" y="987426"/>
            <a:ext cx="5554980" cy="4873625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3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89E93-9863-4EE7-8D9D-1B9324EA96AE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90DC9-918B-488C-AB76-B6FF9EDA6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48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380" y="365126"/>
            <a:ext cx="94640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1825625"/>
            <a:ext cx="94640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0945368" cy="6858000"/>
          </a:xfrm>
          <a:prstGeom prst="rect">
            <a:avLst/>
          </a:prstGeom>
          <a:ln w="139700"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419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20"/>
          </a:p>
        </p:txBody>
      </p:sp>
      <p:sp>
        <p:nvSpPr>
          <p:cNvPr id="8" name="Rounded Rectangle 7"/>
          <p:cNvSpPr/>
          <p:nvPr userDrawn="1"/>
        </p:nvSpPr>
        <p:spPr>
          <a:xfrm>
            <a:off x="251108" y="313006"/>
            <a:ext cx="10470584" cy="6231988"/>
          </a:xfrm>
          <a:prstGeom prst="roundRect">
            <a:avLst>
              <a:gd name="adj" fmla="val 425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20"/>
          </a:p>
        </p:txBody>
      </p:sp>
    </p:spTree>
    <p:extLst>
      <p:ext uri="{BB962C8B-B14F-4D97-AF65-F5344CB8AC3E}">
        <p14:creationId xmlns:p14="http://schemas.microsoft.com/office/powerpoint/2010/main" val="2344449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664816"/>
            <a:ext cx="1097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853" y="-394334"/>
            <a:ext cx="3750468" cy="327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96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1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37288" y="396744"/>
            <a:ext cx="6710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5912" y="5343015"/>
            <a:ext cx="9907579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Char char="Ø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গনসূযের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মঞ্জ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’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বলতে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কী বোঝা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তে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চেয়ে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ছে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ন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জোড়ায় কাজ ৮৮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612089" y="1349120"/>
            <a:ext cx="5748623" cy="38538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Straight Connector 6"/>
          <p:cNvCxnSpPr/>
          <p:nvPr/>
        </p:nvCxnSpPr>
        <p:spPr>
          <a:xfrm>
            <a:off x="300249" y="1176026"/>
            <a:ext cx="10413242" cy="0"/>
          </a:xfrm>
          <a:prstGeom prst="line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01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2685" y="274638"/>
            <a:ext cx="4726983" cy="114300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en-US" altLang="en-US" sz="4900" b="1" u="sng" dirty="0" err="1">
                <a:solidFill>
                  <a:srgbClr val="00B050"/>
                </a:solidFill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altLang="en-US" sz="4900" b="1" u="sng" dirty="0">
              <a:solidFill>
                <a:srgbClr val="00B050"/>
              </a:solidFill>
              <a:latin typeface="NikoshBAN" panose="02000000000000000000" pitchFamily="2" charset="0"/>
              <a:ea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59417" y="1723129"/>
            <a:ext cx="305058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sz="3800" dirty="0" err="1" smtClean="0">
                <a:solidFill>
                  <a:schemeClr val="accent1"/>
                </a:solidFill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শোভিত</a:t>
            </a:r>
            <a:r>
              <a:rPr lang="en-US" sz="3800" dirty="0" smtClean="0">
                <a:solidFill>
                  <a:schemeClr val="accent1"/>
                </a:solidFill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800" dirty="0">
              <a:solidFill>
                <a:schemeClr val="accent1"/>
              </a:solidFill>
              <a:latin typeface="NikoshBAN" panose="02000000000000000000" pitchFamily="2" charset="0"/>
              <a:ea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858000" y="1600200"/>
            <a:ext cx="380483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sz="3600" dirty="0" err="1" smtClean="0"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সজ্জিত</a:t>
            </a:r>
            <a:r>
              <a:rPr lang="en-US" sz="3600" dirty="0" smtClean="0"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ea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309093" y="3505200"/>
            <a:ext cx="3500908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bn-IN" sz="4600" dirty="0" smtClean="0">
                <a:solidFill>
                  <a:schemeClr val="accent1"/>
                </a:solidFill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600" dirty="0" err="1" smtClean="0">
                <a:solidFill>
                  <a:schemeClr val="accent1"/>
                </a:solidFill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রনভূমে</a:t>
            </a:r>
            <a:endParaRPr lang="en-US" sz="4600" dirty="0">
              <a:solidFill>
                <a:schemeClr val="accent1"/>
              </a:solidFill>
              <a:latin typeface="NikoshBAN" panose="02000000000000000000" pitchFamily="2" charset="0"/>
              <a:ea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6934200" y="3352800"/>
            <a:ext cx="3108702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sz="4200" dirty="0" err="1"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যুদ্ধক্ষেত্রে</a:t>
            </a:r>
            <a:endParaRPr lang="en-US" sz="4200" dirty="0">
              <a:latin typeface="NikoshBAN" panose="02000000000000000000" pitchFamily="2" charset="0"/>
              <a:ea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759417" y="5334000"/>
            <a:ext cx="3050583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sz="4200" dirty="0" err="1" smtClean="0">
                <a:solidFill>
                  <a:schemeClr val="accent1"/>
                </a:solidFill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উদ্যান</a:t>
            </a:r>
            <a:r>
              <a:rPr lang="en-US" sz="4200" dirty="0" smtClean="0">
                <a:solidFill>
                  <a:schemeClr val="accent1"/>
                </a:solidFill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200" dirty="0">
              <a:solidFill>
                <a:schemeClr val="accent1"/>
              </a:solidFill>
              <a:latin typeface="NikoshBAN" panose="02000000000000000000" pitchFamily="2" charset="0"/>
              <a:ea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6858000" y="5181600"/>
            <a:ext cx="361885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sz="4200" dirty="0" err="1" smtClean="0"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বাগান</a:t>
            </a:r>
            <a:r>
              <a:rPr lang="en-US" sz="4200" dirty="0" smtClean="0"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200" dirty="0">
              <a:latin typeface="NikoshBAN" panose="02000000000000000000" pitchFamily="2" charset="0"/>
              <a:ea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4386020" y="2138766"/>
            <a:ext cx="128837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4386020" y="3859078"/>
            <a:ext cx="1565329" cy="6367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386020" y="5470902"/>
            <a:ext cx="1565329" cy="573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3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0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449" y="1279256"/>
            <a:ext cx="5713903" cy="34802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10"/>
          <p:cNvSpPr txBox="1"/>
          <p:nvPr/>
        </p:nvSpPr>
        <p:spPr>
          <a:xfrm>
            <a:off x="359373" y="4385908"/>
            <a:ext cx="10613427" cy="15081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b="1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“ক”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দলঃ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লেখক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 ‘কবি’ বলতে কাকে বুঝিয়েছেন ? বুঝিয়ে লিখ।</a:t>
            </a:r>
          </a:p>
          <a:p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300249" y="5520377"/>
            <a:ext cx="10558508" cy="15081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b="1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“খ”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দলঃ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‘এবারের সংগ্রাম আমাদের মুক্তির সংগ্রাম’ - এ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বাণী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b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9449" y="345995"/>
            <a:ext cx="3864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00249" y="1176026"/>
            <a:ext cx="10413242" cy="0"/>
          </a:xfrm>
          <a:prstGeom prst="line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43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4903" y="1539454"/>
            <a:ext cx="826970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৩। 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কবি </a:t>
            </a:r>
            <a:r>
              <a:rPr lang="bn-IN" sz="32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নির্মলেন্দু গুণ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এর পিতার নাম কি 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0415" y="4142849"/>
            <a:ext cx="873481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নির্মলেন্দু </a:t>
            </a:r>
            <a:r>
              <a:rPr lang="bn-IN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গুণ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পেশা কি ছিল?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9027" y="2277234"/>
            <a:ext cx="405793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যতীন্দ্র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6870" y="2270671"/>
            <a:ext cx="353011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নারায়ণ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9028" y="3097806"/>
            <a:ext cx="405793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সুখেন্দু প্রকাশ গুণ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62137" y="3081384"/>
            <a:ext cx="410179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অনন্ত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64403" y="4872132"/>
            <a:ext cx="373487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সাংবাদিকতা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95112" y="4879142"/>
            <a:ext cx="353011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গবেষক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64403" y="5748325"/>
            <a:ext cx="3734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চিকিৎসক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95112" y="5755335"/>
            <a:ext cx="353011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শিক্ষক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84164" y="333158"/>
            <a:ext cx="278350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66385" y="5019042"/>
            <a:ext cx="2595094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আবার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চেষ্টা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27194" y="432637"/>
            <a:ext cx="3014828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00249" y="1176026"/>
            <a:ext cx="10413242" cy="0"/>
          </a:xfrm>
          <a:prstGeom prst="line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22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18" grpId="3" animBg="1"/>
      <p:bldP spid="18" grpId="4" animBg="1"/>
      <p:bldP spid="18" grpId="5" animBg="1"/>
      <p:bldP spid="18" grpId="6" animBg="1"/>
      <p:bldP spid="18" grpId="7" animBg="1"/>
      <p:bldP spid="18" grpId="8" animBg="1"/>
      <p:bldP spid="18" grpId="9" animBg="1"/>
      <p:bldP spid="18" grpId="10" animBg="1"/>
      <p:bldP spid="18" grpId="11" animBg="1"/>
      <p:bldP spid="19" grpId="0" animBg="1"/>
      <p:bldP spid="19" grpId="1" animBg="1"/>
      <p:bldP spid="19" grpId="2" animBg="1"/>
      <p:bldP spid="19" grpId="3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E833E0ED-702F-4353-85B2-BCEC29B585FE}"/>
              </a:ext>
            </a:extLst>
          </p:cNvPr>
          <p:cNvSpPr txBox="1">
            <a:spLocks/>
          </p:cNvSpPr>
          <p:nvPr/>
        </p:nvSpPr>
        <p:spPr>
          <a:xfrm>
            <a:off x="401052" y="5357612"/>
            <a:ext cx="9889167" cy="8242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“বঙ্গবন্ধু ও বাংলাদেশের স্বাধীনতা-একই সূত্রে গাঁথা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” বিশ্লেষণ </a:t>
            </a:r>
            <a:r>
              <a:rPr lang="bn-BD" sz="3200" b="1">
                <a:latin typeface="NikoshBAN" pitchFamily="2" charset="0"/>
                <a:cs typeface="NikoshBAN" pitchFamily="2" charset="0"/>
              </a:rPr>
              <a:t>কর </a:t>
            </a:r>
            <a:r>
              <a:rPr lang="bn-BD" sz="3200" b="1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312" y="1725767"/>
            <a:ext cx="4375233" cy="2734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17737" y="450368"/>
            <a:ext cx="45842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0249" y="1176026"/>
            <a:ext cx="10413242" cy="0"/>
          </a:xfrm>
          <a:prstGeom prst="line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5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229811" y="1853825"/>
            <a:ext cx="886906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err="1" smtClean="0">
                <a:ln w="19050">
                  <a:solidFill>
                    <a:schemeClr val="accent2">
                      <a:lumMod val="75000"/>
                    </a:schemeClr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dirty="0">
              <a:ln w="19050">
                <a:solidFill>
                  <a:schemeClr val="accent2">
                    <a:lumMod val="75000"/>
                  </a:schemeClr>
                </a:solidFill>
              </a:ln>
              <a:blipFill>
                <a:blip r:embed="rId2"/>
                <a:tile tx="0" ty="0" sx="100000" sy="100000" flip="none" algn="tl"/>
              </a:blip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2" descr="C:\Users\DOEL\Desktop\animated-flower-image-045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88" y="293186"/>
            <a:ext cx="928835" cy="69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DOEL\Desktop\animated-flower-image-045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369" y="293186"/>
            <a:ext cx="928835" cy="69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DOEL\Desktop\animated-flower-image-045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960" y="293186"/>
            <a:ext cx="928835" cy="69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DOEL\Desktop\animated-flower-image-045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495" y="293186"/>
            <a:ext cx="928835" cy="69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DOEL\Desktop\animated-flower-image-045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438" y="293186"/>
            <a:ext cx="928835" cy="69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DOEL\Desktop\animated-flower-image-045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733" y="293186"/>
            <a:ext cx="928835" cy="69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DOEL\Desktop\animated-flower-image-045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268" y="293186"/>
            <a:ext cx="928835" cy="69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DOEL\Desktop\animated-flower-image-045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247" y="293186"/>
            <a:ext cx="928835" cy="69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DOEL\Desktop\animated-flower-image-045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018" y="293186"/>
            <a:ext cx="928835" cy="69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DOEL\Desktop\animated-flower-image-045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159" y="273309"/>
            <a:ext cx="928835" cy="69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DOEL\Desktop\animated-flower-image-045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694" y="273309"/>
            <a:ext cx="928835" cy="69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DOEL\Desktop\animated-flower-image-045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86908" y="5812206"/>
            <a:ext cx="928835" cy="71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DOEL\Desktop\animated-flower-image-045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301089" y="5812206"/>
            <a:ext cx="928835" cy="71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DOEL\Desktop\animated-flower-image-045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260680" y="5812206"/>
            <a:ext cx="928835" cy="71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DOEL\Desktop\animated-flower-image-045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261215" y="5812206"/>
            <a:ext cx="928835" cy="71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DOEL\Desktop\animated-flower-image-045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207158" y="5812206"/>
            <a:ext cx="928835" cy="71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DOEL\Desktop\animated-flower-image-045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139453" y="5812206"/>
            <a:ext cx="928835" cy="71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DOEL\Desktop\animated-flower-image-045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39988" y="5812206"/>
            <a:ext cx="928835" cy="71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DOEL\Desktop\animated-flower-image-045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046967" y="5812206"/>
            <a:ext cx="928835" cy="71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DOEL\Desktop\animated-flower-image-045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954738" y="5812206"/>
            <a:ext cx="928835" cy="71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DOEL\Desktop\animated-flower-image-045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802879" y="5792329"/>
            <a:ext cx="928835" cy="71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Users\DOEL\Desktop\animated-flower-image-045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803414" y="5792329"/>
            <a:ext cx="928835" cy="71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:\Users\DOEL\Desktop\animated-flower-image-045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76" y="1120829"/>
            <a:ext cx="928835" cy="69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DOEL\Desktop\animated-flower-image-045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693" y="1120829"/>
            <a:ext cx="928835" cy="69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DOEL\Desktop\animated-flower-image-045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73945" y="4886586"/>
            <a:ext cx="928835" cy="71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C:\Users\DOEL\Desktop\animated-flower-image-045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786001" y="4969884"/>
            <a:ext cx="928835" cy="71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86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1493" y="1585641"/>
            <a:ext cx="3728283" cy="3023677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8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957" y="1709787"/>
            <a:ext cx="246887" cy="42888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88933" y="508144"/>
            <a:ext cx="182133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262897" y="1698733"/>
            <a:ext cx="3588916" cy="4406729"/>
            <a:chOff x="5828297" y="1339672"/>
            <a:chExt cx="3987685" cy="4896365"/>
          </a:xfrm>
        </p:grpSpPr>
        <p:sp>
          <p:nvSpPr>
            <p:cNvPr id="11" name="Rectangle 10"/>
            <p:cNvSpPr/>
            <p:nvPr/>
          </p:nvSpPr>
          <p:spPr>
            <a:xfrm>
              <a:off x="5828297" y="1339672"/>
              <a:ext cx="3987685" cy="4782709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58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28297" y="3566604"/>
              <a:ext cx="3745065" cy="3518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45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019873" y="3432043"/>
              <a:ext cx="3710133" cy="28039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2400" dirty="0" err="1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240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	: </a:t>
              </a:r>
              <a:r>
                <a:rPr lang="en-US" sz="2400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৯ম ও ১০ম</a:t>
              </a:r>
              <a:endParaRPr lang="en-US" sz="2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2400" dirty="0" err="1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240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	:  </a:t>
              </a:r>
              <a:r>
                <a:rPr lang="en-US" sz="2400" dirty="0" err="1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বাংলা</a:t>
              </a:r>
              <a:r>
                <a:rPr lang="en-US" sz="2400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সাহিত্য</a:t>
              </a:r>
              <a:endParaRPr lang="en-US" sz="2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2400" dirty="0" err="1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240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	:  ৪৫    </a:t>
              </a:r>
              <a:r>
                <a:rPr lang="en-US" sz="2400" dirty="0" err="1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মিনিট</a:t>
              </a:r>
              <a:endParaRPr lang="en-US" sz="2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2400" dirty="0" err="1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তারিখ</a:t>
              </a:r>
              <a:r>
                <a:rPr lang="en-US" sz="240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:২৩</a:t>
              </a:r>
              <a:r>
                <a:rPr lang="bn-IN" sz="2400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/০</a:t>
              </a:r>
              <a:r>
                <a:rPr lang="en-US" sz="2400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২</a:t>
              </a:r>
              <a:r>
                <a:rPr lang="bn-IN" sz="2400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/২০</a:t>
              </a:r>
              <a:r>
                <a:rPr lang="en-US" sz="2400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২০  </a:t>
              </a:r>
              <a:r>
                <a:rPr lang="en-US" sz="2400" dirty="0" err="1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ইং</a:t>
              </a:r>
              <a:endParaRPr lang="en-US" sz="2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84" y="1873026"/>
            <a:ext cx="1461448" cy="1829946"/>
          </a:xfrm>
          <a:prstGeom prst="roundRect">
            <a:avLst>
              <a:gd name="adj" fmla="val 14742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 prstMaterial="metal">
            <a:contourClr>
              <a:srgbClr val="C0C0C0"/>
            </a:contourClr>
          </a:sp3d>
        </p:spPr>
      </p:pic>
      <p:cxnSp>
        <p:nvCxnSpPr>
          <p:cNvPr id="3" name="Straight Connector 2"/>
          <p:cNvCxnSpPr/>
          <p:nvPr/>
        </p:nvCxnSpPr>
        <p:spPr>
          <a:xfrm>
            <a:off x="300249" y="1176026"/>
            <a:ext cx="10413242" cy="0"/>
          </a:xfrm>
          <a:prstGeom prst="line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038278"/>
              </p:ext>
            </p:extLst>
          </p:nvPr>
        </p:nvGraphicFramePr>
        <p:xfrm>
          <a:off x="1030310" y="1873026"/>
          <a:ext cx="3039414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9414"/>
              </a:tblGrid>
              <a:tr h="2492912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মোসাঃ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শরিফা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খাতুন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সহকারি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শিক্ষক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কুশমইল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ইসলামিয়া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দাখিল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মাদরাসা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   sharifakatna@gmail.com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0817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00249" y="1176026"/>
            <a:ext cx="10413242" cy="0"/>
          </a:xfrm>
          <a:prstGeom prst="line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52786" y="360607"/>
            <a:ext cx="5749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কিছু ছবি দেখি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6875" y="5873858"/>
            <a:ext cx="8214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012" y="1286192"/>
            <a:ext cx="4074910" cy="4357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412" y="1438592"/>
            <a:ext cx="4074910" cy="4357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6" y="1406485"/>
            <a:ext cx="4637939" cy="388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2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4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92566" y="396165"/>
            <a:ext cx="1787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0594" y="4764658"/>
            <a:ext cx="106725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n/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স্বাধীনতা, এ শব্দটি কীভাবে আমাদের হলো</a:t>
            </a:r>
          </a:p>
          <a:p>
            <a:pPr algn="ctr"/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1064" y="1262129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0249" y="1176026"/>
            <a:ext cx="10413242" cy="0"/>
          </a:xfrm>
          <a:prstGeom prst="line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df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713" y="1713373"/>
            <a:ext cx="4517264" cy="2898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4247237" y="5594868"/>
            <a:ext cx="5746182" cy="7694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নির্মলেন্দু </a:t>
            </a:r>
            <a:r>
              <a:rPr lang="bn-IN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গুণ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df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566" y="1713373"/>
            <a:ext cx="4517264" cy="2898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6395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71241" y="425000"/>
            <a:ext cx="5098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1195920" y="1687132"/>
            <a:ext cx="5607836" cy="785611"/>
          </a:xfrm>
          <a:prstGeom prst="wedgeRoundRectCallout">
            <a:avLst>
              <a:gd name="adj1" fmla="val -21144"/>
              <a:gd name="adj2" fmla="val 85451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8945" y="3000774"/>
            <a:ext cx="6014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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  <a:sym typeface="Wingdings" panose="05000000000000000000" pitchFamily="2" charset="2"/>
              </a:rPr>
              <a:t>কবি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বলতে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পারবে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8945" y="3743594"/>
            <a:ext cx="6014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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কঠিন শব্দের অর্থ বলতে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পারবে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 </a:t>
            </a:r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8945" y="4486414"/>
            <a:ext cx="785807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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 শুদ্ধরুপে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করতে পারবে। </a:t>
            </a:r>
            <a:endParaRPr lang="b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00249" y="1176026"/>
            <a:ext cx="10413242" cy="0"/>
          </a:xfrm>
          <a:prstGeom prst="line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516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9281" y="415967"/>
            <a:ext cx="6586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89755"/>
            <a:ext cx="3670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কবি নির্মলেন্দু গুণ</a:t>
            </a:r>
            <a:endParaRPr lang="en-US" sz="2800" dirty="0">
              <a:solidFill>
                <a:srgbClr val="80008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12244" y="5952462"/>
            <a:ext cx="3651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কবি নির্মলেন্দু গুণ</a:t>
            </a:r>
            <a:endParaRPr lang="en-US" sz="3600" dirty="0">
              <a:solidFill>
                <a:srgbClr val="80008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00249" y="1176026"/>
            <a:ext cx="10413242" cy="0"/>
          </a:xfrm>
          <a:prstGeom prst="line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284498719"/>
              </p:ext>
            </p:extLst>
          </p:nvPr>
        </p:nvGraphicFramePr>
        <p:xfrm>
          <a:off x="300249" y="1176026"/>
          <a:ext cx="10413241" cy="5466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1569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Graphic spid="2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02893" y="403088"/>
            <a:ext cx="5151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632" y="5264419"/>
            <a:ext cx="10721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নির্মলেন্দু  গুণ এর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গপ্লের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249" y="5871025"/>
            <a:ext cx="7040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জন্মগ্রহণ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00249" y="1176026"/>
            <a:ext cx="10413242" cy="0"/>
          </a:xfrm>
          <a:prstGeom prst="line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" t="3445" r="2979" b="3329"/>
          <a:stretch/>
        </p:blipFill>
        <p:spPr>
          <a:xfrm>
            <a:off x="2992826" y="1463162"/>
            <a:ext cx="4719917" cy="27339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979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322" y="901542"/>
            <a:ext cx="1776448" cy="4801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252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252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Collate 4"/>
          <p:cNvSpPr/>
          <p:nvPr/>
        </p:nvSpPr>
        <p:spPr>
          <a:xfrm>
            <a:off x="4757980" y="2209134"/>
            <a:ext cx="154984" cy="3068789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44304" y="901541"/>
            <a:ext cx="1646605" cy="4801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252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পাঠ </a:t>
            </a:r>
            <a:endParaRPr lang="en-US" sz="252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26" y="2209134"/>
            <a:ext cx="3834384" cy="30687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881" y="2209133"/>
            <a:ext cx="3334027" cy="306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5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8454" y="4225637"/>
            <a:ext cx="10135892" cy="224676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এই শিশু পার্ক সেদিন ছিল না,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এই বৃক্ষে ফুলে শোভিত উদ্যান সেদিন ছিল না,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এই তন্দ্রাচ্ছন্ন বিবর্ণ বিকেল সেদিন ছিল না।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তা হলে কেমন ছিল শিশু পার্কে, বেঞ্চে, বৃক্ষে, ফুলের বাগানে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ঢেকে দেয়া এই ঢাকার হৃদয় মাঠখানি?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875295" y="757349"/>
            <a:ext cx="7020732" cy="325671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95400" y="349134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379614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37709" y="341751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35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954</TotalTime>
  <Words>376</Words>
  <Application>Microsoft Office PowerPoint</Application>
  <PresentationFormat>Custom</PresentationFormat>
  <Paragraphs>83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Nikosh</vt:lpstr>
      <vt:lpstr>NikoshBAN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শব্দার্থ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162</cp:revision>
  <dcterms:created xsi:type="dcterms:W3CDTF">2018-06-07T04:11:40Z</dcterms:created>
  <dcterms:modified xsi:type="dcterms:W3CDTF">2020-02-24T05:43:25Z</dcterms:modified>
</cp:coreProperties>
</file>