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83" r:id="rId2"/>
    <p:sldId id="280" r:id="rId3"/>
    <p:sldId id="282" r:id="rId4"/>
    <p:sldId id="271" r:id="rId5"/>
    <p:sldId id="270" r:id="rId6"/>
    <p:sldId id="260" r:id="rId7"/>
    <p:sldId id="281" r:id="rId8"/>
    <p:sldId id="284" r:id="rId9"/>
    <p:sldId id="288" r:id="rId10"/>
    <p:sldId id="289" r:id="rId11"/>
    <p:sldId id="263" r:id="rId12"/>
    <p:sldId id="285" r:id="rId13"/>
    <p:sldId id="291" r:id="rId14"/>
    <p:sldId id="292" r:id="rId15"/>
    <p:sldId id="277" r:id="rId16"/>
    <p:sldId id="293" r:id="rId17"/>
    <p:sldId id="294" r:id="rId18"/>
    <p:sldId id="25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B0D2B5-8F0B-485D-B71A-5FD80D1C14FC}">
          <p14:sldIdLst>
            <p14:sldId id="283"/>
            <p14:sldId id="280"/>
            <p14:sldId id="282"/>
            <p14:sldId id="271"/>
            <p14:sldId id="270"/>
            <p14:sldId id="260"/>
            <p14:sldId id="281"/>
            <p14:sldId id="284"/>
            <p14:sldId id="288"/>
            <p14:sldId id="289"/>
            <p14:sldId id="263"/>
            <p14:sldId id="285"/>
            <p14:sldId id="291"/>
            <p14:sldId id="292"/>
            <p14:sldId id="277"/>
            <p14:sldId id="293"/>
            <p14:sldId id="294"/>
            <p14:sldId id="25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B91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EC8DC-2C03-4B44-98CB-8C96199C2EFA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87CCA8-5E5D-455E-83EA-1D3096C5F626}">
      <dgm:prSet phldrT="[Text]" custT="1"/>
      <dgm:spPr/>
      <dgm:t>
        <a:bodyPr/>
        <a:lstStyle/>
        <a:p>
          <a:r>
            <a:rPr lang="bn-IN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মুনাফা 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D99E0-7617-4665-8A4E-1C3B39C851F1}" type="parTrans" cxnId="{617E1D61-BFA5-4961-8BB6-D8BEDB72CF02}">
      <dgm:prSet/>
      <dgm:spPr/>
      <dgm:t>
        <a:bodyPr/>
        <a:lstStyle/>
        <a:p>
          <a:endParaRPr lang="en-US"/>
        </a:p>
      </dgm:t>
    </dgm:pt>
    <dgm:pt modelId="{BA76125D-4A1B-4873-9DD4-B6F82C74BB6F}" type="sibTrans" cxnId="{617E1D61-BFA5-4961-8BB6-D8BEDB72CF02}">
      <dgm:prSet/>
      <dgm:spPr/>
      <dgm:t>
        <a:bodyPr/>
        <a:lstStyle/>
        <a:p>
          <a:endParaRPr lang="en-US"/>
        </a:p>
      </dgm:t>
    </dgm:pt>
    <dgm:pt modelId="{84F7E8EF-0D7F-4087-9DC7-EEE9A9EF4514}" type="pres">
      <dgm:prSet presAssocID="{EC8EC8DC-2C03-4B44-98CB-8C96199C2EF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564B61-B508-445C-9403-7119E0C0DD95}" type="pres">
      <dgm:prSet presAssocID="{0B87CCA8-5E5D-455E-83EA-1D3096C5F626}" presName="Parent" presStyleLbl="node0" presStyleIdx="0" presStyleCnt="1" custScaleX="124181" custScaleY="69824" custLinFactNeighborX="2826" custLinFactNeighborY="-99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D4EC0461-ABBA-4466-A9EB-21C66CDCEF15}" type="pres">
      <dgm:prSet presAssocID="{0B87CCA8-5E5D-455E-83EA-1D3096C5F626}" presName="Accent1" presStyleLbl="node1" presStyleIdx="0" presStyleCnt="6"/>
      <dgm:spPr/>
    </dgm:pt>
    <dgm:pt modelId="{4025BD29-F335-492F-8D57-1049F5EB8F77}" type="pres">
      <dgm:prSet presAssocID="{0B87CCA8-5E5D-455E-83EA-1D3096C5F626}" presName="Accent2" presStyleLbl="node1" presStyleIdx="1" presStyleCnt="6"/>
      <dgm:spPr/>
    </dgm:pt>
    <dgm:pt modelId="{344AA28C-CC03-46F5-B227-A67F0E59CB13}" type="pres">
      <dgm:prSet presAssocID="{0B87CCA8-5E5D-455E-83EA-1D3096C5F626}" presName="Accent3" presStyleLbl="node1" presStyleIdx="2" presStyleCnt="6"/>
      <dgm:spPr/>
    </dgm:pt>
    <dgm:pt modelId="{2B9AB0FB-8FE6-412F-938D-E66EFE841061}" type="pres">
      <dgm:prSet presAssocID="{0B87CCA8-5E5D-455E-83EA-1D3096C5F626}" presName="Accent4" presStyleLbl="node1" presStyleIdx="3" presStyleCnt="6"/>
      <dgm:spPr/>
    </dgm:pt>
    <dgm:pt modelId="{C2192746-A25C-4FCA-917C-0C1B8BEEF089}" type="pres">
      <dgm:prSet presAssocID="{0B87CCA8-5E5D-455E-83EA-1D3096C5F626}" presName="Accent5" presStyleLbl="node1" presStyleIdx="4" presStyleCnt="6"/>
      <dgm:spPr/>
    </dgm:pt>
    <dgm:pt modelId="{696D83A0-FCA6-482C-9566-FACE91DC437B}" type="pres">
      <dgm:prSet presAssocID="{0B87CCA8-5E5D-455E-83EA-1D3096C5F626}" presName="Accent6" presStyleLbl="node1" presStyleIdx="5" presStyleCnt="6"/>
      <dgm:spPr/>
    </dgm:pt>
  </dgm:ptLst>
  <dgm:cxnLst>
    <dgm:cxn modelId="{9653D508-8358-4A2F-8BA2-AC067E0E72EE}" type="presOf" srcId="{0B87CCA8-5E5D-455E-83EA-1D3096C5F626}" destId="{81564B61-B508-445C-9403-7119E0C0DD95}" srcOrd="0" destOrd="0" presId="urn:microsoft.com/office/officeart/2009/3/layout/CircleRelationship"/>
    <dgm:cxn modelId="{8A1F0705-30E7-4795-97B7-913D21DF8E16}" type="presOf" srcId="{EC8EC8DC-2C03-4B44-98CB-8C96199C2EFA}" destId="{84F7E8EF-0D7F-4087-9DC7-EEE9A9EF4514}" srcOrd="0" destOrd="0" presId="urn:microsoft.com/office/officeart/2009/3/layout/CircleRelationship"/>
    <dgm:cxn modelId="{617E1D61-BFA5-4961-8BB6-D8BEDB72CF02}" srcId="{EC8EC8DC-2C03-4B44-98CB-8C96199C2EFA}" destId="{0B87CCA8-5E5D-455E-83EA-1D3096C5F626}" srcOrd="0" destOrd="0" parTransId="{664D99E0-7617-4665-8A4E-1C3B39C851F1}" sibTransId="{BA76125D-4A1B-4873-9DD4-B6F82C74BB6F}"/>
    <dgm:cxn modelId="{E741C5C2-D910-4376-A7DB-C6191BB36E0D}" type="presParOf" srcId="{84F7E8EF-0D7F-4087-9DC7-EEE9A9EF4514}" destId="{81564B61-B508-445C-9403-7119E0C0DD95}" srcOrd="0" destOrd="0" presId="urn:microsoft.com/office/officeart/2009/3/layout/CircleRelationship"/>
    <dgm:cxn modelId="{33D4A813-2DC8-4D0A-9B67-95BE5499673D}" type="presParOf" srcId="{84F7E8EF-0D7F-4087-9DC7-EEE9A9EF4514}" destId="{D4EC0461-ABBA-4466-A9EB-21C66CDCEF15}" srcOrd="1" destOrd="0" presId="urn:microsoft.com/office/officeart/2009/3/layout/CircleRelationship"/>
    <dgm:cxn modelId="{22D55640-4F86-48C5-B7B9-CB945C000C84}" type="presParOf" srcId="{84F7E8EF-0D7F-4087-9DC7-EEE9A9EF4514}" destId="{4025BD29-F335-492F-8D57-1049F5EB8F77}" srcOrd="2" destOrd="0" presId="urn:microsoft.com/office/officeart/2009/3/layout/CircleRelationship"/>
    <dgm:cxn modelId="{A6264034-47D0-4BE2-B2E7-D2E17E0EDB7A}" type="presParOf" srcId="{84F7E8EF-0D7F-4087-9DC7-EEE9A9EF4514}" destId="{344AA28C-CC03-46F5-B227-A67F0E59CB13}" srcOrd="3" destOrd="0" presId="urn:microsoft.com/office/officeart/2009/3/layout/CircleRelationship"/>
    <dgm:cxn modelId="{57A3FDFE-B6EC-4724-BF7F-BA7A1D4C0708}" type="presParOf" srcId="{84F7E8EF-0D7F-4087-9DC7-EEE9A9EF4514}" destId="{2B9AB0FB-8FE6-412F-938D-E66EFE841061}" srcOrd="4" destOrd="0" presId="urn:microsoft.com/office/officeart/2009/3/layout/CircleRelationship"/>
    <dgm:cxn modelId="{05A20DF6-551D-4B62-93FF-4502E4DAD30B}" type="presParOf" srcId="{84F7E8EF-0D7F-4087-9DC7-EEE9A9EF4514}" destId="{C2192746-A25C-4FCA-917C-0C1B8BEEF089}" srcOrd="5" destOrd="0" presId="urn:microsoft.com/office/officeart/2009/3/layout/CircleRelationship"/>
    <dgm:cxn modelId="{EC27E6F8-87F9-4012-BB70-379C0D0EE87C}" type="presParOf" srcId="{84F7E8EF-0D7F-4087-9DC7-EEE9A9EF4514}" destId="{696D83A0-FCA6-482C-9566-FACE91DC437B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61285-2BD5-47DF-B162-2AAB8C77BE47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8E6A-677B-4A1B-9AA5-2A721E29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6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A6BC-59E9-4B72-B280-D2E219AAE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E26-BBE2-4C79-8A52-68F4BCA1E6F5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6F94-8686-4587-B3BB-3177675BFFCE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FD23-8524-4608-B1FE-E1C591276194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119B-96AA-409B-A7DE-A2ABF2196260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74D-83DC-41D5-B6C7-A46CC7BF30C4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88CF-CC00-4302-B1C9-90A892C838DF}" type="datetime1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2BF9-9582-4ACB-A52E-BE949E1E1320}" type="datetime1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7722-9DE7-423A-B266-9BB976167252}" type="datetime1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DCF-7239-478D-BC6B-DA3E7690DAC2}" type="datetime1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636E-F30D-4AA9-8796-FBE3DEA6C59C}" type="datetime1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B731-5961-400A-99A8-E423AD24F9F1}" type="datetime1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5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CA6A-4231-4679-A2A9-63FA4EE40E55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32" y="4191741"/>
            <a:ext cx="2341547" cy="2341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76" y="4525507"/>
            <a:ext cx="2007781" cy="2007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227" y="4437788"/>
            <a:ext cx="1986792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4366" y="2839453"/>
            <a:ext cx="3243714" cy="12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4975" y="673451"/>
            <a:ext cx="5575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sz="6000" b="1" dirty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ln w="0"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 </a:t>
            </a:r>
            <a:endParaRPr lang="en-US" sz="6000" b="1" dirty="0">
              <a:ln w="0"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8191" y="3394292"/>
            <a:ext cx="7134330" cy="144655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524" y="391587"/>
            <a:ext cx="350860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সরল মুনাফা নির্ণয়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016" y="1099168"/>
            <a:ext cx="684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bn-IN" sz="2800" dirty="0" smtClean="0">
                <a:solidFill>
                  <a:srgbClr val="652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</a:t>
            </a:r>
            <a:r>
              <a:rPr lang="bn-IN" sz="2800" dirty="0" smtClean="0">
                <a:solidFill>
                  <a:srgbClr val="652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800" dirty="0" smtClean="0">
                <a:solidFill>
                  <a:srgbClr val="652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652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চারটি উপাত্তের যেকোনো তিনটি জানা থাকলে বাকি উপাত্তটি বের করা যায় ।। </a:t>
            </a:r>
            <a:endParaRPr lang="en-US" sz="2800" dirty="0">
              <a:solidFill>
                <a:srgbClr val="652B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898" y="5213457"/>
            <a:ext cx="2231372" cy="769441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Pnr</a:t>
            </a:r>
            <a:endParaRPr lang="en-US" sz="4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9266" y="1777476"/>
                <a:ext cx="3558177" cy="3557641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Pnr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 </a:t>
                </a:r>
              </a:p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600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266" y="1777476"/>
                <a:ext cx="3558177" cy="3557641"/>
              </a:xfrm>
              <a:prstGeom prst="rect">
                <a:avLst/>
              </a:prstGeom>
              <a:blipFill rotWithShape="0">
                <a:blip r:embed="rId2"/>
                <a:stretch>
                  <a:fillRect l="-11716" t="-826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inus 8"/>
          <p:cNvSpPr/>
          <p:nvPr/>
        </p:nvSpPr>
        <p:spPr>
          <a:xfrm rot="16200000">
            <a:off x="5425836" y="3143397"/>
            <a:ext cx="5623089" cy="41572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5792" y="2104914"/>
            <a:ext cx="6813724" cy="107721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 স্বরুপঃ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 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৫% মুনাফায় 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729" y="4126323"/>
            <a:ext cx="4628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হবে?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5792" y="3182132"/>
            <a:ext cx="6526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 উদাহরনে কয়টি উপাত্তের কথা উল্লেখ করা আছে ? </a:t>
            </a:r>
          </a:p>
          <a:p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উপাত্তটি থাকবে না তাই বের করতে বলবে ।।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0960" y="4649599"/>
            <a:ext cx="6275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প্রশ্নের সমাধান করতে হলে ডান দিকের কোন সূত্রটি ব্যাবহার করতে হবে ??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6000" y="1185333"/>
            <a:ext cx="2997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 সমুহঃ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2EC8-05F5-452C-81F1-DC79348287C2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1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9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0985" y="2198510"/>
                <a:ext cx="4147042" cy="2117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=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০০০০০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= ১০ বছর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 r = ৫%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400" b="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০৫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985" y="2198510"/>
                <a:ext cx="4147042" cy="2117887"/>
              </a:xfrm>
              <a:prstGeom prst="rect">
                <a:avLst/>
              </a:prstGeom>
              <a:blipFill rotWithShape="0">
                <a:blip r:embed="rId3"/>
                <a:stretch>
                  <a:fillRect l="-2203" t="-2305" r="-6021" b="-60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96524" y="391587"/>
            <a:ext cx="350860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সরল মুনাফা নির্ণয়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6278" y="2080429"/>
                <a:ext cx="3829390" cy="3557641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Pnr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 </a:t>
                </a:r>
              </a:p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1143000" indent="-1143000">
                  <a:buFont typeface="+mj-lt"/>
                  <a:buAutoNum type="arabicPeriod"/>
                </a:pPr>
                <a:r>
                  <a:rPr lang="en-US" sz="36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600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8" y="2080429"/>
                <a:ext cx="3829390" cy="3557641"/>
              </a:xfrm>
              <a:prstGeom prst="rect">
                <a:avLst/>
              </a:prstGeom>
              <a:blipFill rotWithShape="0">
                <a:blip r:embed="rId4"/>
                <a:stretch>
                  <a:fillRect l="-10923" t="-660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inus 9"/>
          <p:cNvSpPr/>
          <p:nvPr/>
        </p:nvSpPr>
        <p:spPr>
          <a:xfrm rot="16200000">
            <a:off x="5046873" y="3580046"/>
            <a:ext cx="5623089" cy="41572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959" y="1076169"/>
            <a:ext cx="7406607" cy="107721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এক ব্যাক্তি 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৫% মুনাফায় 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9418" y="2916013"/>
            <a:ext cx="47984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I =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Pnr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০০০০০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× ১০ × ০.০৫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০০০০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১০০০০০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40262" y="2384981"/>
            <a:ext cx="0" cy="1402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8B14-7A4F-4293-B89B-BB4B3ABE44CA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5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212" y="1196439"/>
            <a:ext cx="7327987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শতকরা বার্ষিক কত মুনাফায় ২০০০০০ টাকার ১০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১০০০০০ টাকা হবে ?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191" y="442387"/>
            <a:ext cx="396580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মুনাফার হার নির্ণয়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0509" y="550108"/>
            <a:ext cx="7635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4650" y="550108"/>
            <a:ext cx="7635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আসল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8792" y="550108"/>
            <a:ext cx="76357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2934" y="550108"/>
            <a:ext cx="7494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92310" y="2169400"/>
                <a:ext cx="3479890" cy="2394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০০০০০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= ১০ বছর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P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৫%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400" b="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০৫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10" y="2169400"/>
                <a:ext cx="3479890" cy="2394886"/>
              </a:xfrm>
              <a:prstGeom prst="rect">
                <a:avLst/>
              </a:prstGeom>
              <a:blipFill rotWithShape="0">
                <a:blip r:embed="rId2"/>
                <a:stretch>
                  <a:fillRect l="-3678" t="-2545" r="-364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43766" y="1829821"/>
            <a:ext cx="3006433" cy="120032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Pnr</a:t>
            </a:r>
            <a:r>
              <a:rPr lang="bn-IN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 </a:t>
            </a:r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</a:p>
          <a:p>
            <a:endParaRPr lang="en-US" sz="36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24981" y="1683756"/>
                <a:ext cx="3153926" cy="879087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981" y="1683756"/>
                <a:ext cx="3153926" cy="879087"/>
              </a:xfrm>
              <a:prstGeom prst="rect">
                <a:avLst/>
              </a:prstGeom>
              <a:blipFill rotWithShape="0">
                <a:blip r:embed="rId3"/>
                <a:stretch>
                  <a:fillRect l="-13544" b="-7229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56948" y="1686706"/>
                <a:ext cx="3021959" cy="1433085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 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600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48" y="1686706"/>
                <a:ext cx="3021959" cy="1433085"/>
              </a:xfrm>
              <a:prstGeom prst="rect">
                <a:avLst/>
              </a:prstGeom>
              <a:blipFill rotWithShape="0">
                <a:blip r:embed="rId4"/>
                <a:stretch>
                  <a:fillRect l="-14313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77724" y="1675226"/>
                <a:ext cx="3180406" cy="876137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24" y="1675226"/>
                <a:ext cx="3180406" cy="876137"/>
              </a:xfrm>
              <a:prstGeom prst="rect">
                <a:avLst/>
              </a:prstGeom>
              <a:blipFill rotWithShape="0">
                <a:blip r:embed="rId5"/>
                <a:stretch>
                  <a:fillRect l="-13444" b="-7229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inus 12"/>
          <p:cNvSpPr/>
          <p:nvPr/>
        </p:nvSpPr>
        <p:spPr>
          <a:xfrm rot="16200000">
            <a:off x="6229942" y="2176784"/>
            <a:ext cx="3884516" cy="41572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724" y="2251048"/>
            <a:ext cx="375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 প্রশ্নে কি বের করতে হবে ?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87698" y="3139402"/>
                <a:ext cx="3459637" cy="130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𝑃𝑛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98" y="3139402"/>
                <a:ext cx="3459637" cy="1309974"/>
              </a:xfrm>
              <a:prstGeom prst="rect">
                <a:avLst/>
              </a:prstGeom>
              <a:blipFill rotWithShape="0">
                <a:blip r:embed="rId6"/>
                <a:stretch>
                  <a:fillRect l="-3521" t="-4651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31736" y="4402714"/>
                <a:ext cx="4034672" cy="85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১০০০০০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২০০০০০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×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736" y="4402714"/>
                <a:ext cx="4034672" cy="857094"/>
              </a:xfrm>
              <a:prstGeom prst="rect">
                <a:avLst/>
              </a:prstGeom>
              <a:blipFill rotWithShape="0">
                <a:blip r:embed="rId7"/>
                <a:stretch>
                  <a:fillRect l="-3927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60406" y="5223236"/>
            <a:ext cx="378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০.০৫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৫%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439C-980F-4F16-842E-F5127EC90AD3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213" y="1196439"/>
            <a:ext cx="7289800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শতকরা বার্ষিক ৫ টাকা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টাকার ১০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১০০০০০ টাকা হবে ।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471" y="442387"/>
            <a:ext cx="396580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আসল বা মুলধন নির্ণয়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8789" y="550108"/>
            <a:ext cx="7635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2930" y="550108"/>
            <a:ext cx="7635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আসল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7072" y="550108"/>
            <a:ext cx="76357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01214" y="550108"/>
            <a:ext cx="7494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92310" y="2169400"/>
                <a:ext cx="3479890" cy="2394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০০০০০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= ১০ বছর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 r = ৫%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400" b="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০৫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10" y="2169400"/>
                <a:ext cx="3479890" cy="2394886"/>
              </a:xfrm>
              <a:prstGeom prst="rect">
                <a:avLst/>
              </a:prstGeom>
              <a:blipFill rotWithShape="0">
                <a:blip r:embed="rId2"/>
                <a:stretch>
                  <a:fillRect l="-3678" t="-2545" r="-364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43766" y="1829821"/>
            <a:ext cx="3006433" cy="120032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Pnr</a:t>
            </a:r>
            <a:r>
              <a:rPr lang="bn-IN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 </a:t>
            </a:r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</a:p>
          <a:p>
            <a:endParaRPr lang="en-US" sz="36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24981" y="1683756"/>
                <a:ext cx="3153926" cy="879087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981" y="1683756"/>
                <a:ext cx="3153926" cy="879087"/>
              </a:xfrm>
              <a:prstGeom prst="rect">
                <a:avLst/>
              </a:prstGeom>
              <a:blipFill rotWithShape="0">
                <a:blip r:embed="rId3"/>
                <a:stretch>
                  <a:fillRect l="-13544" b="-7229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56948" y="1686706"/>
                <a:ext cx="3021959" cy="1433085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 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600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48" y="1686706"/>
                <a:ext cx="3021959" cy="1433085"/>
              </a:xfrm>
              <a:prstGeom prst="rect">
                <a:avLst/>
              </a:prstGeom>
              <a:blipFill rotWithShape="0">
                <a:blip r:embed="rId4"/>
                <a:stretch>
                  <a:fillRect l="-14313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77724" y="1675226"/>
                <a:ext cx="3180406" cy="876137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24" y="1675226"/>
                <a:ext cx="3180406" cy="876137"/>
              </a:xfrm>
              <a:prstGeom prst="rect">
                <a:avLst/>
              </a:prstGeom>
              <a:blipFill rotWithShape="0">
                <a:blip r:embed="rId5"/>
                <a:stretch>
                  <a:fillRect l="-13444" b="-7229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inus 12"/>
          <p:cNvSpPr/>
          <p:nvPr/>
        </p:nvSpPr>
        <p:spPr>
          <a:xfrm rot="16200000">
            <a:off x="6229942" y="2176784"/>
            <a:ext cx="3884516" cy="41572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384644"/>
            <a:ext cx="375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 প্রশ্নে কি বের করতে হবে ?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4144" y="3119791"/>
                <a:ext cx="3459637" cy="130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𝑛𝑟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4" y="3119791"/>
                <a:ext cx="3459637" cy="1309974"/>
              </a:xfrm>
              <a:prstGeom prst="rect">
                <a:avLst/>
              </a:prstGeom>
              <a:blipFill rotWithShape="0">
                <a:blip r:embed="rId6"/>
                <a:stretch>
                  <a:fillRect l="-3704" t="-4651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85361" y="4383623"/>
                <a:ext cx="4034672" cy="82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১০০০০০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০৫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61" y="4383623"/>
                <a:ext cx="4034672" cy="829522"/>
              </a:xfrm>
              <a:prstGeom prst="rect">
                <a:avLst/>
              </a:prstGeom>
              <a:blipFill rotWithShape="0">
                <a:blip r:embed="rId7"/>
                <a:stretch>
                  <a:fillRect l="-3776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885361" y="5514803"/>
            <a:ext cx="242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D5EE-EF57-4714-82B0-F5447817F2E0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213" y="1196439"/>
            <a:ext cx="7289800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বার্ষিক ৫%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বছরে ২০০০০০ টাকার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১০০০০০ টাকা হবে ।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191" y="442387"/>
            <a:ext cx="396580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(</a:t>
            </a:r>
            <a:r>
              <a:rPr lang="en-US" sz="3200" dirty="0"/>
              <a:t>ঘ</a:t>
            </a:r>
            <a:r>
              <a:rPr lang="bn-IN" sz="3200" dirty="0" smtClean="0"/>
              <a:t>)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bn-IN" sz="3200" dirty="0" smtClean="0"/>
              <a:t> নির্ণয়</a:t>
            </a:r>
            <a:r>
              <a:rPr lang="en-GB" sz="3200" dirty="0" smtClean="0"/>
              <a:t>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70509" y="550108"/>
            <a:ext cx="7635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মুনাফা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4650" y="550108"/>
            <a:ext cx="7635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আসল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8792" y="550108"/>
            <a:ext cx="76357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মুনাফার হার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72934" y="550108"/>
            <a:ext cx="7494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সময়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92310" y="2169400"/>
                <a:ext cx="3479890" cy="2394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০০০০০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= ১০ বছর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 r = ৫%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bn-IN" sz="2400" b="0" dirty="0" smtClean="0">
                    <a:solidFill>
                      <a:schemeClr val="tx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০৫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10" y="2169400"/>
                <a:ext cx="3479890" cy="2394886"/>
              </a:xfrm>
              <a:prstGeom prst="rect">
                <a:avLst/>
              </a:prstGeom>
              <a:blipFill rotWithShape="0">
                <a:blip r:embed="rId2"/>
                <a:stretch>
                  <a:fillRect l="-3678" t="-2545" r="-364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43766" y="1829821"/>
            <a:ext cx="3006433" cy="120032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১। </a:t>
            </a:r>
            <a:r>
              <a:rPr lang="en-US" sz="3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Pnr</a:t>
            </a:r>
            <a:r>
              <a:rPr lang="bn-IN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=  </a:t>
            </a:r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 </a:t>
            </a:r>
          </a:p>
          <a:p>
            <a:endParaRPr lang="en-US" sz="36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24981" y="1683756"/>
                <a:ext cx="3153926" cy="879087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২। 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P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981" y="1683756"/>
                <a:ext cx="3153926" cy="879087"/>
              </a:xfrm>
              <a:prstGeom prst="rect">
                <a:avLst/>
              </a:prstGeom>
              <a:blipFill rotWithShape="0">
                <a:blip r:embed="rId3"/>
                <a:stretch>
                  <a:fillRect l="-13544" b="-7229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56948" y="1686706"/>
                <a:ext cx="3021959" cy="1433085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৪।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r 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𝑃𝑛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</a:p>
              <a:p>
                <a:endParaRPr lang="en-US" sz="3600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48" y="1686706"/>
                <a:ext cx="3021959" cy="1433085"/>
              </a:xfrm>
              <a:prstGeom prst="rect">
                <a:avLst/>
              </a:prstGeom>
              <a:blipFill rotWithShape="0">
                <a:blip r:embed="rId4"/>
                <a:stretch>
                  <a:fillRect l="-14313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77724" y="1675226"/>
                <a:ext cx="3180406" cy="876137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৩।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n    =</a:t>
                </a:r>
                <a:r>
                  <a:rPr lang="bn-IN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24" y="1675226"/>
                <a:ext cx="3180406" cy="876137"/>
              </a:xfrm>
              <a:prstGeom prst="rect">
                <a:avLst/>
              </a:prstGeom>
              <a:blipFill rotWithShape="0">
                <a:blip r:embed="rId5"/>
                <a:stretch>
                  <a:fillRect l="-13444" b="-7229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inus 12"/>
          <p:cNvSpPr/>
          <p:nvPr/>
        </p:nvSpPr>
        <p:spPr>
          <a:xfrm rot="16200000">
            <a:off x="6229942" y="2176784"/>
            <a:ext cx="3884516" cy="41572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2384644"/>
            <a:ext cx="375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উক্ত প্রশ্নে কি বের করতে হবে ?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4144" y="3119791"/>
                <a:ext cx="3459637" cy="130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আমরা জানি, </a:t>
                </a:r>
              </a:p>
              <a:p>
                <a:r>
                  <a:rPr lang="bn-IN" sz="2800" dirty="0"/>
                  <a:t> </a:t>
                </a:r>
                <a:r>
                  <a:rPr lang="bn-IN" sz="2800" dirty="0" smtClean="0"/>
                  <a:t>       </a:t>
                </a:r>
                <a:r>
                  <a:rPr lang="en-US" sz="2800" dirty="0" smtClean="0"/>
                  <a:t>n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4" y="3119791"/>
                <a:ext cx="3459637" cy="1309974"/>
              </a:xfrm>
              <a:prstGeom prst="rect">
                <a:avLst/>
              </a:prstGeom>
              <a:blipFill rotWithShape="0">
                <a:blip r:embed="rId6"/>
                <a:stretch>
                  <a:fillRect l="-3704" t="-4651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85361" y="4383623"/>
                <a:ext cx="4034672" cy="85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১০০০০০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২০০০০০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০৫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61" y="4383623"/>
                <a:ext cx="4034672" cy="857094"/>
              </a:xfrm>
              <a:prstGeom prst="rect">
                <a:avLst/>
              </a:prstGeom>
              <a:blipFill rotWithShape="0">
                <a:blip r:embed="rId7"/>
                <a:stretch>
                  <a:fillRect l="-3776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885361" y="5213145"/>
            <a:ext cx="242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১০ </a:t>
            </a:r>
            <a:r>
              <a:rPr lang="en-US" sz="3200" dirty="0" err="1" smtClean="0"/>
              <a:t>বছর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44FA-A97C-4C45-9F1D-5500635BB917}" type="datetime1">
              <a:rPr lang="en-US" smtClean="0"/>
              <a:t>2/22/2020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95147" y="477385"/>
            <a:ext cx="4069724" cy="7522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*দলীয়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F69DD0-B2AF-4705-876A-3B6B60C0F567}"/>
              </a:ext>
            </a:extLst>
          </p:cNvPr>
          <p:cNvSpPr txBox="1"/>
          <p:nvPr/>
        </p:nvSpPr>
        <p:spPr>
          <a:xfrm>
            <a:off x="1461204" y="2369813"/>
            <a:ext cx="9137610" cy="1569660"/>
          </a:xfrm>
          <a:prstGeom prst="rect">
            <a:avLst/>
          </a:prstGeom>
          <a:noFill/>
          <a:ln w="19050">
            <a:prstDash val="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 সাহেব </a:t>
            </a:r>
            <a:r>
              <a:rPr lang="bn-BD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r>
              <a:rPr lang="bn-IN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ব্যাংকে </a:t>
            </a:r>
            <a:r>
              <a:rPr lang="bn-IN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 </a:t>
            </a:r>
            <a:r>
              <a:rPr lang="bn-BD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bn-IN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 এবং ঠিক করলেন যে, আগামী ৬</a:t>
            </a:r>
            <a:r>
              <a:rPr lang="bn-BD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বছর</a:t>
            </a:r>
            <a:r>
              <a:rPr lang="bn-IN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তিনি </a:t>
            </a:r>
            <a:r>
              <a:rPr lang="bn-BD" sz="32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bn-IN" sz="32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টাকা উঠাবেন না। ব্যাংকের মুনাফা ১০% হলে, ৬ বছর পর তিনি মুনাফা কত পাবেন ? </a:t>
            </a:r>
            <a:endParaRPr lang="en-US" sz="3200" dirty="0">
              <a:ln w="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292" y="1298433"/>
            <a:ext cx="197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F78-CC05-4E1D-8BE3-C177F4FF41FC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70" y="2057950"/>
            <a:ext cx="3917575" cy="1163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0923" y="337571"/>
            <a:ext cx="371771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191" y="1294171"/>
            <a:ext cx="847314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191" y="2046008"/>
            <a:ext cx="31197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416" y="2078164"/>
            <a:ext cx="28418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191" y="2664572"/>
            <a:ext cx="31197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5416" y="2690652"/>
            <a:ext cx="28418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261" y="3317363"/>
            <a:ext cx="802973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 ৭% সরল মুনাফায় ১৪০০ টাকার ৩ বছরের সরল মুনাফা কত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191" y="3962440"/>
            <a:ext cx="379207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৪২০ টাকা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8098" y="3976308"/>
            <a:ext cx="30901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২১০০ টাকা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261" y="4627028"/>
            <a:ext cx="38100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২৯৮ টাকা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8098" y="4652289"/>
            <a:ext cx="309018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৪২০০ টাকা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75" y="2094754"/>
            <a:ext cx="3850459" cy="1110338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032933" y="6492875"/>
            <a:ext cx="2743200" cy="365125"/>
          </a:xfrm>
        </p:spPr>
        <p:txBody>
          <a:bodyPr/>
          <a:lstStyle/>
          <a:p>
            <a:fld id="{05574765-03F9-4F7C-B14D-9138D90B6E9F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233333" y="6492875"/>
            <a:ext cx="4114800" cy="365125"/>
          </a:xfrm>
        </p:spPr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9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4786946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2DBF-9D01-428C-B083-2C551BC4A5D9}" type="datetime1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2639"/>
            <a:ext cx="11472333" cy="62696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11895" y="443379"/>
            <a:ext cx="3168203" cy="654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624" y="2029405"/>
            <a:ext cx="9970743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০০০০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১০৫০০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% সরল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করলেন।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 বছরে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 কত টাকা মুনাফা পাবে?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টাকার ৩ বছরে সরল মুনাফা কত?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বছর পর সে কোন প্রতিষ্ঠান থেকে সুদে-মূলে বেশি টাকা তুলতে পারবে?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39D-F039-488F-9584-39D09925D4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95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2480" y="2292608"/>
            <a:ext cx="10607040" cy="2272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>
                <a:gd name="adj" fmla="val 49892"/>
              </a:avLst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1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524661"/>
            <a:ext cx="11095349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8016-4338-4380-A22A-6B816B9C2A87}" type="datetime1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17" y="1787644"/>
            <a:ext cx="1217781" cy="3424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0548" y="1275868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31"/>
          <p:cNvGrpSpPr/>
          <p:nvPr/>
        </p:nvGrpSpPr>
        <p:grpSpPr>
          <a:xfrm>
            <a:off x="2403834" y="857253"/>
            <a:ext cx="7211507" cy="4742270"/>
            <a:chOff x="-6929" y="51954"/>
            <a:chExt cx="9150929" cy="6830291"/>
          </a:xfrm>
        </p:grpSpPr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752300" y="3600450"/>
            <a:ext cx="3296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</a:p>
          <a:p>
            <a:pPr algn="ctr">
              <a:defRPr/>
            </a:pPr>
            <a:r>
              <a:rPr lang="en-US" sz="105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05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05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35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sz="135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abdulmazidjoy91@gmail.com</a:t>
            </a:r>
          </a:p>
          <a:p>
            <a:pPr algn="ctr">
              <a:defRPr/>
            </a:pPr>
            <a:r>
              <a:rPr lang="en-US" sz="12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01727779725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85" y="1787645"/>
            <a:ext cx="2187950" cy="1837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779045" y="3600450"/>
            <a:ext cx="2122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  <a:p>
            <a:pPr algn="ctr"/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60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99" y="1787644"/>
            <a:ext cx="1648814" cy="1834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9C1B-C9B4-4EA5-B7B0-31AC01E3F59B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7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6" b="18818"/>
          <a:stretch/>
        </p:blipFill>
        <p:spPr>
          <a:xfrm>
            <a:off x="1461155" y="1286256"/>
            <a:ext cx="4194927" cy="2154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0" b="12751"/>
          <a:stretch/>
        </p:blipFill>
        <p:spPr>
          <a:xfrm>
            <a:off x="6022007" y="1267642"/>
            <a:ext cx="4451173" cy="2173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317477" y="433056"/>
            <a:ext cx="294116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দুইটি লক্ষ্য করঃ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569" y="3940404"/>
            <a:ext cx="8644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ব্যাক্তি হতে অথবা কোন ব্যাংক হতে আমরা ঋন গ্রহন করলে কিছুদিন পর ঐ ব্যাক্তি বা ব্যাংকে কিছু টাকা অতিরিক্ত দেই এই টাকাকে আমরা কি বলি?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F1A-5EEC-4B3B-A6BC-D94C04C89ED4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0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7420269"/>
              </p:ext>
            </p:extLst>
          </p:nvPr>
        </p:nvGraphicFramePr>
        <p:xfrm>
          <a:off x="2032000" y="1461155"/>
          <a:ext cx="8092388" cy="467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EC23CA76-2965-4812-89B3-2B8BDBBF2D1E}"/>
              </a:ext>
            </a:extLst>
          </p:cNvPr>
          <p:cNvSpPr txBox="1"/>
          <p:nvPr/>
        </p:nvSpPr>
        <p:spPr>
          <a:xfrm>
            <a:off x="1781577" y="496167"/>
            <a:ext cx="8693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A2F9-62AD-49A0-80F1-892304155920}" type="datetime1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66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3368" y="324386"/>
            <a:ext cx="30652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u="sng" dirty="0">
                <a:ln w="12700">
                  <a:solidFill>
                    <a:schemeClr val="accent1"/>
                  </a:solidFill>
                  <a:prstDash val="solid"/>
                </a:ln>
                <a:pattFill prst="pct90">
                  <a:fgClr>
                    <a:srgbClr val="7030A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u="sng" dirty="0">
              <a:ln w="12700">
                <a:solidFill>
                  <a:schemeClr val="accent1"/>
                </a:solidFill>
                <a:prstDash val="solid"/>
              </a:ln>
              <a:pattFill prst="pct90">
                <a:fgClr>
                  <a:srgbClr val="7030A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032" y="2724347"/>
            <a:ext cx="10510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 কি তা বলতে পারবো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প্রতিক ব্যবহার করে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মুনফার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পারবো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 সাহায্যে মুনাফা সংক্রান্ত সমস্যার সমাধান করতে পারবো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606" y="1970202"/>
            <a:ext cx="493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0192-A084-429C-BFD7-9B32D50EB788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56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639817" y="522907"/>
            <a:ext cx="1718332" cy="2275514"/>
            <a:chOff x="1666524" y="799909"/>
            <a:chExt cx="1328906" cy="22755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02430" y="1264003"/>
              <a:ext cx="1627792" cy="6996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4830" y="1416403"/>
              <a:ext cx="1627792" cy="6996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07230" y="1568803"/>
              <a:ext cx="1627792" cy="6996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9630" y="1721203"/>
              <a:ext cx="1627792" cy="69960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1732" y="1911725"/>
              <a:ext cx="1627792" cy="69960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975446" y="662003"/>
            <a:ext cx="2107194" cy="2083154"/>
            <a:chOff x="8559812" y="570714"/>
            <a:chExt cx="2055092" cy="2275514"/>
          </a:xfrm>
        </p:grpSpPr>
        <p:grpSp>
          <p:nvGrpSpPr>
            <p:cNvPr id="17" name="Group 16"/>
            <p:cNvGrpSpPr/>
            <p:nvPr/>
          </p:nvGrpSpPr>
          <p:grpSpPr>
            <a:xfrm>
              <a:off x="8559812" y="570714"/>
              <a:ext cx="1630563" cy="2275514"/>
              <a:chOff x="1666524" y="799909"/>
              <a:chExt cx="1328906" cy="227551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02430" y="1264003"/>
                <a:ext cx="1627792" cy="69960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354830" y="1416403"/>
                <a:ext cx="1627792" cy="6996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07230" y="1568803"/>
                <a:ext cx="1627792" cy="69960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659630" y="1721203"/>
                <a:ext cx="1627792" cy="69960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831732" y="1911725"/>
                <a:ext cx="1627792" cy="699604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9607150" y="705315"/>
              <a:ext cx="1007754" cy="2109420"/>
              <a:chOff x="9640910" y="672897"/>
              <a:chExt cx="1007754" cy="210942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068881" y="1378019"/>
                <a:ext cx="1976327" cy="83226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254834" y="1255394"/>
                <a:ext cx="1976327" cy="811333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D75DCE-B504-4828-8829-152844275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9822"/>
          <a:stretch/>
        </p:blipFill>
        <p:spPr>
          <a:xfrm>
            <a:off x="4581327" y="498012"/>
            <a:ext cx="3069183" cy="234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8228" y="3870110"/>
            <a:ext cx="112050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ব্যাংকে 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রাখলে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সময় পরে ব্যাংক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কিছু টাকা অতিরিক্ত দেয়।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2365" y="2843589"/>
            <a:ext cx="234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বিনিয়োগকৃত টাকা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মূলধন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2229" y="2936104"/>
            <a:ext cx="180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+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755" y="2953452"/>
            <a:ext cx="146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xmlns="" id="{A8A64401-B174-46DF-A407-9D31F0F5CF6C}"/>
              </a:ext>
            </a:extLst>
          </p:cNvPr>
          <p:cNvSpPr txBox="1">
            <a:spLocks/>
          </p:cNvSpPr>
          <p:nvPr/>
        </p:nvSpPr>
        <p:spPr>
          <a:xfrm>
            <a:off x="1043728" y="3689462"/>
            <a:ext cx="10327064" cy="9910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টাকা জমা রাখ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অতিরিক্ত টাকা দেয়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বা লভ্যাংশ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,( I )= profit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AD80554-CFB4-47D9-8A84-70EF7E5259FC}"/>
              </a:ext>
            </a:extLst>
          </p:cNvPr>
          <p:cNvSpPr txBox="1"/>
          <p:nvPr/>
        </p:nvSpPr>
        <p:spPr>
          <a:xfrm>
            <a:off x="1043728" y="3627010"/>
            <a:ext cx="929172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টাকা জমা রাখা হয় তাকে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বা আসল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,(p)= principal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5134A8-0F26-47B3-9DF0-8BD0D3758FFD}"/>
              </a:ext>
            </a:extLst>
          </p:cNvPr>
          <p:cNvSpPr txBox="1"/>
          <p:nvPr/>
        </p:nvSpPr>
        <p:spPr>
          <a:xfrm>
            <a:off x="1043728" y="3650780"/>
            <a:ext cx="9498384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জন্য মুনাফা হিসাব করা হয় তা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(n) = Time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8267" y="1049552"/>
            <a:ext cx="2215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বছর পর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579F-A274-4668-986E-4939C546B3D5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731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28607 0.0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28386 -0.0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6" grpId="0"/>
      <p:bldP spid="10" grpId="0"/>
      <p:bldP spid="23" grpId="0"/>
      <p:bldP spid="24" grpId="0"/>
      <p:bldP spid="25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4791" y="1643055"/>
            <a:ext cx="7472524" cy="37856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 আসল =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(Principal)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(Profit)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(Time) 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(Rate of interest)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(Total Amount)  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2820" y="744717"/>
            <a:ext cx="516588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বীজগণিতীয় প্রতিকগুলো জেনে নেইঃ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F15B-7055-4901-894A-B305F01239F6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1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2" y="5855849"/>
            <a:ext cx="10146781" cy="866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3990" y="4590794"/>
            <a:ext cx="467569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সময়কাল বা সময়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991" y="1670054"/>
            <a:ext cx="467569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সরল মুনাফা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991" y="2627881"/>
            <a:ext cx="467569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আসল বা মুলধন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990" y="3588039"/>
            <a:ext cx="467569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মুনাফার হার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 flipH="1">
            <a:off x="4817098" y="415329"/>
            <a:ext cx="2592370" cy="960984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সূত্রসমুহঃ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inus 12"/>
          <p:cNvSpPr/>
          <p:nvPr/>
        </p:nvSpPr>
        <p:spPr>
          <a:xfrm rot="16200000">
            <a:off x="3301737" y="3499505"/>
            <a:ext cx="5623089" cy="41572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10846" y="1269325"/>
                <a:ext cx="4165766" cy="3913828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9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𝑛𝑟</m:t>
                        </m:r>
                      </m:den>
                    </m:f>
                  </m:oMath>
                </a14:m>
                <a:r>
                  <a:rPr lang="en-US" sz="9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P   </a:t>
                </a:r>
              </a:p>
              <a:p>
                <a:r>
                  <a:rPr lang="en-US" sz="28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 n</a:t>
                </a:r>
              </a:p>
              <a:p>
                <a:r>
                  <a:rPr lang="en-US" sz="28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 r</a:t>
                </a:r>
              </a:p>
              <a:p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I</a:t>
                </a:r>
                <a:endParaRPr lang="en-US" sz="2800" dirty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846" y="1269325"/>
                <a:ext cx="4165766" cy="3913828"/>
              </a:xfrm>
              <a:prstGeom prst="rect">
                <a:avLst/>
              </a:prstGeom>
              <a:blipFill rotWithShape="0">
                <a:blip r:embed="rId3"/>
                <a:stretch>
                  <a:fillRect l="-30737" b="-1657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10846" y="1269325"/>
                <a:ext cx="4264057" cy="3913828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9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𝑃𝑛</m:t>
                        </m:r>
                      </m:den>
                    </m:f>
                  </m:oMath>
                </a14:m>
                <a:r>
                  <a:rPr lang="en-US" sz="9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P   </a:t>
                </a:r>
              </a:p>
              <a:p>
                <a:r>
                  <a:rPr lang="en-US" sz="28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 n</a:t>
                </a:r>
              </a:p>
              <a:p>
                <a:r>
                  <a:rPr lang="en-US" sz="28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 r</a:t>
                </a:r>
              </a:p>
              <a:p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I</a:t>
                </a:r>
                <a:endParaRPr lang="en-US" sz="2800" dirty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846" y="1269325"/>
                <a:ext cx="4264057" cy="3913828"/>
              </a:xfrm>
              <a:prstGeom prst="rect">
                <a:avLst/>
              </a:prstGeom>
              <a:blipFill rotWithShape="0">
                <a:blip r:embed="rId4"/>
                <a:stretch>
                  <a:fillRect l="-30055" b="-1657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69122" y="1225344"/>
                <a:ext cx="4251491" cy="4336765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9600" b="0" i="1" smtClean="0"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</m:t>
                        </m:r>
                      </m:den>
                    </m:f>
                  </m:oMath>
                </a14:m>
                <a:r>
                  <a:rPr lang="en-US" sz="96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endParaRPr lang="en-US" sz="2800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P   </a:t>
                </a:r>
              </a:p>
              <a:p>
                <a:r>
                  <a:rPr lang="en-US" sz="28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 n</a:t>
                </a:r>
              </a:p>
              <a:p>
                <a:r>
                  <a:rPr lang="en-US" sz="2800" dirty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 r</a:t>
                </a:r>
              </a:p>
              <a:p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800" dirty="0" smtClean="0"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I</a:t>
                </a:r>
                <a:endParaRPr lang="en-US" sz="2800" dirty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22" y="1225344"/>
                <a:ext cx="4251491" cy="4336765"/>
              </a:xfrm>
              <a:prstGeom prst="rect">
                <a:avLst/>
              </a:prstGeom>
              <a:blipFill rotWithShape="0">
                <a:blip r:embed="rId5"/>
                <a:stretch>
                  <a:fillRect l="-30181" b="-1501"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669122" y="1670053"/>
            <a:ext cx="4772012" cy="329320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9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9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9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Pnr</a:t>
            </a:r>
            <a:endParaRPr lang="en-US" sz="96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P   </a:t>
            </a:r>
          </a:p>
          <a:p>
            <a:r>
              <a:rPr 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=  n</a:t>
            </a:r>
          </a:p>
          <a:p>
            <a:r>
              <a:rPr 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=  r</a:t>
            </a:r>
          </a:p>
          <a:p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=  I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528-1F62-402C-A887-481512E1C325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1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  <p:bldP spid="11" grpId="0" animBg="1"/>
      <p:bldP spid="13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95147" y="477385"/>
            <a:ext cx="4069724" cy="7522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4256" y="2036190"/>
            <a:ext cx="7211505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কি ? 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 নির্ণয়ের সূত্রটি লিখ? 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আসল নির্ণয়ের সূত্রটি লিখে প্রতিকগুলোর পরিচয় দাও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7168" y="1636080"/>
            <a:ext cx="145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0E99-333D-4408-B17E-39F69DF0FFC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2/22/2020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12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3|1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|5.8|1.4|3.9|3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6.6|3.7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|5.8|1.4|3.9|3.9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0.4|6.1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</TotalTime>
  <Words>1027</Words>
  <Application>Microsoft Office PowerPoint</Application>
  <PresentationFormat>Widescreen</PresentationFormat>
  <Paragraphs>227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Asus</cp:lastModifiedBy>
  <cp:revision>281</cp:revision>
  <dcterms:created xsi:type="dcterms:W3CDTF">2017-12-10T16:56:26Z</dcterms:created>
  <dcterms:modified xsi:type="dcterms:W3CDTF">2020-02-22T15:09:42Z</dcterms:modified>
</cp:coreProperties>
</file>