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FEFBD-A286-4743-B8A7-AA35D53086ED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1C4AD-805F-4FF5-B9A9-AE164278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the pictures ,the</a:t>
            </a:r>
            <a:r>
              <a:rPr lang="en-US" baseline="0" dirty="0" smtClean="0"/>
              <a:t> teacher may ask the learners to name the instruments. After that he/ she may tell them to check their </a:t>
            </a:r>
            <a:r>
              <a:rPr lang="en-US" baseline="0" smtClean="0"/>
              <a:t>answers with his/hers.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time  does not allow, no need to give it as a group work , It can be given as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4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1C92-2553-4207-A8A0-FA611BF02D1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ictionary.reference.com/browse/collec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4" y="1745566"/>
            <a:ext cx="5638800" cy="4807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Down Ribbon 7"/>
          <p:cNvSpPr/>
          <p:nvPr/>
        </p:nvSpPr>
        <p:spPr>
          <a:xfrm>
            <a:off x="2209800" y="1"/>
            <a:ext cx="7467600" cy="1593167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473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0" y="4973227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</a:t>
            </a:r>
            <a:r>
              <a:rPr lang="en-US" dirty="0"/>
              <a:t>omething </a:t>
            </a:r>
            <a:r>
              <a:rPr lang="en-US" dirty="0"/>
              <a:t>that is </a:t>
            </a:r>
            <a:r>
              <a:rPr lang="en-US" dirty="0">
                <a:hlinkClick r:id="rId2"/>
              </a:rPr>
              <a:t>collected</a:t>
            </a:r>
            <a:r>
              <a:rPr lang="en-US" dirty="0"/>
              <a:t>; a group of objects or an amount of material accumulated in one location, especially for some purpose or as a result of some process: a stamp collection; a collection of unclaimed hats in the checkroom; a collection of books on Churchill.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067728"/>
            <a:ext cx="3276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Collection =</a:t>
            </a:r>
            <a:endParaRPr lang="en-US" sz="3600" dirty="0"/>
          </a:p>
        </p:txBody>
      </p:sp>
      <p:pic>
        <p:nvPicPr>
          <p:cNvPr id="5122" name="Picture 2" descr="https://s-media-cache-ak0.pinimg.com/564x/32/6b/09/326b0935ff9c7eeb38f0e7beb724a6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4604456" cy="42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9" t="5199" r="25437" b="4292"/>
          <a:stretch/>
        </p:blipFill>
        <p:spPr>
          <a:xfrm>
            <a:off x="1645077" y="724793"/>
            <a:ext cx="954477" cy="3197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63" name="Rectangle 62"/>
          <p:cNvSpPr/>
          <p:nvPr/>
        </p:nvSpPr>
        <p:spPr>
          <a:xfrm>
            <a:off x="1854621" y="3717589"/>
            <a:ext cx="10567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dotara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13" y="724793"/>
            <a:ext cx="3495675" cy="1256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31" name="Rectangle 1030"/>
          <p:cNvSpPr/>
          <p:nvPr/>
        </p:nvSpPr>
        <p:spPr>
          <a:xfrm>
            <a:off x="3055877" y="2276200"/>
            <a:ext cx="11272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sarinda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3" name="Rectangle 1032"/>
          <p:cNvSpPr/>
          <p:nvPr/>
        </p:nvSpPr>
        <p:spPr>
          <a:xfrm>
            <a:off x="1991156" y="5952030"/>
            <a:ext cx="192071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bamboo flute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" r="-1067"/>
          <a:stretch/>
        </p:blipFill>
        <p:spPr>
          <a:xfrm rot="687407">
            <a:off x="6953714" y="621347"/>
            <a:ext cx="2583823" cy="1871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7317324" y="2226482"/>
            <a:ext cx="24873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harmonium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/>
          <a:stretch/>
        </p:blipFill>
        <p:spPr>
          <a:xfrm>
            <a:off x="7517350" y="2730535"/>
            <a:ext cx="3150651" cy="1748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9271878" y="4566294"/>
            <a:ext cx="8515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tabla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91" y="4797125"/>
            <a:ext cx="1421787" cy="1338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4" name="Rectangle 13"/>
          <p:cNvSpPr/>
          <p:nvPr/>
        </p:nvSpPr>
        <p:spPr>
          <a:xfrm>
            <a:off x="7891402" y="6182862"/>
            <a:ext cx="91884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violin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22" y="4513427"/>
            <a:ext cx="2160721" cy="1438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5629298" y="6135986"/>
            <a:ext cx="108863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Ek-tara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4004" y="3926564"/>
            <a:ext cx="7665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dhol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8579"/>
          <a:stretch/>
        </p:blipFill>
        <p:spPr>
          <a:xfrm>
            <a:off x="4522832" y="2525714"/>
            <a:ext cx="2561878" cy="13392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1908" y="4479050"/>
            <a:ext cx="2238247" cy="1326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854621" y="24149"/>
            <a:ext cx="834252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Tell the names of the below instruments.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472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31" grpId="0" animBg="1"/>
      <p:bldP spid="1033" grpId="0" animBg="1"/>
      <p:bldP spid="8" grpId="0" animBg="1"/>
      <p:bldP spid="10" grpId="0" animBg="1"/>
      <p:bldP spid="14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533400"/>
            <a:ext cx="7620000" cy="5867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/>
              <a:t>Answer the questions</a:t>
            </a:r>
          </a:p>
          <a:p>
            <a:r>
              <a:rPr lang="en-US" dirty="0"/>
              <a:t>1.Who usually likes our folk songs?</a:t>
            </a:r>
          </a:p>
          <a:p>
            <a:r>
              <a:rPr lang="en-US" dirty="0"/>
              <a:t>2.Can you name some well known folk singers?</a:t>
            </a:r>
          </a:p>
          <a:p>
            <a:r>
              <a:rPr lang="en-US" dirty="0"/>
              <a:t>Who is your </a:t>
            </a:r>
            <a:r>
              <a:rPr lang="en-US" dirty="0" err="1"/>
              <a:t>favourite</a:t>
            </a:r>
            <a:r>
              <a:rPr lang="en-US" dirty="0"/>
              <a:t> folk singer?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5438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Solution the above questions: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59491"/>
          </a:xfrm>
        </p:spPr>
        <p:txBody>
          <a:bodyPr>
            <a:normAutofit/>
          </a:bodyPr>
          <a:lstStyle/>
          <a:p>
            <a:r>
              <a:rPr lang="en-US" dirty="0"/>
              <a:t>1.The common people like folk songs.</a:t>
            </a:r>
          </a:p>
          <a:p>
            <a:r>
              <a:rPr lang="en-US" dirty="0"/>
              <a:t>2.Abdul </a:t>
            </a:r>
            <a:r>
              <a:rPr lang="en-US" dirty="0" err="1"/>
              <a:t>Alim,Abbas</a:t>
            </a:r>
            <a:r>
              <a:rPr lang="en-US" dirty="0"/>
              <a:t> </a:t>
            </a:r>
            <a:r>
              <a:rPr lang="en-US" dirty="0" err="1"/>
              <a:t>Uddin,Farida</a:t>
            </a:r>
            <a:r>
              <a:rPr lang="en-US" dirty="0"/>
              <a:t> </a:t>
            </a:r>
            <a:r>
              <a:rPr lang="en-US" dirty="0" err="1"/>
              <a:t>parvin,Nina</a:t>
            </a:r>
            <a:r>
              <a:rPr lang="en-US" dirty="0"/>
              <a:t> </a:t>
            </a:r>
            <a:r>
              <a:rPr lang="en-US" dirty="0" err="1"/>
              <a:t>Hamid,Momotaz</a:t>
            </a:r>
            <a:r>
              <a:rPr lang="en-US" dirty="0"/>
              <a:t> </a:t>
            </a:r>
            <a:r>
              <a:rPr lang="en-US" dirty="0" err="1"/>
              <a:t>Begum,Kiron</a:t>
            </a:r>
            <a:r>
              <a:rPr lang="en-US" dirty="0"/>
              <a:t> Chandra Roy etc.</a:t>
            </a:r>
          </a:p>
          <a:p>
            <a:r>
              <a:rPr lang="en-US" dirty="0"/>
              <a:t>3.Farida </a:t>
            </a:r>
            <a:r>
              <a:rPr lang="en-US" dirty="0" err="1"/>
              <a:t>parvin</a:t>
            </a:r>
            <a:r>
              <a:rPr lang="en-US" dirty="0"/>
              <a:t>(This answer will be varied from student to student.)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657600"/>
            <a:ext cx="1828800" cy="2438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362200" y="4876800"/>
            <a:ext cx="3810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1" y="381000"/>
            <a:ext cx="8658591" cy="5728020"/>
            <a:chOff x="304800" y="0"/>
            <a:chExt cx="8658591" cy="6109020"/>
          </a:xfrm>
        </p:grpSpPr>
        <p:sp>
          <p:nvSpPr>
            <p:cNvPr id="3" name="TextBox 2"/>
            <p:cNvSpPr txBox="1"/>
            <p:nvPr/>
          </p:nvSpPr>
          <p:spPr>
            <a:xfrm>
              <a:off x="304801" y="0"/>
              <a:ext cx="8658590" cy="19038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Discuss in groups and write a paragraph on:</a:t>
              </a:r>
            </a:p>
            <a:p>
              <a:r>
                <a:rPr lang="en-US" sz="2800" dirty="0"/>
                <a:t>Do you want more or less </a:t>
              </a:r>
              <a:r>
                <a:rPr lang="en-US" sz="2400" dirty="0"/>
                <a:t>programs</a:t>
              </a:r>
              <a:r>
                <a:rPr lang="en-US" sz="2800" dirty="0"/>
                <a:t> on folk</a:t>
              </a:r>
              <a:r>
                <a:rPr lang="en-US" sz="3200" dirty="0"/>
                <a:t> </a:t>
              </a:r>
              <a:r>
                <a:rPr lang="en-US" sz="2800" dirty="0"/>
                <a:t>songs</a:t>
              </a:r>
            </a:p>
            <a:p>
              <a:r>
                <a:rPr lang="en-US" sz="3200" dirty="0"/>
                <a:t> </a:t>
              </a:r>
              <a:r>
                <a:rPr lang="en-US" sz="2800" dirty="0"/>
                <a:t>on your TV channels ? Why ?</a:t>
              </a:r>
            </a:p>
            <a:p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980" y="2429063"/>
              <a:ext cx="2673411" cy="3657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246" y="2390348"/>
              <a:ext cx="2743200" cy="36575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451420"/>
              <a:ext cx="2836984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35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2" y="228601"/>
            <a:ext cx="297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3200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352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41071" y="323266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3471" y="338506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 descr="C:\Users\hypertech\Pictures\lalon ma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77143"/>
            <a:ext cx="7543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44780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which district this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majar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situated?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838201"/>
            <a:ext cx="1752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8164" y="838200"/>
            <a:ext cx="332063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Kustia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hotos.wikimapia.org/p/00/01/60/17/3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64" y="1506303"/>
            <a:ext cx="7010400" cy="46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74703"/>
            <a:ext cx="5410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Home work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024743" y="1828799"/>
            <a:ext cx="821871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 which area </a:t>
            </a:r>
            <a:r>
              <a:rPr lang="en-US" sz="3600" dirty="0" err="1"/>
              <a:t>bhawaiyas</a:t>
            </a:r>
            <a:r>
              <a:rPr lang="en-US" sz="3600" dirty="0"/>
              <a:t> are sung?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832932" y="4299466"/>
            <a:ext cx="354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C:\Users\hypertech\Pictures\Evening-of-Bhawa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7372"/>
            <a:ext cx="7620000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flipV="1">
            <a:off x="2514600" y="83820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5626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Thank you so much</a:t>
            </a:r>
            <a:endParaRPr lang="en-US" sz="5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66" name="Picture 118" descr="http://www.dahliasfreshflowers.ca/wp-content/uploads/2015/01/test-produc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81000"/>
            <a:ext cx="6858000" cy="44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9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304800"/>
            <a:ext cx="8001000" cy="6210300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i="1" dirty="0"/>
              <a:t>TEACHER’S IDENTITY</a:t>
            </a: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S.M.Lutful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Haider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Lutfunnesa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balika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Biddanekaton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Pagla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Gafargoan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Mobile No: 01719527980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42" y="457200"/>
            <a:ext cx="72390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Lesson’s Identity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7620000" cy="4191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Subject: English 1st part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     : Eight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      :One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Lesson  :One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     :45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minutes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3276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89271" y="317279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http://1.bp.blogspot.com/-Rf5zM3MMLGQ/U_DTXL9xINI/AAAAAAAAAZQ/mPA-vQFHWTU/s1600/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1"/>
            <a:ext cx="3124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33401"/>
            <a:ext cx="6172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Let’s watch a video.....</a:t>
            </a:r>
            <a:endParaRPr lang="en-US" sz="32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38378"/>
              </p:ext>
            </p:extLst>
          </p:nvPr>
        </p:nvGraphicFramePr>
        <p:xfrm>
          <a:off x="5638800" y="303212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5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oday’s topic is ……………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050" y="762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</a:rPr>
              <a:t>Our Folk Songs</a:t>
            </a:r>
            <a:endParaRPr lang="en-US" sz="7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hypertech\Pictures\Baul-Gaan-F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66" y="2362200"/>
            <a:ext cx="751623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633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565666"/>
            <a:ext cx="8839200" cy="56065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/>
              <a:t>Outcomes  of the lesson</a:t>
            </a:r>
            <a:r>
              <a:rPr lang="en-US" sz="4400" b="1" dirty="0"/>
              <a:t>...</a:t>
            </a:r>
            <a:endParaRPr lang="en-US" sz="4400" b="1" dirty="0"/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 the end of the lesson students will be able to...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tell about the our folk songs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nswer the questions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nfer meaning from context</a:t>
            </a:r>
          </a:p>
          <a:p>
            <a:r>
              <a:rPr lang="en-US" dirty="0" smtClean="0"/>
              <a:t>Write  a paragraph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495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86513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01753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419601"/>
            <a:ext cx="78486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/>
              <a:t>he </a:t>
            </a:r>
            <a:r>
              <a:rPr lang="en-US" dirty="0"/>
              <a:t>great proportion of the members of a people that determines the group character and that tends to preserve its characteristic form of civilization and its customs, arts and crafts, legends, traditions, and superstitions from generation to </a:t>
            </a:r>
            <a:r>
              <a:rPr lang="en-US" dirty="0"/>
              <a:t>generation.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050" y="1299317"/>
            <a:ext cx="158115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Folk=</a:t>
            </a:r>
            <a:endParaRPr lang="en-US" sz="3200" dirty="0"/>
          </a:p>
        </p:txBody>
      </p:sp>
      <p:pic>
        <p:nvPicPr>
          <p:cNvPr id="3074" name="Picture 2" descr="http://4.bp.blogspot.com/-M0MQ370ZLGE/TiFLliZ2_gI/AAAAAAAABHM/epRvsD0WT6g/s1600/Lalan%2BFakirer%2Bga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0989"/>
            <a:ext cx="31242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ytimg.googleusercontent.com/vi/UaVIkfP45-g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28600"/>
            <a:ext cx="3671207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678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Traditional=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181601"/>
            <a:ext cx="7010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tradition is belief or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passed down  within a group or society with symbolic meaning or special  significance with origins in past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876801"/>
            <a:ext cx="8153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n-US" dirty="0"/>
              <a:t> </a:t>
            </a:r>
            <a:r>
              <a:rPr lang="en-US" dirty="0"/>
              <a:t>social, religious, occupational, or other group sharing common characteristics or interests and perceived or perceiving itself as distinct in some respect from the larger society within which it exists (usually preceded by the): the business community; the community of scholars.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112130"/>
            <a:ext cx="3124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Community=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26452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http://static1.squarespace.com/static/54352636e4b03176bba53234/t/546a4c94e4b0bf3776b6509f/1416252565004/community.jpg?format=150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1"/>
            <a:ext cx="42100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443</Words>
  <Application>Microsoft Office PowerPoint</Application>
  <PresentationFormat>Widescreen</PresentationFormat>
  <Paragraphs>63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Package</vt:lpstr>
      <vt:lpstr>PowerPoint Presentation</vt:lpstr>
      <vt:lpstr>PowerPoint Presentation</vt:lpstr>
      <vt:lpstr>Lesson’s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the above questions: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11</cp:revision>
  <dcterms:created xsi:type="dcterms:W3CDTF">2020-02-23T15:37:19Z</dcterms:created>
  <dcterms:modified xsi:type="dcterms:W3CDTF">2020-02-23T16:02:52Z</dcterms:modified>
</cp:coreProperties>
</file>