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94" r:id="rId3"/>
    <p:sldId id="295" r:id="rId4"/>
    <p:sldId id="259" r:id="rId5"/>
    <p:sldId id="268" r:id="rId6"/>
    <p:sldId id="276" r:id="rId7"/>
    <p:sldId id="300" r:id="rId8"/>
    <p:sldId id="271" r:id="rId9"/>
    <p:sldId id="270" r:id="rId10"/>
    <p:sldId id="278" r:id="rId11"/>
    <p:sldId id="260" r:id="rId12"/>
    <p:sldId id="282" r:id="rId13"/>
    <p:sldId id="283" r:id="rId14"/>
    <p:sldId id="290" r:id="rId15"/>
    <p:sldId id="291" r:id="rId16"/>
    <p:sldId id="279" r:id="rId17"/>
    <p:sldId id="280" r:id="rId18"/>
    <p:sldId id="281" r:id="rId19"/>
    <p:sldId id="287" r:id="rId20"/>
    <p:sldId id="288" r:id="rId21"/>
    <p:sldId id="284" r:id="rId22"/>
    <p:sldId id="285" r:id="rId23"/>
    <p:sldId id="292" r:id="rId24"/>
    <p:sldId id="293" r:id="rId25"/>
    <p:sldId id="296" r:id="rId26"/>
    <p:sldId id="299" r:id="rId27"/>
    <p:sldId id="265" r:id="rId28"/>
    <p:sldId id="297" r:id="rId29"/>
    <p:sldId id="266" r:id="rId30"/>
    <p:sldId id="267" r:id="rId31"/>
    <p:sldId id="269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F11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280" autoAdjust="0"/>
  </p:normalViewPr>
  <p:slideViewPr>
    <p:cSldViewPr>
      <p:cViewPr varScale="1">
        <p:scale>
          <a:sx n="62" d="100"/>
          <a:sy n="62" d="100"/>
        </p:scale>
        <p:origin x="-151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63C9BC-9390-4DDD-8976-FC366FB256CA}" type="datetimeFigureOut">
              <a:rPr lang="en-US" smtClean="0"/>
              <a:pPr/>
              <a:t>2/24/2020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C26D20-E2FC-44E3-A5F0-A8075B4896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079049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26D20-E2FC-44E3-A5F0-A8075B4896E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399187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26D20-E2FC-44E3-A5F0-A8075B4896E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535271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gif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4" cstate="print"/>
            <a:tile tx="0" ty="0" sx="100000" sy="100000" flip="none" algn="tl"/>
          </a:blipFill>
          <a:ln w="76200"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88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8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ফুলেল</a:t>
            </a:r>
            <a:r>
              <a:rPr lang="en-US" sz="8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8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sz="8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170" name="Picture 2" descr="Znalezione obrazy dla zapytania: rose 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1676400"/>
            <a:ext cx="8458200" cy="48768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ndAc>
      <p:stSnd>
        <p:snd r:embed="rId3" name="breez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5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 cstate="print"/>
            <a:tile tx="0" ty="0" sx="100000" sy="100000" flip="none" algn="tl"/>
          </a:blip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prstTxWarp prst="textWave2">
              <a:avLst/>
            </a:prstTxWarp>
            <a:normAutofit/>
          </a:bodyPr>
          <a:lstStyle/>
          <a:p>
            <a:r>
              <a:rPr lang="bn-BD" sz="6000" dirty="0">
                <a:latin typeface="NikoshBAN" pitchFamily="2" charset="0"/>
                <a:cs typeface="NikoshBAN" pitchFamily="2" charset="0"/>
              </a:rPr>
              <a:t>আজকের পাঠ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blipFill>
            <a:blip r:embed="rId3" cstate="print"/>
            <a:tile tx="0" ty="0" sx="100000" sy="100000" flip="none" algn="tl"/>
          </a:blipFill>
          <a:ln w="76200">
            <a:solidFill>
              <a:srgbClr val="00206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endParaRPr lang="bn-BD" sz="6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bn-BD" sz="6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জনসংখ্যা</a:t>
            </a:r>
            <a:r>
              <a:rPr lang="bn-BD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sz="6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ও প্রাকৃতিক</a:t>
            </a:r>
            <a:r>
              <a:rPr lang="bn-BD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bn-BD" sz="6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পরিবেশ</a:t>
            </a:r>
            <a:endParaRPr lang="bn-IN" sz="6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endParaRPr lang="bn-BD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bn-BD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পাঠ্যাংশঃ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পরিবেশের উপর জনসংখ্যা বৃদ্ধির 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.........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এসিড বৃষ্টি হচ্ছে।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0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decel="100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decel="100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" decel="100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" decel="100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1" presetClass="entr" presetSubtype="4" fill="hold" grpId="0" nodeType="clickEffect">
                                  <p:stCondLst>
                                    <p:cond delay="25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1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3" grpId="0" uiExpand="1" build="p" animBg="1"/>
      <p:bldP spid="3" grpId="1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914400" y="381000"/>
            <a:ext cx="7239000" cy="3048000"/>
          </a:xfrm>
          <a:prstGeom prst="ellipse">
            <a:avLst/>
          </a:prstGeom>
          <a:blipFill>
            <a:blip r:embed="rId2" cstate="print"/>
            <a:tile tx="0" ty="0" sx="100000" sy="100000" flip="none" algn="tl"/>
          </a:blipFill>
          <a:ln w="762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sz="8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8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3810000"/>
            <a:ext cx="8305800" cy="156966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latin typeface="NikoshBAN" pitchFamily="2" charset="0"/>
                <a:cs typeface="NikoshBAN" pitchFamily="2" charset="0"/>
              </a:rPr>
              <a:t>১৮.1.</a:t>
            </a:r>
            <a:r>
              <a:rPr lang="bn-BD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 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 পরিবেশের উপর জনসংখ্যা                 বৃদ্ধির প্রভাব ব্যাখ্যা করতে পারবে ।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decel="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decel="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decel="10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decel="10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9" grpId="0" animBg="1"/>
      <p:bldP spid="9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evel 9"/>
          <p:cNvSpPr/>
          <p:nvPr/>
        </p:nvSpPr>
        <p:spPr>
          <a:xfrm>
            <a:off x="228600" y="533400"/>
            <a:ext cx="8763000" cy="5486400"/>
          </a:xfrm>
          <a:prstGeom prst="bevel">
            <a:avLst/>
          </a:prstGeom>
          <a:solidFill>
            <a:schemeClr val="bg1">
              <a:lumMod val="9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>
                <a:gd name="adj" fmla="val 50368"/>
              </a:avLst>
            </a:prstTxWarp>
          </a:bodyPr>
          <a:lstStyle/>
          <a:p>
            <a:pPr algn="ctr"/>
            <a:r>
              <a:rPr lang="bn-IN" sz="8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উপস্থাপন</a:t>
            </a:r>
            <a:endParaRPr lang="en-US" sz="8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5971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decel="100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decel="100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decel="100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decel="100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build="allAtOnce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31" y="149738"/>
            <a:ext cx="8686800" cy="564146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600" y="6019800"/>
            <a:ext cx="8610600" cy="584775"/>
          </a:xfrm>
          <a:prstGeom prst="rect">
            <a:avLst/>
          </a:prstGeom>
          <a:ln w="76200"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বাড়তি শস্য উৎপাদন এবং পশুপালনের  জন্য মানূষ বন উজার করছে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6982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decel="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decel="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decel="10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decel="10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8382000" cy="5486400"/>
          </a:xfrm>
          <a:prstGeom prst="rect">
            <a:avLst/>
          </a:prstGeom>
          <a:noFill/>
          <a:ln w="76200">
            <a:solidFill>
              <a:srgbClr val="0070C0"/>
            </a:solidFill>
            <a:prstDash val="sysDot"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381000" y="5867400"/>
            <a:ext cx="8382000" cy="646331"/>
          </a:xfrm>
          <a:prstGeom prst="rect">
            <a:avLst/>
          </a:prstGeom>
          <a:ln w="76200">
            <a:solidFill>
              <a:srgbClr val="00B050"/>
            </a:solidFill>
            <a:prstDash val="sys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বাড়ি ঘর ও রাস্তাঘাট নির্মাণে অধিক জমি ব্যবহার করছে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decel="100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decel="100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decel="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decel="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2401" y="228600"/>
            <a:ext cx="8686799" cy="2743200"/>
            <a:chOff x="152401" y="228600"/>
            <a:chExt cx="8686799" cy="2743200"/>
          </a:xfrm>
        </p:grpSpPr>
        <p:pic>
          <p:nvPicPr>
            <p:cNvPr id="3" name="Picture 2" descr="imagesrrrrrrrrr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2401" y="228600"/>
              <a:ext cx="4419600" cy="2743200"/>
            </a:xfrm>
            <a:prstGeom prst="rect">
              <a:avLst/>
            </a:prstGeom>
            <a:ln w="76200">
              <a:solidFill>
                <a:srgbClr val="00B0F0"/>
              </a:solidFill>
            </a:ln>
          </p:spPr>
        </p:pic>
        <p:pic>
          <p:nvPicPr>
            <p:cNvPr id="4" name="Picture 3" descr="images aaaaaaaaaaaaa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24400" y="228600"/>
              <a:ext cx="4114800" cy="2667000"/>
            </a:xfrm>
            <a:prstGeom prst="rect">
              <a:avLst/>
            </a:prstGeom>
            <a:ln w="76200">
              <a:solidFill>
                <a:srgbClr val="00B0F0"/>
              </a:solidFill>
            </a:ln>
          </p:spPr>
        </p:pic>
      </p:grpSp>
      <p:sp>
        <p:nvSpPr>
          <p:cNvPr id="5" name="TextBox 4"/>
          <p:cNvSpPr txBox="1"/>
          <p:nvPr/>
        </p:nvSpPr>
        <p:spPr>
          <a:xfrm>
            <a:off x="228600" y="5791200"/>
            <a:ext cx="8686800" cy="646331"/>
          </a:xfrm>
          <a:prstGeom prst="rect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কলকারখানা ও রাস্তাঘাট নির্মানে অধিক জমি ব্যবহার হচ্ছে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অপরিকল্পিত রাস্তাঘাট নির্মাণ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" y="3124200"/>
            <a:ext cx="8686800" cy="2514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decel="100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decel="100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decel="100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decel="100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decel="10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decel="10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_116272 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52400"/>
            <a:ext cx="8686800" cy="5146169"/>
          </a:xfrm>
          <a:prstGeom prst="rect">
            <a:avLst/>
          </a:prstGeom>
          <a:ln w="57150">
            <a:solidFill>
              <a:srgbClr val="FF0000"/>
            </a:solidFill>
            <a:prstDash val="dashDot"/>
          </a:ln>
        </p:spPr>
      </p:pic>
      <p:sp>
        <p:nvSpPr>
          <p:cNvPr id="3" name="TextBox 2"/>
          <p:cNvSpPr txBox="1"/>
          <p:nvPr/>
        </p:nvSpPr>
        <p:spPr>
          <a:xfrm>
            <a:off x="304799" y="5638800"/>
            <a:ext cx="8575431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noFill/>
            <a:prstDash val="sysDash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IN" sz="5400" b="1" spc="50" dirty="0">
                <a:ln w="12700" cmpd="sng">
                  <a:solidFill>
                    <a:schemeClr val="tx1"/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spc="50" dirty="0">
                <a:ln w="12700" cmpd="sng">
                  <a:solidFill>
                    <a:schemeClr val="tx1"/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অধিক জনসংখ্যার ফলে বনভূমি উজাড় হচ্ছে ।</a:t>
            </a:r>
            <a:r>
              <a:rPr lang="bn-BD" sz="4000" b="1" spc="50" dirty="0">
                <a:ln w="12700" cmpd="sng">
                  <a:solidFill>
                    <a:schemeClr val="tx1"/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spc="50" dirty="0">
              <a:ln w="12700" cmpd="sng">
                <a:solidFill>
                  <a:schemeClr val="tx1"/>
                </a:solidFill>
                <a:prstDash val="solid"/>
              </a:ln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decel="100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decel="100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decel="100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decel="100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stu  songstaner poribortoner chob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304800"/>
            <a:ext cx="8305800" cy="4572000"/>
          </a:xfrm>
          <a:prstGeom prst="rect">
            <a:avLst/>
          </a:prstGeom>
          <a:ln w="38100">
            <a:solidFill>
              <a:srgbClr val="FF0000"/>
            </a:solidFill>
            <a:prstDash val="sysDash"/>
          </a:ln>
        </p:spPr>
      </p:pic>
      <p:sp>
        <p:nvSpPr>
          <p:cNvPr id="3" name="TextBox 2"/>
          <p:cNvSpPr txBox="1"/>
          <p:nvPr/>
        </p:nvSpPr>
        <p:spPr>
          <a:xfrm>
            <a:off x="457200" y="5105400"/>
            <a:ext cx="8229600" cy="1569660"/>
          </a:xfrm>
          <a:prstGeom prst="rect">
            <a:avLst/>
          </a:prstGeom>
          <a:solidFill>
            <a:schemeClr val="bg1">
              <a:lumMod val="75000"/>
            </a:schemeClr>
          </a:solidFill>
          <a:ln w="57150">
            <a:solidFill>
              <a:schemeClr val="tx1"/>
            </a:solidFill>
            <a:prstDash val="sysDash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অধিক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জনসংখ্যার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বনভূমি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ধবংশ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হচ্ছে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ফলে বাস্তুসংস্থানের  পরিবর্তন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জীবের আবাস্থল ধবংস হয় এবং জীব ধীরে ধীরে বিলিপ্ত হচ্ছে 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/>
              <a:t> 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2133600" y="609600"/>
            <a:ext cx="2057400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পূর্বে অবস্থা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00600" y="3276600"/>
            <a:ext cx="236220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বর্তমান অবস্থা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decel="100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decel="100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3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decel="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decel="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decel="100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decel="100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decel="100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decel="100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decel="100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decel="100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30" presetClass="exit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" decel="100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" decel="100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30" presetClass="exit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" decel="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" decel="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30" presetClass="exit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" decel="100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" decel="100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" grpId="2" animBg="1"/>
      <p:bldP spid="4" grpId="0" animBg="1"/>
      <p:bldP spid="4" grpId="1" animBg="1"/>
      <p:bldP spid="4" grpId="2" animBg="1"/>
      <p:bldP spid="5" grpId="0" animBg="1"/>
      <p:bldP spid="5" grpId="1" animBg="1"/>
      <p:bldP spid="5" grpId="2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dex111111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228600"/>
            <a:ext cx="8534400" cy="5333999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304800" y="5867400"/>
            <a:ext cx="8229600" cy="64633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/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বনভূমি ধবংশের ফলে ভূমিক্ষয় এবং ভূমি ধবস হয়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decel="100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decel="100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decel="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decel="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19" y="110196"/>
            <a:ext cx="8838981" cy="5681003"/>
          </a:xfrm>
          <a:prstGeom prst="rect">
            <a:avLst/>
          </a:prstGeom>
          <a:ln w="76200">
            <a:solidFill>
              <a:schemeClr val="tx2">
                <a:lumMod val="50000"/>
              </a:schemeClr>
            </a:solidFill>
            <a:prstDash val="sysDash"/>
          </a:ln>
        </p:spPr>
      </p:pic>
      <p:sp>
        <p:nvSpPr>
          <p:cNvPr id="5" name="TextBox 4"/>
          <p:cNvSpPr txBox="1"/>
          <p:nvPr/>
        </p:nvSpPr>
        <p:spPr>
          <a:xfrm>
            <a:off x="343009" y="6019800"/>
            <a:ext cx="8458200" cy="584775"/>
          </a:xfrm>
          <a:prstGeom prst="rect">
            <a:avLst/>
          </a:prstGeom>
          <a:ln w="76200">
            <a:solidFill>
              <a:srgbClr val="92D050"/>
            </a:solidFill>
            <a:prstDash val="sysDash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অধিক জনসংখ্যার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প্রভাবে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পরিবেশের পরিবর্তনঃ পাহাড় কাটা 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13998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decel="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decel="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decel="100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decel="100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/>
          <p:cNvSpPr txBox="1">
            <a:spLocks/>
          </p:cNvSpPr>
          <p:nvPr/>
        </p:nvSpPr>
        <p:spPr>
          <a:xfrm>
            <a:off x="457200" y="304800"/>
            <a:ext cx="7924800" cy="20574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7620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numCol="1">
            <a:prstTxWarp prst="textChevron">
              <a:avLst/>
            </a:prstTxWarp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bn-BD" sz="4800" b="0" i="0" u="none" strike="noStrike" kern="1200" cap="none" spc="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শিক্ষক</a:t>
            </a:r>
            <a:r>
              <a:rPr kumimoji="0" lang="bn-IN" sz="4800" b="0" i="0" u="none" strike="noStrike" kern="1200" cap="none" spc="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পরিচিতি</a:t>
            </a:r>
            <a:endParaRPr kumimoji="0" lang="en-US" sz="4000" b="0" i="0" u="none" strike="noStrike" kern="1200" cap="none" spc="0" normalizeH="0" baseline="0" noProof="0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dk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3" name="Content Placeholder 3"/>
          <p:cNvSpPr txBox="1">
            <a:spLocks/>
          </p:cNvSpPr>
          <p:nvPr/>
        </p:nvSpPr>
        <p:spPr>
          <a:xfrm>
            <a:off x="457200" y="2514600"/>
            <a:ext cx="7924800" cy="396240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76200" cap="flat" cmpd="sng" algn="ctr">
            <a:solidFill>
              <a:schemeClr val="accent2">
                <a:lumMod val="75000"/>
              </a:schemeClr>
            </a:solidFill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prstTxWarp prst="textPlain">
              <a:avLst/>
            </a:prstTxWarp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IN" sz="32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মোঃ আব্দুল্লাহ আল মামুন </a:t>
            </a:r>
            <a:endParaRPr kumimoji="0" lang="bn-BD" sz="32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BD" sz="32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বিদ্যালয়ঃ খিলকাটি </a:t>
            </a:r>
            <a:r>
              <a:rPr kumimoji="0" lang="bn-BD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সঃপ্রাঃবিঃ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bn-BD" sz="3200" b="1" noProof="0" dirty="0" smtClean="0">
                <a:latin typeface="NikoshBAN" pitchFamily="2" charset="0"/>
                <a:cs typeface="NikoshBAN" pitchFamily="2" charset="0"/>
              </a:rPr>
              <a:t>   (সহকারী শিক্ষক)</a:t>
            </a:r>
            <a:endParaRPr kumimoji="0" lang="bn-BD" sz="32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BD" sz="32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উপজেলাঃমাদারগঞ্জ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BD" sz="32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জেলাঃজামালপুর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" decel="100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" decel="100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3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3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3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3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2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3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3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20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20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3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00" decel="100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00" decel="100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build="allAtOnce" animBg="1"/>
      <p:bldP spid="3" grpId="1" build="allAtOnce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18" y="152400"/>
            <a:ext cx="8838982" cy="5562599"/>
          </a:xfrm>
          <a:prstGeom prst="rect">
            <a:avLst/>
          </a:prstGeom>
          <a:ln w="76200">
            <a:solidFill>
              <a:schemeClr val="accent2">
                <a:lumMod val="50000"/>
              </a:schemeClr>
            </a:solidFill>
            <a:prstDash val="sysDash"/>
          </a:ln>
        </p:spPr>
      </p:pic>
      <p:sp>
        <p:nvSpPr>
          <p:cNvPr id="5" name="TextBox 4"/>
          <p:cNvSpPr txBox="1"/>
          <p:nvPr/>
        </p:nvSpPr>
        <p:spPr>
          <a:xfrm>
            <a:off x="343009" y="6019800"/>
            <a:ext cx="8458200" cy="584775"/>
          </a:xfrm>
          <a:prstGeom prst="rect">
            <a:avLst/>
          </a:prstGeom>
          <a:ln w="76200">
            <a:solidFill>
              <a:srgbClr val="92D050"/>
            </a:solidFill>
            <a:prstDash val="sysDash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অধিক জনসংখ্যার ফলে  পরিবেশের পরিবর্তনঃ নদী ভরাট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49168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decel="100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decel="100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decel="100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decel="100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28600"/>
            <a:ext cx="8534400" cy="5257800"/>
          </a:xfrm>
          <a:prstGeom prst="rect">
            <a:avLst/>
          </a:prstGeom>
          <a:ln w="76200">
            <a:solidFill>
              <a:schemeClr val="accent2">
                <a:lumMod val="75000"/>
              </a:schemeClr>
            </a:solidFill>
            <a:prstDash val="sysDash"/>
          </a:ln>
        </p:spPr>
      </p:pic>
      <p:sp>
        <p:nvSpPr>
          <p:cNvPr id="3" name="TextBox 2"/>
          <p:cNvSpPr txBox="1"/>
          <p:nvPr/>
        </p:nvSpPr>
        <p:spPr>
          <a:xfrm>
            <a:off x="647700" y="5638800"/>
            <a:ext cx="8001000" cy="954107"/>
          </a:xfrm>
          <a:prstGeom prst="rect">
            <a:avLst/>
          </a:prstGeom>
          <a:ln w="76200">
            <a:noFill/>
            <a:prstDash val="sysDash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বাড়তি জনসংখ্যার জন্য অধিক খাদ্য উৎপাদনে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একই জমিতে বার বার ফসল চাষের  ফলে জমির উর্বরতা কমে যায়।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71685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decel="100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decel="100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decel="100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decel="100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82" y="228600"/>
            <a:ext cx="5749218" cy="2819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96000" y="228600"/>
            <a:ext cx="2971800" cy="5262979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76200">
            <a:solidFill>
              <a:srgbClr val="00B0F0"/>
            </a:solidFill>
            <a:prstDash val="sysDash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কৃষিক্ষেত্রে উদ্ভিদের ভালো বৃদ্ধি এবং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অধিক খাদ্য উৎপাদনের জন্য জমিতে প্রচুর পরিমানে রাসায়নিক সার ও কীটনাশক প্রয়োগ করতে হয়।।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যা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বৃষ্টিপাত ও পানির সাথে মিশে পুকুর ডোবা, নদীর পানিকে দুষিত কর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ছে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 ফলে মাছ ও অন্যান্য জলজ প্রাণী এবং উদ্ভিদ মারা যায়।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24" name="Picture 4" descr="Znalezione obrazy dla zapytania: রাসায়নিক সার প্রয়োগ 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3124200"/>
            <a:ext cx="5715000" cy="3200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269818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decel="100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decel="100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decel="10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decel="10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decel="100000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decel="100000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ibasso jalanir baboha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381000"/>
            <a:ext cx="8382000" cy="4800600"/>
          </a:xfrm>
          <a:prstGeom prst="rect">
            <a:avLst/>
          </a:prstGeom>
          <a:ln w="76200">
            <a:solidFill>
              <a:schemeClr val="accent2">
                <a:lumMod val="75000"/>
              </a:schemeClr>
            </a:solidFill>
            <a:prstDash val="sysDot"/>
          </a:ln>
        </p:spPr>
      </p:pic>
      <p:sp>
        <p:nvSpPr>
          <p:cNvPr id="3" name="TextBox 2"/>
          <p:cNvSpPr txBox="1"/>
          <p:nvPr/>
        </p:nvSpPr>
        <p:spPr>
          <a:xfrm>
            <a:off x="457200" y="5334000"/>
            <a:ext cx="8153400" cy="1077218"/>
          </a:xfrm>
          <a:prstGeom prst="rect">
            <a:avLst/>
          </a:prstGeom>
          <a:noFill/>
          <a:ln w="76200">
            <a:solidFill>
              <a:srgbClr val="FFC000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যানবাহনে জীবাশ্ম জ্বালানী ব্যবহারের ফলে নির্গত ক্ষতিকর গ্যাস বায়ু দূষিত করছে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decel="100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decel="100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decel="100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decel="100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5410200"/>
            <a:ext cx="8458200" cy="1077218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কলকারখানা এবং যানবাহন থাকে নির্গত গ্যাস বায়ু দুষিত করছে। ফলে পৃথিবীর উষ্ণতা বৃদ্ধি পাচ্ছে এবং এসিড বৃষ্টি হচ্ছে 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7LBf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228600"/>
            <a:ext cx="4267200" cy="4724400"/>
          </a:xfrm>
          <a:prstGeom prst="rect">
            <a:avLst/>
          </a:prstGeom>
        </p:spPr>
      </p:pic>
      <p:pic>
        <p:nvPicPr>
          <p:cNvPr id="8" name="Picture 7" descr="giphy 11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4400" y="228600"/>
            <a:ext cx="4191000" cy="472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decel="100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decel="100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0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decel="100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decel="100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decel="10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decel="10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sid bristi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43400" y="228600"/>
            <a:ext cx="4648200" cy="5029200"/>
          </a:xfrm>
          <a:prstGeom prst="rect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  <a:prstDash val="sysDot"/>
          </a:ln>
        </p:spPr>
      </p:pic>
      <p:sp>
        <p:nvSpPr>
          <p:cNvPr id="5" name="TextBox 4"/>
          <p:cNvSpPr txBox="1"/>
          <p:nvPr/>
        </p:nvSpPr>
        <p:spPr>
          <a:xfrm>
            <a:off x="228600" y="5562600"/>
            <a:ext cx="8458200" cy="1077218"/>
          </a:xfrm>
          <a:prstGeom prst="rect">
            <a:avLst/>
          </a:prstGeom>
          <a:ln w="76200">
            <a:solidFill>
              <a:schemeClr val="tx1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কলকারখানা এবং যানবাহন থাকে নির্গত গ্যাস বায়ু দুষিত করছে। ফলে পৃথিবীর উষ্ণতা বৃদ্ধি পাচ্ছে এবং এসিড বৃষ্টি হচ্ছে 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unname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28600"/>
            <a:ext cx="4191000" cy="5029200"/>
          </a:xfrm>
          <a:prstGeom prst="rect">
            <a:avLst/>
          </a:prstGeom>
          <a:solidFill>
            <a:srgbClr val="FFFF00"/>
          </a:solidFill>
          <a:ln w="76200">
            <a:solidFill>
              <a:schemeClr val="accent2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0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decel="100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decel="100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decel="100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decel="100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0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decel="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decel="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228600"/>
            <a:ext cx="8153400" cy="707886"/>
          </a:xfrm>
          <a:prstGeom prst="rect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পাঠ্যবইয়ের সাথে শিক্ষার্থীদের সংযোগ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ঃ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inde121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7483" y="1066800"/>
            <a:ext cx="8312834" cy="55840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44747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decel="100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decel="100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decel="100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decel="100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143000"/>
          </a:xfrm>
          <a:ln w="19050">
            <a:solidFill>
              <a:schemeClr val="tx1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bn-BD" sz="8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8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1"/>
            <a:ext cx="8077200" cy="3276600"/>
          </a:xfrm>
          <a:ln w="76200">
            <a:noFill/>
            <a:prstDash val="sysDot"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n-BD" sz="5400" dirty="0">
                <a:latin typeface="NikoshBAN" pitchFamily="2" charset="0"/>
                <a:cs typeface="NikoshBAN" pitchFamily="2" charset="0"/>
              </a:rPr>
              <a:t>দলে আলোচনা করে পরিবেশের উপর জনসংখ্যা বৃদ্ধির ক্ষতিকর প্রভাবের একটি তালিকা তৈরি করি । 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decel="100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decel="100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decel="100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decel="100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build="p" animBg="1"/>
      <p:bldP spid="3" grpId="1" build="p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8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kumimoji="0" lang="bn-BD" sz="8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কাজ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905000"/>
            <a:ext cx="8077200" cy="4419599"/>
          </a:xfrm>
          <a:prstGeom prst="rect">
            <a:avLst/>
          </a:prstGeom>
          <a:ln w="76200" cap="flat" cmpd="sng" algn="ctr">
            <a:noFill/>
            <a:prstDash val="sysDot"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bn-BD" sz="54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জনসংখ্যা বৃদ্ধির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ফলে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পরিবেশের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উপর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bn-BD" sz="54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ক্ষতিকর প্রভাবের কারনগুলোর</a:t>
            </a:r>
            <a:r>
              <a:rPr kumimoji="0" lang="bn-BD" sz="5400" b="0" i="0" u="none" strike="noStrike" kern="1200" cap="none" spc="0" normalizeH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bn-BD" sz="54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একটি তালিকা তৈরি কর ।  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decel="100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decel="100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decel="100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decel="100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build="p" animBg="1"/>
      <p:bldP spid="3" grpId="1" build="allAtOnce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382000" cy="1143000"/>
          </a:xfrm>
          <a:solidFill>
            <a:schemeClr val="accent2">
              <a:lumMod val="40000"/>
              <a:lumOff val="60000"/>
            </a:schemeClr>
          </a:solidFill>
          <a:ln w="76200">
            <a:prstDash val="sysDot"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bn-BD" sz="8000" dirty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09800"/>
            <a:ext cx="8534400" cy="3992563"/>
          </a:xfrm>
          <a:solidFill>
            <a:schemeClr val="accent6">
              <a:lumMod val="60000"/>
              <a:lumOff val="40000"/>
            </a:schemeClr>
          </a:solidFill>
          <a:ln w="76200"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bn-BD" sz="4000" dirty="0">
                <a:latin typeface="NikoshBAN" pitchFamily="2" charset="0"/>
                <a:cs typeface="NikoshBAN" pitchFamily="2" charset="0"/>
              </a:rPr>
              <a:t>১।  জীবাশ্ম জালানী পোড়ানোর ফলে কোনটি ঘটে ?</a:t>
            </a:r>
          </a:p>
          <a:p>
            <a:pPr>
              <a:buNone/>
            </a:pPr>
            <a:r>
              <a:rPr lang="bn-BD" sz="4000" dirty="0">
                <a:latin typeface="NikoshBAN" pitchFamily="2" charset="0"/>
                <a:cs typeface="NikoshBAN" pitchFamily="2" charset="0"/>
              </a:rPr>
              <a:t>২।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জনসংখ্যা বৃদ্ধির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ফলে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পরিবেশের উপর কি কি ক্ষতিকর প্রভাব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পড়ে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? </a:t>
            </a:r>
          </a:p>
          <a:p>
            <a:pPr>
              <a:buNone/>
            </a:pPr>
            <a:r>
              <a:rPr lang="bn-BD" sz="4000" dirty="0">
                <a:latin typeface="NikoshBAN" pitchFamily="2" charset="0"/>
                <a:cs typeface="NikoshBAN" pitchFamily="2" charset="0"/>
              </a:rPr>
              <a:t>৩। পরিবেশের উপর জনসংখ্যা বৃদ্ধির ক্ষতিকর প্রভাবের কারনগুলো কি কি? </a:t>
            </a:r>
          </a:p>
          <a:p>
            <a:pPr>
              <a:buNone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decel="100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decel="100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" decel="100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" decel="100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build="p" animBg="1"/>
      <p:bldP spid="3" grpId="1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/>
          <p:cNvSpPr txBox="1">
            <a:spLocks/>
          </p:cNvSpPr>
          <p:nvPr/>
        </p:nvSpPr>
        <p:spPr>
          <a:xfrm>
            <a:off x="381000" y="304800"/>
            <a:ext cx="8305800" cy="26670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76200" cap="flat" cmpd="sng" algn="ctr">
            <a:solidFill>
              <a:schemeClr val="accent1">
                <a:lumMod val="75000"/>
              </a:schemeClr>
            </a:solidFill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numCol="1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38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bn-BD" sz="138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পাঠ</a:t>
            </a:r>
            <a:r>
              <a:rPr kumimoji="0" lang="bn-IN" sz="138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পরিচিতি</a:t>
            </a:r>
            <a:endParaRPr kumimoji="0" lang="en-US" sz="13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3" name="Content Placeholder 5"/>
          <p:cNvSpPr txBox="1">
            <a:spLocks/>
          </p:cNvSpPr>
          <p:nvPr/>
        </p:nvSpPr>
        <p:spPr>
          <a:xfrm>
            <a:off x="381000" y="3124200"/>
            <a:ext cx="8229600" cy="335280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7620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blipFill>
                  <a:blip r:embed="rId4"/>
                  <a:tile tx="0" ty="0" sx="100000" sy="100000" flip="none" algn="tl"/>
                </a:blip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  </a:t>
            </a:r>
            <a:r>
              <a:rPr kumimoji="0" lang="bn-BD" sz="4400" b="1" i="0" u="none" strike="noStrike" kern="1200" cap="none" spc="0" normalizeH="0" baseline="0" noProof="0" dirty="0">
                <a:ln>
                  <a:noFill/>
                </a:ln>
                <a:blipFill>
                  <a:blip r:embed="rId4"/>
                  <a:tile tx="0" ty="0" sx="100000" sy="100000" flip="none" algn="tl"/>
                </a:blip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শ্রেণিঃ</a:t>
            </a:r>
            <a:r>
              <a:rPr kumimoji="0" lang="bn-IN" sz="4400" b="1" i="0" u="none" strike="noStrike" kern="1200" cap="none" spc="0" normalizeH="0" baseline="0" noProof="0" dirty="0">
                <a:ln>
                  <a:noFill/>
                </a:ln>
                <a:blipFill>
                  <a:blip r:embed="rId4"/>
                  <a:tile tx="0" ty="0" sx="100000" sy="100000" flip="none" algn="tl"/>
                </a:blip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bn-BD" sz="4400" b="1" i="0" u="none" strike="noStrike" kern="1200" cap="none" spc="0" normalizeH="0" baseline="0" noProof="0" dirty="0">
                <a:ln>
                  <a:noFill/>
                </a:ln>
                <a:blipFill>
                  <a:blip r:embed="rId4"/>
                  <a:tile tx="0" ty="0" sx="100000" sy="100000" flip="none" algn="tl"/>
                </a:blip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blipFill>
                  <a:blip r:embed="rId4"/>
                  <a:tile tx="0" ty="0" sx="100000" sy="100000" flip="none" algn="tl"/>
                </a:blip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5ম</a:t>
            </a:r>
            <a:endParaRPr lang="en-US" sz="1100" b="1" noProof="0" dirty="0">
              <a:blipFill>
                <a:blip r:embed="rId4"/>
                <a:tile tx="0" ty="0" sx="100000" sy="100000" flip="none" algn="tl"/>
              </a:blipFill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blipFill>
                  <a:blip r:embed="rId4"/>
                  <a:tile tx="0" ty="0" sx="100000" sy="100000" flip="none" algn="tl"/>
                </a:blip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  </a:t>
            </a:r>
            <a:r>
              <a:rPr kumimoji="0" lang="bn-BD" sz="4400" b="1" i="0" u="none" strike="noStrike" kern="1200" cap="none" spc="0" normalizeH="0" baseline="0" noProof="0" dirty="0">
                <a:ln>
                  <a:noFill/>
                </a:ln>
                <a:blipFill>
                  <a:blip r:embed="rId4"/>
                  <a:tile tx="0" ty="0" sx="100000" sy="100000" flip="none" algn="tl"/>
                </a:blip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বিষয়ঃ প্রাথমিক বিজ্ঞান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blipFill>
                  <a:blip r:embed="rId4"/>
                  <a:tile tx="0" ty="0" sx="100000" sy="100000" flip="none" algn="tl"/>
                </a:blip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 </a:t>
            </a:r>
            <a:r>
              <a:rPr kumimoji="0" lang="bn-BD" sz="4400" b="1" i="0" u="none" strike="noStrike" kern="1200" cap="none" spc="0" normalizeH="0" baseline="0" noProof="0" dirty="0">
                <a:ln>
                  <a:noFill/>
                </a:ln>
                <a:blipFill>
                  <a:blip r:embed="rId4"/>
                  <a:tile tx="0" ty="0" sx="100000" sy="100000" flip="none" algn="tl"/>
                </a:blip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অধ্যায়ঃ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blipFill>
                  <a:blip r:embed="rId4"/>
                  <a:tile tx="0" ty="0" sx="100000" sy="100000" flip="none" algn="tl"/>
                </a:blip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bn-BD" sz="4400" b="1" i="0" u="none" strike="noStrike" kern="1200" cap="none" spc="0" normalizeH="0" baseline="0" noProof="0" dirty="0">
                <a:ln>
                  <a:noFill/>
                </a:ln>
                <a:blipFill>
                  <a:blip r:embed="rId4"/>
                  <a:tile tx="0" ty="0" sx="100000" sy="100000" flip="none" algn="tl"/>
                </a:blip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১</a:t>
            </a:r>
            <a:r>
              <a:rPr kumimoji="0" lang="bn-IN" sz="4400" b="1" i="0" u="none" strike="noStrike" kern="1200" cap="none" spc="0" normalizeH="0" baseline="0" noProof="0" dirty="0">
                <a:ln>
                  <a:noFill/>
                </a:ln>
                <a:blipFill>
                  <a:blip r:embed="rId4"/>
                  <a:tile tx="0" ty="0" sx="100000" sy="100000" flip="none" algn="tl"/>
                </a:blip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4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blipFill>
                  <a:blip r:embed="rId4"/>
                  <a:tile tx="0" ty="0" sx="100000" sy="100000" flip="none" algn="tl"/>
                </a:blip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endParaRPr kumimoji="0" lang="bn-BD" sz="4400" b="1" i="0" u="none" strike="noStrike" kern="1200" cap="none" spc="0" normalizeH="0" baseline="0" noProof="0" dirty="0">
              <a:ln>
                <a:noFill/>
              </a:ln>
              <a:blipFill>
                <a:blip r:embed="rId4"/>
                <a:tile tx="0" ty="0" sx="100000" sy="100000" flip="none" algn="tl"/>
              </a:blip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blipFill>
                  <a:blip r:embed="rId4"/>
                  <a:tile tx="0" ty="0" sx="100000" sy="100000" flip="none" algn="tl"/>
                </a:blip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   </a:t>
            </a:r>
            <a:r>
              <a:rPr kumimoji="0" lang="bn-BD" sz="4400" b="1" i="0" u="none" strike="noStrike" kern="1200" cap="none" spc="0" normalizeH="0" baseline="0" noProof="0" dirty="0">
                <a:ln>
                  <a:noFill/>
                </a:ln>
                <a:blipFill>
                  <a:blip r:embed="rId4"/>
                  <a:tile tx="0" ty="0" sx="100000" sy="100000" flip="none" algn="tl"/>
                </a:blip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সময়ঃ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blipFill>
                  <a:blip r:embed="rId4"/>
                  <a:tile tx="0" ty="0" sx="100000" sy="100000" flip="none" algn="tl"/>
                </a:blip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bn-BD" sz="4400" b="1" i="0" u="none" strike="noStrike" kern="1200" cap="none" spc="0" normalizeH="0" baseline="0" noProof="0" dirty="0">
                <a:ln>
                  <a:noFill/>
                </a:ln>
                <a:blipFill>
                  <a:blip r:embed="rId4"/>
                  <a:tile tx="0" ty="0" sx="100000" sy="100000" flip="none" algn="tl"/>
                </a:blip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৪০ মিনিট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blipFill>
                <a:blip r:embed="rId4"/>
                <a:tile tx="0" ty="0" sx="100000" sy="100000" flip="none" algn="tl"/>
              </a:blip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xit" presetSubtype="4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3" grpId="0" animBg="1"/>
      <p:bldP spid="3" grpId="1" animBg="1"/>
      <p:bldP spid="3" grpId="2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76200">
            <a:solidFill>
              <a:srgbClr val="FF000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bn-BD" sz="8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8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Content Placeholder 2"/>
          <p:cNvSpPr txBox="1">
            <a:spLocks noGrp="1"/>
          </p:cNvSpPr>
          <p:nvPr>
            <p:ph idx="1"/>
          </p:nvPr>
        </p:nvSpPr>
        <p:spPr>
          <a:xfrm>
            <a:off x="4267200" y="1905002"/>
            <a:ext cx="4419600" cy="4221162"/>
          </a:xfrm>
          <a:prstGeom prst="rect">
            <a:avLst/>
          </a:prstGeom>
          <a:ln w="76200" cap="flat" cmpd="sng" algn="ctr">
            <a:solidFill>
              <a:srgbClr val="7030A0"/>
            </a:solidFill>
            <a:prstDash val="sysDot"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bn-BD" sz="54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পরিবেশের উপর জনসংখ্যা বৃদ্ধির ক্ষতিকর প্রভাব</a:t>
            </a:r>
            <a:r>
              <a:rPr kumimoji="0" lang="bn-BD" sz="5400" b="0" i="0" u="none" strike="noStrike" kern="1200" cap="none" spc="0" normalizeH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ও এর</a:t>
            </a:r>
            <a:r>
              <a:rPr kumimoji="0" lang="bn-BD" sz="54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কারনগুলোর</a:t>
            </a:r>
            <a:r>
              <a:rPr kumimoji="0" lang="bn-BD" sz="5400" b="0" i="0" u="none" strike="noStrike" kern="1200" cap="none" spc="0" normalizeH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bn-BD" sz="54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একটি তালিকা তৈরি করে</a:t>
            </a:r>
            <a:r>
              <a:rPr kumimoji="0" lang="bn-BD" sz="5400" b="0" i="0" u="none" strike="noStrike" kern="1200" cap="none" spc="0" normalizeH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আনবে</a:t>
            </a:r>
            <a:r>
              <a:rPr kumimoji="0" lang="bn-BD" sz="54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।  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pic>
        <p:nvPicPr>
          <p:cNvPr id="6" name="Picture 5" descr="images.w213jp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175" y="1905001"/>
            <a:ext cx="3855425" cy="4221162"/>
          </a:xfrm>
          <a:prstGeom prst="rect">
            <a:avLst/>
          </a:prstGeom>
          <a:ln w="57150">
            <a:solidFill>
              <a:schemeClr val="accent1">
                <a:lumMod val="60000"/>
                <a:lumOff val="4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decel="100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decel="100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decel="100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decel="100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decel="100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decel="100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3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decel="10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decel="10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7" grpId="0" build="p" animBg="1"/>
      <p:bldP spid="7" grpId="1" build="p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nnn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2209800"/>
            <a:ext cx="8686800" cy="43053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76200">
            <a:solidFill>
              <a:schemeClr val="tx1"/>
            </a:solidFill>
            <a:prstDash val="sysDot"/>
          </a:ln>
        </p:spPr>
      </p:pic>
      <p:sp>
        <p:nvSpPr>
          <p:cNvPr id="4" name="Flowchart: Punched Tape 3"/>
          <p:cNvSpPr/>
          <p:nvPr/>
        </p:nvSpPr>
        <p:spPr>
          <a:xfrm>
            <a:off x="685800" y="304800"/>
            <a:ext cx="7467600" cy="1600200"/>
          </a:xfrm>
          <a:prstGeom prst="flowChartPunchedTape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7200" b="1" dirty="0">
                <a:latin typeface="NikoshBAN" pitchFamily="2" charset="0"/>
                <a:cs typeface="NikoshBAN" pitchFamily="2" charset="0"/>
              </a:rPr>
              <a:t>সবাইকে ধন্যবাদ</a:t>
            </a:r>
            <a:endParaRPr lang="en-US" sz="72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decel="100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decel="100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3124200"/>
          </a:xfrm>
          <a:prstGeom prst="cub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>
                <a:gd name="adj" fmla="val 52468"/>
              </a:avLst>
            </a:prstTxWarp>
          </a:bodyPr>
          <a:lstStyle/>
          <a:p>
            <a:pPr algn="ctr"/>
            <a:r>
              <a:rPr lang="bn-IN" sz="8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চলো কয়েকটি ছবি দেখি</a:t>
            </a:r>
            <a:endParaRPr lang="en-US" sz="8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decel="100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decel="100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build="allAtOnce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eop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" decel="10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decel="10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pBoom_Zugsszene_WB_tra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" y="0"/>
            <a:ext cx="9144000" cy="6858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decel="100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decel="100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26213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decel="100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decel="100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Znalezione obrazy dla zapytania: অধিক জনসংখ্যার চাপ 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28600"/>
            <a:ext cx="8305800" cy="617220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403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decel="100000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decel="100000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verpopulation-bangladesh-silhouette-symbol-man-human-bangladeshi-state-crowded-area-uncontrolled-birth-rate-9452135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130132"/>
            <a:ext cx="8001000" cy="4901633"/>
          </a:xfrm>
          <a:prstGeom prst="rect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</p:pic>
      <p:sp>
        <p:nvSpPr>
          <p:cNvPr id="4" name="Flowchart: Process 3"/>
          <p:cNvSpPr/>
          <p:nvPr/>
        </p:nvSpPr>
        <p:spPr>
          <a:xfrm>
            <a:off x="457200" y="5257800"/>
            <a:ext cx="8001000" cy="1219200"/>
          </a:xfrm>
          <a:prstGeom prst="flowChartProcess">
            <a:avLst/>
          </a:prstGeom>
          <a:blipFill>
            <a:blip r:embed="rId3" cstate="print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600" dirty="0">
                <a:latin typeface="NikoshBAN" pitchFamily="2" charset="0"/>
                <a:cs typeface="NikoshBAN" pitchFamily="2" charset="0"/>
              </a:rPr>
              <a:t>বাংলাদেশ ১ টি জনবহুল দেশ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decel="100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decel="100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decel="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decel="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1784</TotalTime>
  <Words>370</Words>
  <Application>Microsoft Office PowerPoint</Application>
  <PresentationFormat>On-screen Show (4:3)</PresentationFormat>
  <Paragraphs>51</Paragraphs>
  <Slides>31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সবাইকে ফুলেল শুভেচ্ছা</vt:lpstr>
      <vt:lpstr>Slide 2</vt:lpstr>
      <vt:lpstr>Slide 3</vt:lpstr>
      <vt:lpstr>চলো কয়েকটি ছবি দেখি</vt:lpstr>
      <vt:lpstr>Slide 5</vt:lpstr>
      <vt:lpstr>Slide 6</vt:lpstr>
      <vt:lpstr>Slide 7</vt:lpstr>
      <vt:lpstr>Slide 8</vt:lpstr>
      <vt:lpstr>Slide 9</vt:lpstr>
      <vt:lpstr>আজকের পাঠ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দলীয় কাজ</vt:lpstr>
      <vt:lpstr>Slide 28</vt:lpstr>
      <vt:lpstr>মূল্যায়ন</vt:lpstr>
      <vt:lpstr>বাড়ির কাজ</vt:lpstr>
      <vt:lpstr>Slide 31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শুভেচ্ছা</dc:title>
  <dc:creator>pti jamal</dc:creator>
  <cp:lastModifiedBy>PTI-JAM</cp:lastModifiedBy>
  <cp:revision>235</cp:revision>
  <dcterms:created xsi:type="dcterms:W3CDTF">2006-08-16T00:00:00Z</dcterms:created>
  <dcterms:modified xsi:type="dcterms:W3CDTF">2020-02-24T05:01:43Z</dcterms:modified>
</cp:coreProperties>
</file>