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293" r:id="rId3"/>
    <p:sldId id="263" r:id="rId4"/>
    <p:sldId id="267" r:id="rId5"/>
    <p:sldId id="264" r:id="rId6"/>
    <p:sldId id="277" r:id="rId7"/>
    <p:sldId id="279" r:id="rId8"/>
    <p:sldId id="272" r:id="rId9"/>
    <p:sldId id="313" r:id="rId10"/>
    <p:sldId id="266" r:id="rId11"/>
    <p:sldId id="278" r:id="rId12"/>
    <p:sldId id="294" r:id="rId13"/>
    <p:sldId id="309" r:id="rId14"/>
    <p:sldId id="300" r:id="rId15"/>
    <p:sldId id="314" r:id="rId16"/>
    <p:sldId id="301" r:id="rId17"/>
    <p:sldId id="283" r:id="rId18"/>
    <p:sldId id="296" r:id="rId19"/>
    <p:sldId id="304" r:id="rId20"/>
    <p:sldId id="287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9966"/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17" autoAdjust="0"/>
  </p:normalViewPr>
  <p:slideViewPr>
    <p:cSldViewPr snapToGrid="0">
      <p:cViewPr varScale="1">
        <p:scale>
          <a:sx n="85" d="100"/>
          <a:sy n="85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2EED9-70CF-429E-AA0F-B7A047F7255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03322A-4A95-49AE-BACF-E36E2C84B54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BD4174-BF4A-4C91-97F5-F722909F0872}" type="parTrans" cxnId="{F78E5114-436A-41C3-9AD9-3A8DEF43C915}">
      <dgm:prSet/>
      <dgm:spPr/>
      <dgm:t>
        <a:bodyPr/>
        <a:lstStyle/>
        <a:p>
          <a:endParaRPr lang="en-US"/>
        </a:p>
      </dgm:t>
    </dgm:pt>
    <dgm:pt modelId="{A787C444-3482-4578-AC63-43BE7985F081}" type="sibTrans" cxnId="{F78E5114-436A-41C3-9AD9-3A8DEF43C915}">
      <dgm:prSet/>
      <dgm:spPr/>
      <dgm:t>
        <a:bodyPr/>
        <a:lstStyle/>
        <a:p>
          <a:endParaRPr lang="en-US"/>
        </a:p>
      </dgm:t>
    </dgm:pt>
    <dgm:pt modelId="{4832C168-D14C-4650-94C0-C18D7A8A8475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জন্মঃ ১৯৪৭ খ্রিস্টাব্দে ঢাকা জেলা বিক্রমপুরের (বর্তমানে মুন্সিগঞ্জ জেলা ) রাড়িখাল  </a:t>
          </a:r>
          <a:endParaRPr lang="en-US" sz="1200" dirty="0">
            <a:solidFill>
              <a:schemeClr val="tx1"/>
            </a:solidFill>
          </a:endParaRPr>
        </a:p>
      </dgm:t>
    </dgm:pt>
    <dgm:pt modelId="{0EAABC9F-02B6-466F-BA45-1196972B387F}" type="parTrans" cxnId="{2F67557C-AEDF-4AC1-99D1-43D7E2A94510}">
      <dgm:prSet/>
      <dgm:spPr/>
      <dgm:t>
        <a:bodyPr/>
        <a:lstStyle/>
        <a:p>
          <a:endParaRPr lang="en-US"/>
        </a:p>
      </dgm:t>
    </dgm:pt>
    <dgm:pt modelId="{ACC30B3F-65AA-4E53-A661-C08F8E36F307}" type="sibTrans" cxnId="{2F67557C-AEDF-4AC1-99D1-43D7E2A94510}">
      <dgm:prSet/>
      <dgm:spPr/>
      <dgm:t>
        <a:bodyPr/>
        <a:lstStyle/>
        <a:p>
          <a:endParaRPr lang="en-US"/>
        </a:p>
      </dgm:t>
    </dgm:pt>
    <dgm:pt modelId="{B5B0598A-2850-4EB5-A623-C2DABAC291A0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কর্মজীবনঃ ঢাকা বিশ্ববিদ্যালয়ে বাংলা বিভাগের  অধ্যাপক</a:t>
          </a:r>
          <a:endParaRPr lang="en-US" sz="1200" dirty="0">
            <a:solidFill>
              <a:schemeClr val="tx1"/>
            </a:solidFill>
          </a:endParaRPr>
        </a:p>
      </dgm:t>
    </dgm:pt>
    <dgm:pt modelId="{A5E68791-C560-4FC6-AD4A-BA17E8C51675}" type="parTrans" cxnId="{D8170EEA-E170-475A-97EF-6942B720AD11}">
      <dgm:prSet/>
      <dgm:spPr/>
      <dgm:t>
        <a:bodyPr/>
        <a:lstStyle/>
        <a:p>
          <a:endParaRPr lang="en-US"/>
        </a:p>
      </dgm:t>
    </dgm:pt>
    <dgm:pt modelId="{4BA522F8-9F8B-4A85-AB43-189568B2E547}" type="sibTrans" cxnId="{D8170EEA-E170-475A-97EF-6942B720AD11}">
      <dgm:prSet/>
      <dgm:spPr/>
      <dgm:t>
        <a:bodyPr/>
        <a:lstStyle/>
        <a:p>
          <a:endParaRPr lang="en-US"/>
        </a:p>
      </dgm:t>
    </dgm:pt>
    <dgm:pt modelId="{413AC8B2-0C9E-453F-B278-9E1DB9C1F7FD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গবেষক, ভাষাবিজ্ঞানী, কবি, ঔপন্যাসিক, ও প্রাবন্ধিক</a:t>
          </a:r>
          <a:endParaRPr lang="en-US" sz="1200" dirty="0">
            <a:solidFill>
              <a:schemeClr val="tx1"/>
            </a:solidFill>
          </a:endParaRPr>
        </a:p>
      </dgm:t>
    </dgm:pt>
    <dgm:pt modelId="{762AFBA6-981E-45CE-A917-988EF0E6A5A5}" type="parTrans" cxnId="{E442147A-37FA-448F-90E6-AE628C140116}">
      <dgm:prSet/>
      <dgm:spPr/>
      <dgm:t>
        <a:bodyPr/>
        <a:lstStyle/>
        <a:p>
          <a:endParaRPr lang="en-US"/>
        </a:p>
      </dgm:t>
    </dgm:pt>
    <dgm:pt modelId="{EEA6622D-D7AA-4F89-8883-F073A6C9C2EF}" type="sibTrans" cxnId="{E442147A-37FA-448F-90E6-AE628C140116}">
      <dgm:prSet/>
      <dgm:spPr/>
      <dgm:t>
        <a:bodyPr/>
        <a:lstStyle/>
        <a:p>
          <a:endParaRPr lang="en-US"/>
        </a:p>
      </dgm:t>
    </dgm:pt>
    <dgm:pt modelId="{139A3428-59CF-47A0-AA6A-78BCB60FDD23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কবিতাগ্রন্থঃ ‘অলৌকিক  ইস্টিমার’ ও ‘জ্বলো চিতাবাঘ</a:t>
          </a:r>
          <a:r>
            <a:rPr lang="bn-BD" sz="1500" dirty="0" smtClean="0"/>
            <a:t>’</a:t>
          </a:r>
          <a:endParaRPr lang="en-US" sz="1500" dirty="0"/>
        </a:p>
      </dgm:t>
    </dgm:pt>
    <dgm:pt modelId="{DF1CC5A1-C049-41C0-B261-528B5C095A8A}" type="parTrans" cxnId="{E00064C8-BFDF-48CC-8C87-0AFB37BF49A0}">
      <dgm:prSet/>
      <dgm:spPr/>
      <dgm:t>
        <a:bodyPr/>
        <a:lstStyle/>
        <a:p>
          <a:endParaRPr lang="en-US"/>
        </a:p>
      </dgm:t>
    </dgm:pt>
    <dgm:pt modelId="{3B80AC36-9398-4410-B8FA-7D80AE5A5912}" type="sibTrans" cxnId="{E00064C8-BFDF-48CC-8C87-0AFB37BF49A0}">
      <dgm:prSet/>
      <dgm:spPr/>
      <dgm:t>
        <a:bodyPr/>
        <a:lstStyle/>
        <a:p>
          <a:endParaRPr lang="en-US"/>
        </a:p>
      </dgm:t>
    </dgm:pt>
    <dgm:pt modelId="{FEA0C105-F067-4E33-88F0-12A03A708212}">
      <dgm:prSet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গবেষণাগ্রন্থঃ ‘বাক্যতত্ত্ব, কিশোরদের জন্যঃ ‘লাল নীল দীপাবলী’ ও ‘কতো নদী সরোবর’</a:t>
          </a:r>
          <a:endParaRPr lang="en-US" sz="1200" dirty="0">
            <a:solidFill>
              <a:schemeClr val="tx1"/>
            </a:solidFill>
          </a:endParaRPr>
        </a:p>
      </dgm:t>
    </dgm:pt>
    <dgm:pt modelId="{2F827E8E-6095-4B60-895D-98974C4FB4C5}" type="parTrans" cxnId="{D59E5061-2BC2-4A4F-8CFF-55468C967984}">
      <dgm:prSet/>
      <dgm:spPr/>
      <dgm:t>
        <a:bodyPr/>
        <a:lstStyle/>
        <a:p>
          <a:endParaRPr lang="en-US"/>
        </a:p>
      </dgm:t>
    </dgm:pt>
    <dgm:pt modelId="{2E7C3561-B829-4477-8EA1-8C9D09D39D66}" type="sibTrans" cxnId="{D59E5061-2BC2-4A4F-8CFF-55468C967984}">
      <dgm:prSet/>
      <dgm:spPr/>
      <dgm:t>
        <a:bodyPr/>
        <a:lstStyle/>
        <a:p>
          <a:endParaRPr lang="en-US"/>
        </a:p>
      </dgm:t>
    </dgm:pt>
    <dgm:pt modelId="{B4DF388A-D691-4989-B1E5-BA11DC9E242E}">
      <dgm:prSet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বাংলা একাডেমি পুরস্কারঃ ১৯৮৭ সাল </a:t>
          </a:r>
          <a:endParaRPr lang="en-US" sz="1200" dirty="0">
            <a:solidFill>
              <a:schemeClr val="tx1"/>
            </a:solidFill>
          </a:endParaRPr>
        </a:p>
      </dgm:t>
    </dgm:pt>
    <dgm:pt modelId="{CC26CFC3-6FD1-422F-812F-C88A4B6BE44D}" type="parTrans" cxnId="{11AAEA51-091B-4AAF-8595-CD638CA3BC3D}">
      <dgm:prSet/>
      <dgm:spPr/>
      <dgm:t>
        <a:bodyPr/>
        <a:lstStyle/>
        <a:p>
          <a:endParaRPr lang="en-US"/>
        </a:p>
      </dgm:t>
    </dgm:pt>
    <dgm:pt modelId="{EAC4FFD6-7A15-4A15-A10B-DA161BB1B7F8}" type="sibTrans" cxnId="{11AAEA51-091B-4AAF-8595-CD638CA3BC3D}">
      <dgm:prSet/>
      <dgm:spPr/>
      <dgm:t>
        <a:bodyPr/>
        <a:lstStyle/>
        <a:p>
          <a:endParaRPr lang="en-US"/>
        </a:p>
      </dgm:t>
    </dgm:pt>
    <dgm:pt modelId="{1B08E413-6594-47FB-855C-CC2DC65600F9}">
      <dgm:prSet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মৃত্যুঃ ২০০৪  সালে জার্মানির মিউনিখ শহর</a:t>
          </a:r>
          <a:endParaRPr lang="en-US" sz="1200" dirty="0">
            <a:solidFill>
              <a:schemeClr val="tx1"/>
            </a:solidFill>
          </a:endParaRPr>
        </a:p>
      </dgm:t>
    </dgm:pt>
    <dgm:pt modelId="{3A7E92F7-6265-4C0F-9B86-79283959F2EF}" type="parTrans" cxnId="{0D3B939B-18D4-472B-8726-8B8003E6AE17}">
      <dgm:prSet/>
      <dgm:spPr/>
      <dgm:t>
        <a:bodyPr/>
        <a:lstStyle/>
        <a:p>
          <a:endParaRPr lang="en-US"/>
        </a:p>
      </dgm:t>
    </dgm:pt>
    <dgm:pt modelId="{7D9E3D2F-D22A-49DF-B853-DB5D6F34EB3A}" type="sibTrans" cxnId="{0D3B939B-18D4-472B-8726-8B8003E6AE17}">
      <dgm:prSet/>
      <dgm:spPr/>
      <dgm:t>
        <a:bodyPr/>
        <a:lstStyle/>
        <a:p>
          <a:endParaRPr lang="en-US"/>
        </a:p>
      </dgm:t>
    </dgm:pt>
    <dgm:pt modelId="{C651333F-80F3-4C3E-88D3-6B262F6DF3D5}" type="pres">
      <dgm:prSet presAssocID="{0652EED9-70CF-429E-AA0F-B7A047F725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0EFE74-B82E-4E3D-B2D0-AC840ACA951B}" type="pres">
      <dgm:prSet presAssocID="{3703322A-4A95-49AE-BACF-E36E2C84B549}" presName="centerShape" presStyleLbl="node0" presStyleIdx="0" presStyleCnt="1"/>
      <dgm:spPr/>
      <dgm:t>
        <a:bodyPr/>
        <a:lstStyle/>
        <a:p>
          <a:endParaRPr lang="en-US"/>
        </a:p>
      </dgm:t>
    </dgm:pt>
    <dgm:pt modelId="{43C50545-EC16-49A6-B62C-1D10F68B5ADA}" type="pres">
      <dgm:prSet presAssocID="{0EAABC9F-02B6-466F-BA45-1196972B387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5B0C57AC-7FCC-49C8-B28C-790EA88D0171}" type="pres">
      <dgm:prSet presAssocID="{0EAABC9F-02B6-466F-BA45-1196972B387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F5A9EEA-9B6F-494D-83CC-51B6D47E0D8A}" type="pres">
      <dgm:prSet presAssocID="{4832C168-D14C-4650-94C0-C18D7A8A8475}" presName="node" presStyleLbl="node1" presStyleIdx="0" presStyleCnt="7" custScaleX="100690" custScaleY="90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4A026-6323-4C41-9DEA-E9D2AE8BB05D}" type="pres">
      <dgm:prSet presAssocID="{A5E68791-C560-4FC6-AD4A-BA17E8C5167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427A8695-25CF-47D8-9B99-6912CACE9288}" type="pres">
      <dgm:prSet presAssocID="{A5E68791-C560-4FC6-AD4A-BA17E8C5167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B1D9F24-BF8F-4185-8B31-6E2920F66BA5}" type="pres">
      <dgm:prSet presAssocID="{B5B0598A-2850-4EB5-A623-C2DABAC291A0}" presName="node" presStyleLbl="node1" presStyleIdx="1" presStyleCnt="7" custScaleX="93423" custScaleY="88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450ED-D8A9-49F4-9119-49823BFE9628}" type="pres">
      <dgm:prSet presAssocID="{762AFBA6-981E-45CE-A917-988EF0E6A5A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4560FF7F-67CC-4C10-AF35-E88C10645E9C}" type="pres">
      <dgm:prSet presAssocID="{762AFBA6-981E-45CE-A917-988EF0E6A5A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627831A-3DAF-4589-8BE3-F8C93BDF0E84}" type="pres">
      <dgm:prSet presAssocID="{413AC8B2-0C9E-453F-B278-9E1DB9C1F7FD}" presName="node" presStyleLbl="node1" presStyleIdx="2" presStyleCnt="7" custScaleX="87921" custScaleY="84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C015-AF24-4E04-B885-18201846364D}" type="pres">
      <dgm:prSet presAssocID="{2F827E8E-6095-4B60-895D-98974C4FB4C5}" presName="parTrans" presStyleLbl="sibTrans2D1" presStyleIdx="3" presStyleCnt="7"/>
      <dgm:spPr/>
      <dgm:t>
        <a:bodyPr/>
        <a:lstStyle/>
        <a:p>
          <a:endParaRPr lang="en-US"/>
        </a:p>
      </dgm:t>
    </dgm:pt>
    <dgm:pt modelId="{8E9775C9-FDBE-4AC3-986B-8F1AF0A1F9B6}" type="pres">
      <dgm:prSet presAssocID="{2F827E8E-6095-4B60-895D-98974C4FB4C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2925FCB-654A-4ABD-BD68-306F65889CCF}" type="pres">
      <dgm:prSet presAssocID="{FEA0C105-F067-4E33-88F0-12A03A708212}" presName="node" presStyleLbl="node1" presStyleIdx="3" presStyleCnt="7" custScaleX="98145" custScaleY="85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A8C3B-19A8-48D8-986C-736BD06BC733}" type="pres">
      <dgm:prSet presAssocID="{DF1CC5A1-C049-41C0-B261-528B5C095A8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F59CC13-A461-415F-9137-5C5B5EFE1089}" type="pres">
      <dgm:prSet presAssocID="{DF1CC5A1-C049-41C0-B261-528B5C095A8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55AF4CE-61D5-454F-8DE4-C8F9C1DB317F}" type="pres">
      <dgm:prSet presAssocID="{139A3428-59CF-47A0-AA6A-78BCB60FDD23}" presName="node" presStyleLbl="node1" presStyleIdx="4" presStyleCnt="7" custScaleX="76784" custScaleY="67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B0F85-4A68-403E-A9FF-37F218413F3A}" type="pres">
      <dgm:prSet presAssocID="{CC26CFC3-6FD1-422F-812F-C88A4B6BE44D}" presName="parTrans" presStyleLbl="sibTrans2D1" presStyleIdx="5" presStyleCnt="7"/>
      <dgm:spPr/>
      <dgm:t>
        <a:bodyPr/>
        <a:lstStyle/>
        <a:p>
          <a:endParaRPr lang="en-US"/>
        </a:p>
      </dgm:t>
    </dgm:pt>
    <dgm:pt modelId="{B0AB6FFD-DFF5-4F2A-98C8-1FE771F4EC9B}" type="pres">
      <dgm:prSet presAssocID="{CC26CFC3-6FD1-422F-812F-C88A4B6BE44D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3249A98-F4C7-427D-80CA-DE9BB9E401D3}" type="pres">
      <dgm:prSet presAssocID="{B4DF388A-D691-4989-B1E5-BA11DC9E242E}" presName="node" presStyleLbl="node1" presStyleIdx="5" presStyleCnt="7" custScaleX="70247" custScaleY="65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A9586-5105-44E3-9443-1BFF898EF6B2}" type="pres">
      <dgm:prSet presAssocID="{3A7E92F7-6265-4C0F-9B86-79283959F2E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864367D3-8CDA-4C69-9187-2EB5F2D0347A}" type="pres">
      <dgm:prSet presAssocID="{3A7E92F7-6265-4C0F-9B86-79283959F2E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7210AFCF-DE1D-482C-AD38-A4FC19644F0D}" type="pres">
      <dgm:prSet presAssocID="{1B08E413-6594-47FB-855C-CC2DC65600F9}" presName="node" presStyleLbl="node1" presStyleIdx="6" presStyleCnt="7" custScaleX="69384" custScaleY="71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980A9-8CED-42F7-B6BB-C1B5B17794C0}" type="presOf" srcId="{B4DF388A-D691-4989-B1E5-BA11DC9E242E}" destId="{D3249A98-F4C7-427D-80CA-DE9BB9E401D3}" srcOrd="0" destOrd="0" presId="urn:microsoft.com/office/officeart/2005/8/layout/radial5"/>
    <dgm:cxn modelId="{7ED8F2F3-3AD4-4F35-B916-C7D753100F90}" type="presOf" srcId="{0EAABC9F-02B6-466F-BA45-1196972B387F}" destId="{43C50545-EC16-49A6-B62C-1D10F68B5ADA}" srcOrd="0" destOrd="0" presId="urn:microsoft.com/office/officeart/2005/8/layout/radial5"/>
    <dgm:cxn modelId="{14A6B784-A9C7-4CCC-99A2-902284615EB6}" type="presOf" srcId="{0EAABC9F-02B6-466F-BA45-1196972B387F}" destId="{5B0C57AC-7FCC-49C8-B28C-790EA88D0171}" srcOrd="1" destOrd="0" presId="urn:microsoft.com/office/officeart/2005/8/layout/radial5"/>
    <dgm:cxn modelId="{3B6671DF-278D-41C1-8008-5E64DFB00FE8}" type="presOf" srcId="{3A7E92F7-6265-4C0F-9B86-79283959F2EF}" destId="{864367D3-8CDA-4C69-9187-2EB5F2D0347A}" srcOrd="1" destOrd="0" presId="urn:microsoft.com/office/officeart/2005/8/layout/radial5"/>
    <dgm:cxn modelId="{19574701-CD0B-4267-A3C7-BC1462E733E9}" type="presOf" srcId="{CC26CFC3-6FD1-422F-812F-C88A4B6BE44D}" destId="{50AB0F85-4A68-403E-A9FF-37F218413F3A}" srcOrd="0" destOrd="0" presId="urn:microsoft.com/office/officeart/2005/8/layout/radial5"/>
    <dgm:cxn modelId="{F78E5114-436A-41C3-9AD9-3A8DEF43C915}" srcId="{0652EED9-70CF-429E-AA0F-B7A047F72559}" destId="{3703322A-4A95-49AE-BACF-E36E2C84B549}" srcOrd="0" destOrd="0" parTransId="{D5BD4174-BF4A-4C91-97F5-F722909F0872}" sibTransId="{A787C444-3482-4578-AC63-43BE7985F081}"/>
    <dgm:cxn modelId="{F4BFCE00-4BD2-4788-80F5-AE96BD6886D7}" type="presOf" srcId="{A5E68791-C560-4FC6-AD4A-BA17E8C51675}" destId="{427A8695-25CF-47D8-9B99-6912CACE9288}" srcOrd="1" destOrd="0" presId="urn:microsoft.com/office/officeart/2005/8/layout/radial5"/>
    <dgm:cxn modelId="{C796F1EB-7570-4275-86A0-B52013B77576}" type="presOf" srcId="{4832C168-D14C-4650-94C0-C18D7A8A8475}" destId="{AF5A9EEA-9B6F-494D-83CC-51B6D47E0D8A}" srcOrd="0" destOrd="0" presId="urn:microsoft.com/office/officeart/2005/8/layout/radial5"/>
    <dgm:cxn modelId="{5E669114-5308-4D18-8534-96D1D0B2A0ED}" type="presOf" srcId="{DF1CC5A1-C049-41C0-B261-528B5C095A8A}" destId="{E84A8C3B-19A8-48D8-986C-736BD06BC733}" srcOrd="0" destOrd="0" presId="urn:microsoft.com/office/officeart/2005/8/layout/radial5"/>
    <dgm:cxn modelId="{D8170EEA-E170-475A-97EF-6942B720AD11}" srcId="{3703322A-4A95-49AE-BACF-E36E2C84B549}" destId="{B5B0598A-2850-4EB5-A623-C2DABAC291A0}" srcOrd="1" destOrd="0" parTransId="{A5E68791-C560-4FC6-AD4A-BA17E8C51675}" sibTransId="{4BA522F8-9F8B-4A85-AB43-189568B2E547}"/>
    <dgm:cxn modelId="{82BAA015-93C2-4F4A-82A5-ECF8A44BAC54}" type="presOf" srcId="{A5E68791-C560-4FC6-AD4A-BA17E8C51675}" destId="{1634A026-6323-4C41-9DEA-E9D2AE8BB05D}" srcOrd="0" destOrd="0" presId="urn:microsoft.com/office/officeart/2005/8/layout/radial5"/>
    <dgm:cxn modelId="{0D3B939B-18D4-472B-8726-8B8003E6AE17}" srcId="{3703322A-4A95-49AE-BACF-E36E2C84B549}" destId="{1B08E413-6594-47FB-855C-CC2DC65600F9}" srcOrd="6" destOrd="0" parTransId="{3A7E92F7-6265-4C0F-9B86-79283959F2EF}" sibTransId="{7D9E3D2F-D22A-49DF-B853-DB5D6F34EB3A}"/>
    <dgm:cxn modelId="{F9899ACC-0CAD-4692-9188-68BF8FD02CD6}" type="presOf" srcId="{CC26CFC3-6FD1-422F-812F-C88A4B6BE44D}" destId="{B0AB6FFD-DFF5-4F2A-98C8-1FE771F4EC9B}" srcOrd="1" destOrd="0" presId="urn:microsoft.com/office/officeart/2005/8/layout/radial5"/>
    <dgm:cxn modelId="{4AE8AC88-0A7E-4796-AE1F-F63A85C6B7D9}" type="presOf" srcId="{2F827E8E-6095-4B60-895D-98974C4FB4C5}" destId="{8DCAC015-AF24-4E04-B885-18201846364D}" srcOrd="0" destOrd="0" presId="urn:microsoft.com/office/officeart/2005/8/layout/radial5"/>
    <dgm:cxn modelId="{E00064C8-BFDF-48CC-8C87-0AFB37BF49A0}" srcId="{3703322A-4A95-49AE-BACF-E36E2C84B549}" destId="{139A3428-59CF-47A0-AA6A-78BCB60FDD23}" srcOrd="4" destOrd="0" parTransId="{DF1CC5A1-C049-41C0-B261-528B5C095A8A}" sibTransId="{3B80AC36-9398-4410-B8FA-7D80AE5A5912}"/>
    <dgm:cxn modelId="{20054FA1-1050-48C8-928F-75F1697A1C30}" type="presOf" srcId="{FEA0C105-F067-4E33-88F0-12A03A708212}" destId="{12925FCB-654A-4ABD-BD68-306F65889CCF}" srcOrd="0" destOrd="0" presId="urn:microsoft.com/office/officeart/2005/8/layout/radial5"/>
    <dgm:cxn modelId="{D59E5061-2BC2-4A4F-8CFF-55468C967984}" srcId="{3703322A-4A95-49AE-BACF-E36E2C84B549}" destId="{FEA0C105-F067-4E33-88F0-12A03A708212}" srcOrd="3" destOrd="0" parTransId="{2F827E8E-6095-4B60-895D-98974C4FB4C5}" sibTransId="{2E7C3561-B829-4477-8EA1-8C9D09D39D66}"/>
    <dgm:cxn modelId="{B85790A5-DCF0-45CC-AB75-72E18530FD70}" type="presOf" srcId="{DF1CC5A1-C049-41C0-B261-528B5C095A8A}" destId="{2F59CC13-A461-415F-9137-5C5B5EFE1089}" srcOrd="1" destOrd="0" presId="urn:microsoft.com/office/officeart/2005/8/layout/radial5"/>
    <dgm:cxn modelId="{F8EB57EB-4FC2-4B37-9FBF-C8AFFB9DA28B}" type="presOf" srcId="{762AFBA6-981E-45CE-A917-988EF0E6A5A5}" destId="{4560FF7F-67CC-4C10-AF35-E88C10645E9C}" srcOrd="1" destOrd="0" presId="urn:microsoft.com/office/officeart/2005/8/layout/radial5"/>
    <dgm:cxn modelId="{D47C3813-0237-48A2-B6DE-3B1358A9DD9A}" type="presOf" srcId="{139A3428-59CF-47A0-AA6A-78BCB60FDD23}" destId="{E55AF4CE-61D5-454F-8DE4-C8F9C1DB317F}" srcOrd="0" destOrd="0" presId="urn:microsoft.com/office/officeart/2005/8/layout/radial5"/>
    <dgm:cxn modelId="{EE9F30B1-2E79-46F7-B51C-040BD6210A69}" type="presOf" srcId="{3703322A-4A95-49AE-BACF-E36E2C84B549}" destId="{E80EFE74-B82E-4E3D-B2D0-AC840ACA951B}" srcOrd="0" destOrd="0" presId="urn:microsoft.com/office/officeart/2005/8/layout/radial5"/>
    <dgm:cxn modelId="{D7B3068A-36AB-4B01-B1D6-505F332F42C4}" type="presOf" srcId="{0652EED9-70CF-429E-AA0F-B7A047F72559}" destId="{C651333F-80F3-4C3E-88D3-6B262F6DF3D5}" srcOrd="0" destOrd="0" presId="urn:microsoft.com/office/officeart/2005/8/layout/radial5"/>
    <dgm:cxn modelId="{873FB62D-D805-41E7-A75B-0BA8AAB38D2C}" type="presOf" srcId="{3A7E92F7-6265-4C0F-9B86-79283959F2EF}" destId="{DADA9586-5105-44E3-9443-1BFF898EF6B2}" srcOrd="0" destOrd="0" presId="urn:microsoft.com/office/officeart/2005/8/layout/radial5"/>
    <dgm:cxn modelId="{6D70E797-B50E-4FC6-83C5-A6458FF4A765}" type="presOf" srcId="{1B08E413-6594-47FB-855C-CC2DC65600F9}" destId="{7210AFCF-DE1D-482C-AD38-A4FC19644F0D}" srcOrd="0" destOrd="0" presId="urn:microsoft.com/office/officeart/2005/8/layout/radial5"/>
    <dgm:cxn modelId="{D4C77182-5F87-4C3A-84BD-C41FC7E6F967}" type="presOf" srcId="{B5B0598A-2850-4EB5-A623-C2DABAC291A0}" destId="{DB1D9F24-BF8F-4185-8B31-6E2920F66BA5}" srcOrd="0" destOrd="0" presId="urn:microsoft.com/office/officeart/2005/8/layout/radial5"/>
    <dgm:cxn modelId="{8FC9250B-1EFD-421D-B035-2682433D3D52}" type="presOf" srcId="{762AFBA6-981E-45CE-A917-988EF0E6A5A5}" destId="{EF3450ED-D8A9-49F4-9119-49823BFE9628}" srcOrd="0" destOrd="0" presId="urn:microsoft.com/office/officeart/2005/8/layout/radial5"/>
    <dgm:cxn modelId="{E442147A-37FA-448F-90E6-AE628C140116}" srcId="{3703322A-4A95-49AE-BACF-E36E2C84B549}" destId="{413AC8B2-0C9E-453F-B278-9E1DB9C1F7FD}" srcOrd="2" destOrd="0" parTransId="{762AFBA6-981E-45CE-A917-988EF0E6A5A5}" sibTransId="{EEA6622D-D7AA-4F89-8883-F073A6C9C2EF}"/>
    <dgm:cxn modelId="{674FBBE1-D7EF-4302-A18F-C20557989DD1}" type="presOf" srcId="{413AC8B2-0C9E-453F-B278-9E1DB9C1F7FD}" destId="{4627831A-3DAF-4589-8BE3-F8C93BDF0E84}" srcOrd="0" destOrd="0" presId="urn:microsoft.com/office/officeart/2005/8/layout/radial5"/>
    <dgm:cxn modelId="{11AAEA51-091B-4AAF-8595-CD638CA3BC3D}" srcId="{3703322A-4A95-49AE-BACF-E36E2C84B549}" destId="{B4DF388A-D691-4989-B1E5-BA11DC9E242E}" srcOrd="5" destOrd="0" parTransId="{CC26CFC3-6FD1-422F-812F-C88A4B6BE44D}" sibTransId="{EAC4FFD6-7A15-4A15-A10B-DA161BB1B7F8}"/>
    <dgm:cxn modelId="{BD3D1368-6166-48E7-BE81-DCE8711B685C}" type="presOf" srcId="{2F827E8E-6095-4B60-895D-98974C4FB4C5}" destId="{8E9775C9-FDBE-4AC3-986B-8F1AF0A1F9B6}" srcOrd="1" destOrd="0" presId="urn:microsoft.com/office/officeart/2005/8/layout/radial5"/>
    <dgm:cxn modelId="{2F67557C-AEDF-4AC1-99D1-43D7E2A94510}" srcId="{3703322A-4A95-49AE-BACF-E36E2C84B549}" destId="{4832C168-D14C-4650-94C0-C18D7A8A8475}" srcOrd="0" destOrd="0" parTransId="{0EAABC9F-02B6-466F-BA45-1196972B387F}" sibTransId="{ACC30B3F-65AA-4E53-A661-C08F8E36F307}"/>
    <dgm:cxn modelId="{F8EE0643-6963-4FA8-9303-53F0A3F2BD7E}" type="presParOf" srcId="{C651333F-80F3-4C3E-88D3-6B262F6DF3D5}" destId="{E80EFE74-B82E-4E3D-B2D0-AC840ACA951B}" srcOrd="0" destOrd="0" presId="urn:microsoft.com/office/officeart/2005/8/layout/radial5"/>
    <dgm:cxn modelId="{7D7BE1F2-A374-4051-A35F-E71B8607189B}" type="presParOf" srcId="{C651333F-80F3-4C3E-88D3-6B262F6DF3D5}" destId="{43C50545-EC16-49A6-B62C-1D10F68B5ADA}" srcOrd="1" destOrd="0" presId="urn:microsoft.com/office/officeart/2005/8/layout/radial5"/>
    <dgm:cxn modelId="{9409BA74-3C4F-474F-A3B9-BA4C82138669}" type="presParOf" srcId="{43C50545-EC16-49A6-B62C-1D10F68B5ADA}" destId="{5B0C57AC-7FCC-49C8-B28C-790EA88D0171}" srcOrd="0" destOrd="0" presId="urn:microsoft.com/office/officeart/2005/8/layout/radial5"/>
    <dgm:cxn modelId="{AC8B500C-3373-4DF5-8B00-32749B532EF0}" type="presParOf" srcId="{C651333F-80F3-4C3E-88D3-6B262F6DF3D5}" destId="{AF5A9EEA-9B6F-494D-83CC-51B6D47E0D8A}" srcOrd="2" destOrd="0" presId="urn:microsoft.com/office/officeart/2005/8/layout/radial5"/>
    <dgm:cxn modelId="{4ABD0434-D7E7-4187-8F95-8390ED164BC6}" type="presParOf" srcId="{C651333F-80F3-4C3E-88D3-6B262F6DF3D5}" destId="{1634A026-6323-4C41-9DEA-E9D2AE8BB05D}" srcOrd="3" destOrd="0" presId="urn:microsoft.com/office/officeart/2005/8/layout/radial5"/>
    <dgm:cxn modelId="{0399AA57-99D3-4972-8BE4-0EC371DCF12F}" type="presParOf" srcId="{1634A026-6323-4C41-9DEA-E9D2AE8BB05D}" destId="{427A8695-25CF-47D8-9B99-6912CACE9288}" srcOrd="0" destOrd="0" presId="urn:microsoft.com/office/officeart/2005/8/layout/radial5"/>
    <dgm:cxn modelId="{A9EC2104-03F2-4F2B-B9F9-8DBE41FF49DF}" type="presParOf" srcId="{C651333F-80F3-4C3E-88D3-6B262F6DF3D5}" destId="{DB1D9F24-BF8F-4185-8B31-6E2920F66BA5}" srcOrd="4" destOrd="0" presId="urn:microsoft.com/office/officeart/2005/8/layout/radial5"/>
    <dgm:cxn modelId="{0360ED61-1FB4-4AA7-BE12-67E03E2B29CB}" type="presParOf" srcId="{C651333F-80F3-4C3E-88D3-6B262F6DF3D5}" destId="{EF3450ED-D8A9-49F4-9119-49823BFE9628}" srcOrd="5" destOrd="0" presId="urn:microsoft.com/office/officeart/2005/8/layout/radial5"/>
    <dgm:cxn modelId="{29FF0A9D-E300-4CD8-898C-977E8B87828E}" type="presParOf" srcId="{EF3450ED-D8A9-49F4-9119-49823BFE9628}" destId="{4560FF7F-67CC-4C10-AF35-E88C10645E9C}" srcOrd="0" destOrd="0" presId="urn:microsoft.com/office/officeart/2005/8/layout/radial5"/>
    <dgm:cxn modelId="{59DC4F1C-D815-4B4B-AEFF-64ED52E944FB}" type="presParOf" srcId="{C651333F-80F3-4C3E-88D3-6B262F6DF3D5}" destId="{4627831A-3DAF-4589-8BE3-F8C93BDF0E84}" srcOrd="6" destOrd="0" presId="urn:microsoft.com/office/officeart/2005/8/layout/radial5"/>
    <dgm:cxn modelId="{A79DE936-2DC1-47F7-8E7C-26B4FBC3B17E}" type="presParOf" srcId="{C651333F-80F3-4C3E-88D3-6B262F6DF3D5}" destId="{8DCAC015-AF24-4E04-B885-18201846364D}" srcOrd="7" destOrd="0" presId="urn:microsoft.com/office/officeart/2005/8/layout/radial5"/>
    <dgm:cxn modelId="{0ECFFA38-87A1-42EA-ADEC-BCBC2945474D}" type="presParOf" srcId="{8DCAC015-AF24-4E04-B885-18201846364D}" destId="{8E9775C9-FDBE-4AC3-986B-8F1AF0A1F9B6}" srcOrd="0" destOrd="0" presId="urn:microsoft.com/office/officeart/2005/8/layout/radial5"/>
    <dgm:cxn modelId="{D9F120EB-DBF3-4E87-AAB0-5BFF1E8C87B1}" type="presParOf" srcId="{C651333F-80F3-4C3E-88D3-6B262F6DF3D5}" destId="{12925FCB-654A-4ABD-BD68-306F65889CCF}" srcOrd="8" destOrd="0" presId="urn:microsoft.com/office/officeart/2005/8/layout/radial5"/>
    <dgm:cxn modelId="{A567621C-2B56-4C54-9E8E-12897881C6BE}" type="presParOf" srcId="{C651333F-80F3-4C3E-88D3-6B262F6DF3D5}" destId="{E84A8C3B-19A8-48D8-986C-736BD06BC733}" srcOrd="9" destOrd="0" presId="urn:microsoft.com/office/officeart/2005/8/layout/radial5"/>
    <dgm:cxn modelId="{E30B8DD0-A60D-4383-A8A6-42E56CF13CE3}" type="presParOf" srcId="{E84A8C3B-19A8-48D8-986C-736BD06BC733}" destId="{2F59CC13-A461-415F-9137-5C5B5EFE1089}" srcOrd="0" destOrd="0" presId="urn:microsoft.com/office/officeart/2005/8/layout/radial5"/>
    <dgm:cxn modelId="{9D333556-9F89-4C6C-A1ED-2F3531C9C086}" type="presParOf" srcId="{C651333F-80F3-4C3E-88D3-6B262F6DF3D5}" destId="{E55AF4CE-61D5-454F-8DE4-C8F9C1DB317F}" srcOrd="10" destOrd="0" presId="urn:microsoft.com/office/officeart/2005/8/layout/radial5"/>
    <dgm:cxn modelId="{063C270F-5A22-40F9-BBD4-0BAFD75F373B}" type="presParOf" srcId="{C651333F-80F3-4C3E-88D3-6B262F6DF3D5}" destId="{50AB0F85-4A68-403E-A9FF-37F218413F3A}" srcOrd="11" destOrd="0" presId="urn:microsoft.com/office/officeart/2005/8/layout/radial5"/>
    <dgm:cxn modelId="{EB557CE5-1882-4D3C-A654-1E875CABAFF7}" type="presParOf" srcId="{50AB0F85-4A68-403E-A9FF-37F218413F3A}" destId="{B0AB6FFD-DFF5-4F2A-98C8-1FE771F4EC9B}" srcOrd="0" destOrd="0" presId="urn:microsoft.com/office/officeart/2005/8/layout/radial5"/>
    <dgm:cxn modelId="{8D00E939-053E-411A-B2CB-C9979A8FE4C4}" type="presParOf" srcId="{C651333F-80F3-4C3E-88D3-6B262F6DF3D5}" destId="{D3249A98-F4C7-427D-80CA-DE9BB9E401D3}" srcOrd="12" destOrd="0" presId="urn:microsoft.com/office/officeart/2005/8/layout/radial5"/>
    <dgm:cxn modelId="{99C95751-F354-436C-9B6E-C249E74E257F}" type="presParOf" srcId="{C651333F-80F3-4C3E-88D3-6B262F6DF3D5}" destId="{DADA9586-5105-44E3-9443-1BFF898EF6B2}" srcOrd="13" destOrd="0" presId="urn:microsoft.com/office/officeart/2005/8/layout/radial5"/>
    <dgm:cxn modelId="{FC8A5822-35F8-4B87-8832-83AB40A785C6}" type="presParOf" srcId="{DADA9586-5105-44E3-9443-1BFF898EF6B2}" destId="{864367D3-8CDA-4C69-9187-2EB5F2D0347A}" srcOrd="0" destOrd="0" presId="urn:microsoft.com/office/officeart/2005/8/layout/radial5"/>
    <dgm:cxn modelId="{7CD6D379-15A7-47F2-8408-6AA84C794CD1}" type="presParOf" srcId="{C651333F-80F3-4C3E-88D3-6B262F6DF3D5}" destId="{7210AFCF-DE1D-482C-AD38-A4FC19644F0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D5D5-9F0C-4521-8BF2-9738D94DB1EA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DE578-4CF3-4447-8D82-3D00BDE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DE578-4CF3-4447-8D82-3D00BDECEA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7950-B158-4238-8C73-98B3A1BE072F}" type="datetime1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4A46-BDA0-466D-883F-EB40BCE553BD}" type="datetime1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5BA-E1AD-4510-AE6A-0B195F7C9EE4}" type="datetime1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0CF3-2F84-4A04-8656-852B4B205FCF}" type="datetime1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5B5E-BF7F-40FE-B56A-289A92AF05C2}" type="datetime1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1580-A0BA-4887-A74D-F7FB69ADF33C}" type="datetime1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06E5-2C7B-4247-8E07-C7EE50AC8C92}" type="datetime1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6F-CE58-4496-8CAC-3B6B41F26F75}" type="datetime1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ADD0-E3D6-4A0F-8897-599B0924329A}" type="datetime1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9AB6-9178-4313-8CF6-14A4B233C87A}" type="datetime1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FF8-2DE5-4F9A-A26F-7775A66E4538}" type="datetime1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AC35-883E-4D8D-A8E8-947AEC559876}" type="datetime1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3.gif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48.jpg"/><Relationship Id="rId7" Type="http://schemas.openxmlformats.org/officeDocument/2006/relationships/image" Target="../media/image37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microsoft.com/office/2007/relationships/hdphoto" Target="../media/hdphoto3.wdp"/><Relationship Id="rId4" Type="http://schemas.openxmlformats.org/officeDocument/2006/relationships/image" Target="../media/image49.pn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5" Type="http://schemas.openxmlformats.org/officeDocument/2006/relationships/image" Target="../media/image1.jpeg"/><Relationship Id="rId4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3.jpg"/><Relationship Id="rId3" Type="http://schemas.openxmlformats.org/officeDocument/2006/relationships/image" Target="../media/image52.jpg"/><Relationship Id="rId7" Type="http://schemas.openxmlformats.org/officeDocument/2006/relationships/image" Target="../media/image23.jpg"/><Relationship Id="rId12" Type="http://schemas.openxmlformats.org/officeDocument/2006/relationships/image" Target="../media/image62.jpg"/><Relationship Id="rId2" Type="http://schemas.openxmlformats.org/officeDocument/2006/relationships/image" Target="../media/image3.jpg"/><Relationship Id="rId16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image" Target="../media/image38.gif"/><Relationship Id="rId10" Type="http://schemas.openxmlformats.org/officeDocument/2006/relationships/image" Target="../media/image49.png"/><Relationship Id="rId4" Type="http://schemas.openxmlformats.org/officeDocument/2006/relationships/image" Target="../media/image59.png"/><Relationship Id="rId9" Type="http://schemas.openxmlformats.org/officeDocument/2006/relationships/image" Target="../media/image61.jpg"/><Relationship Id="rId1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68.jpg"/><Relationship Id="rId7" Type="http://schemas.openxmlformats.org/officeDocument/2006/relationships/image" Target="../media/image31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28.jp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03916" y="522017"/>
            <a:ext cx="8023458" cy="5852161"/>
            <a:chOff x="353304" y="1496291"/>
            <a:chExt cx="8023458" cy="58521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04" y="1496291"/>
              <a:ext cx="8023458" cy="5852161"/>
            </a:xfrm>
            <a:prstGeom prst="rect">
              <a:avLst/>
            </a:prstGeom>
            <a:grpFill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24" y="2491657"/>
              <a:ext cx="4322617" cy="2928239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573">
              <a:off x="3171052" y="4910595"/>
              <a:ext cx="3674226" cy="101872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671991" y="491695"/>
            <a:ext cx="296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স্বাগতম</a:t>
            </a:r>
            <a:r>
              <a:rPr lang="bn-BD" sz="6000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4862" y="468703"/>
            <a:ext cx="296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স্বাগতম</a:t>
            </a:r>
            <a:r>
              <a:rPr lang="bn-BD" sz="6000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2845" r="3760" b="3471"/>
          <a:stretch/>
        </p:blipFill>
        <p:spPr>
          <a:xfrm>
            <a:off x="9127374" y="2491656"/>
            <a:ext cx="2493818" cy="224443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 rot="5400000">
            <a:off x="10432948" y="1380981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116343" y="1160107"/>
            <a:ext cx="2402006" cy="2139089"/>
            <a:chOff x="4690281" y="-157980"/>
            <a:chExt cx="2402006" cy="21390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1" t="18921" r="31657" b="13702"/>
            <a:stretch/>
          </p:blipFill>
          <p:spPr>
            <a:xfrm>
              <a:off x="4690281" y="-157980"/>
              <a:ext cx="2402006" cy="21390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030633" y="44084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7136940"/>
              </p:ext>
            </p:extLst>
          </p:nvPr>
        </p:nvGraphicFramePr>
        <p:xfrm>
          <a:off x="600501" y="436728"/>
          <a:ext cx="9259248" cy="570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046995" y="16149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8" dur="3000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3000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4" dur="3000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8" dur="3000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4" dur="3000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8" dur="3000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4" dur="3000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8" dur="3000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4" dur="3000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8" dur="3000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4" dur="3000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8" dur="3000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3000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4" dur="3000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3000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8" dur="3000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3000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4" dur="3000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8" dur="3000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56367" y="658695"/>
            <a:ext cx="2156347" cy="1997829"/>
            <a:chOff x="682388" y="690780"/>
            <a:chExt cx="2156347" cy="19978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4" r="12461"/>
            <a:stretch/>
          </p:blipFill>
          <p:spPr>
            <a:xfrm>
              <a:off x="682388" y="690780"/>
              <a:ext cx="2156347" cy="19978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045909" y="880590"/>
              <a:ext cx="1523999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</a:t>
              </a:r>
              <a:r>
                <a:rPr lang="en-US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98559" y="2612845"/>
            <a:ext cx="6795210" cy="5775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/>
              <a:t>দলগত কাজঃ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88254" y="4628686"/>
            <a:ext cx="53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তিনি কী  পুরস্কার পেয়েছিলেন ?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242316" y="3646864"/>
            <a:ext cx="781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১</a:t>
            </a:r>
            <a:r>
              <a:rPr lang="bn-BD" sz="3600" dirty="0" smtClean="0"/>
              <a:t>. হুমায়ুন আহমদের সাহিত্য কীর্তিকগুলো লেখ ? 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558049" y="39399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7912" y="113577"/>
            <a:ext cx="3625892" cy="2355157"/>
            <a:chOff x="8848386" y="3843731"/>
            <a:chExt cx="2227276" cy="21166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9EEC9C9-B383-4BF8-9FDE-C87652CE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8387" y="3843731"/>
              <a:ext cx="1459395" cy="10477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9EEC9C9-B383-4BF8-9FDE-C87652CE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8386" y="4894702"/>
              <a:ext cx="1278442" cy="10477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9EEC9C9-B383-4BF8-9FDE-C87652CE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42097" y="4912680"/>
              <a:ext cx="1233565" cy="10477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9EEC9C9-B383-4BF8-9FDE-C87652CE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78874" y="3854331"/>
              <a:ext cx="1296787" cy="10477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9799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65057" y="1244701"/>
            <a:ext cx="2881745" cy="1257300"/>
            <a:chOff x="744682" y="505691"/>
            <a:chExt cx="2881745" cy="1257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Down Arrow Callout 5"/>
            <p:cNvSpPr/>
            <p:nvPr/>
          </p:nvSpPr>
          <p:spPr>
            <a:xfrm>
              <a:off x="744682" y="505691"/>
              <a:ext cx="2881745" cy="1257300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আর্দশ 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 descr="C:\Users\User\Pictures\23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1" t="1377" r="5275" b="43045"/>
            <a:stretch/>
          </p:blipFill>
          <p:spPr bwMode="auto">
            <a:xfrm>
              <a:off x="744682" y="505691"/>
              <a:ext cx="1042738" cy="799646"/>
            </a:xfrm>
            <a:prstGeom prst="rect">
              <a:avLst/>
            </a:prstGeom>
            <a:grpFill/>
            <a:extLst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t="5788" r="26205" b="20332"/>
          <a:stretch/>
        </p:blipFill>
        <p:spPr>
          <a:xfrm>
            <a:off x="8186426" y="2502001"/>
            <a:ext cx="1951629" cy="26613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05930" y="38377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1880" b="30950"/>
          <a:stretch/>
        </p:blipFill>
        <p:spPr>
          <a:xfrm>
            <a:off x="4857268" y="1644524"/>
            <a:ext cx="1698070" cy="148042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08446" y="787046"/>
            <a:ext cx="2881745" cy="4200589"/>
            <a:chOff x="1608446" y="787046"/>
            <a:chExt cx="2881745" cy="4200589"/>
          </a:xfrm>
        </p:grpSpPr>
        <p:sp>
          <p:nvSpPr>
            <p:cNvPr id="9" name="Down Arrow Callout 8"/>
            <p:cNvSpPr/>
            <p:nvPr/>
          </p:nvSpPr>
          <p:spPr>
            <a:xfrm>
              <a:off x="1608446" y="787046"/>
              <a:ext cx="2881745" cy="1257300"/>
            </a:xfrm>
            <a:prstGeom prst="downArrowCallou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সরব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524" y="2044346"/>
              <a:ext cx="2147590" cy="294328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058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900">
        <p14:prism dir="d" isInverted="1"/>
      </p:transition>
    </mc:Choice>
    <mc:Fallback xmlns="">
      <p:transition spd="slow" advTm="3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71296" y="3116865"/>
            <a:ext cx="2248675" cy="1733265"/>
            <a:chOff x="2100683" y="2620416"/>
            <a:chExt cx="2453268" cy="23165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t="2808" r="42374"/>
            <a:stretch/>
          </p:blipFill>
          <p:spPr>
            <a:xfrm>
              <a:off x="2100683" y="2620416"/>
              <a:ext cx="2453268" cy="23165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500194" y="267320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620" y="533401"/>
            <a:ext cx="4429100" cy="71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বোর্ড 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282" y="1774209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ভীষণ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2" y="2556248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প্রত্যহ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5282" y="3338287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জ্বলে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434" y="2556248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দীর্ঘশ্বাস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434" y="1798934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দুঃখী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0434" y="3358698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বেঁধে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93" y="1355316"/>
            <a:ext cx="2095500" cy="2095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10434" y="4161148"/>
            <a:ext cx="1453888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উঁচোয়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5282" y="4189889"/>
            <a:ext cx="1493591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5282" y="4997372"/>
            <a:ext cx="1493591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কাঁপে 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0434" y="5051047"/>
            <a:ext cx="1453888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কেঁদে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564606" y="151820"/>
            <a:ext cx="4495800" cy="914400"/>
          </a:xfrm>
          <a:prstGeom prst="flowChartTerminator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টীকাঃ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9282" y="863792"/>
            <a:ext cx="3362180" cy="20972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মায়ের চোখে জল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978758" y="827234"/>
            <a:ext cx="5015235" cy="191192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মাসে শহিদ পুত্রের কথা স্মরণ করে মায়ের চোখে জল আসে।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2881" y="2728464"/>
            <a:ext cx="3822132" cy="21906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ভাইয়েরা নামে পথে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054844" y="2500175"/>
            <a:ext cx="5037402" cy="241891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মাসে শহিদদের অমর আদর্শে বাংলার দামাল সন্তানেরা বারবার সংগ্রামে লিপ্ত হয়েছে।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1231" y="4824617"/>
            <a:ext cx="3450087" cy="189206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দস্যু আসে রথে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301158" y="4389120"/>
            <a:ext cx="5569417" cy="265382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১৯৫২-র ফেব্রুয়ারিতে রাষ্ট্রভাষা-আন্দোলনকারীদের নির্মম নির্যাতন ও হত্যা করা হয়।কবি আক্রমণকারী পাকিস্তানিদের দস্যু বলে অভিহিত করেছেন।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14725" r="27536"/>
          <a:stretch/>
        </p:blipFill>
        <p:spPr>
          <a:xfrm>
            <a:off x="3547548" y="1393603"/>
            <a:ext cx="1787236" cy="1460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09" y="3217407"/>
            <a:ext cx="2461542" cy="1607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6445" r="17357" b="5278"/>
          <a:stretch/>
        </p:blipFill>
        <p:spPr>
          <a:xfrm>
            <a:off x="4005013" y="5253644"/>
            <a:ext cx="2296145" cy="146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32057" r="42345" b="5106"/>
          <a:stretch/>
        </p:blipFill>
        <p:spPr>
          <a:xfrm>
            <a:off x="5385363" y="1448911"/>
            <a:ext cx="1542816" cy="13607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486375" y="0"/>
            <a:ext cx="1790141" cy="1306885"/>
            <a:chOff x="8801839" y="4457655"/>
            <a:chExt cx="2378433" cy="202238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8801839" y="4621876"/>
              <a:ext cx="2378433" cy="1858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9233917" y="5033272"/>
              <a:ext cx="1514279" cy="970345"/>
              <a:chOff x="407963" y="1308295"/>
              <a:chExt cx="4867421" cy="4051496"/>
            </a:xfrm>
          </p:grpSpPr>
          <p:sp>
            <p:nvSpPr>
              <p:cNvPr id="21" name="32-Point Star 2"/>
              <p:cNvSpPr/>
              <p:nvPr/>
            </p:nvSpPr>
            <p:spPr>
              <a:xfrm>
                <a:off x="407963" y="1308295"/>
                <a:ext cx="4867421" cy="4051496"/>
              </a:xfrm>
              <a:custGeom>
                <a:avLst/>
                <a:gdLst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612625 w 4867421"/>
                  <a:gd name="connsiteY17" fmla="*/ 513760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111269 w 4867421"/>
                  <a:gd name="connsiteY43" fmla="*/ 2732613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867421" h="4051496">
                    <a:moveTo>
                      <a:pt x="0" y="2025748"/>
                    </a:moveTo>
                    <a:lnTo>
                      <a:pt x="617225" y="1876825"/>
                    </a:lnTo>
                    <a:lnTo>
                      <a:pt x="46752" y="1630545"/>
                    </a:lnTo>
                    <a:lnTo>
                      <a:pt x="687024" y="1584722"/>
                    </a:lnTo>
                    <a:lnTo>
                      <a:pt x="185254" y="1250535"/>
                    </a:lnTo>
                    <a:lnTo>
                      <a:pt x="823957" y="1309545"/>
                    </a:lnTo>
                    <a:lnTo>
                      <a:pt x="410153" y="900303"/>
                    </a:lnTo>
                    <a:lnTo>
                      <a:pt x="1022749" y="1061912"/>
                    </a:lnTo>
                    <a:lnTo>
                      <a:pt x="712817" y="593328"/>
                    </a:lnTo>
                    <a:lnTo>
                      <a:pt x="1768138" y="1512487"/>
                    </a:lnTo>
                    <a:lnTo>
                      <a:pt x="1081614" y="341399"/>
                    </a:lnTo>
                    <a:lnTo>
                      <a:pt x="1573272" y="685837"/>
                    </a:lnTo>
                    <a:lnTo>
                      <a:pt x="1502378" y="154200"/>
                    </a:lnTo>
                    <a:lnTo>
                      <a:pt x="1903867" y="571859"/>
                    </a:lnTo>
                    <a:lnTo>
                      <a:pt x="1958918" y="38915"/>
                    </a:lnTo>
                    <a:lnTo>
                      <a:pt x="2254796" y="513760"/>
                    </a:lnTo>
                    <a:lnTo>
                      <a:pt x="2433711" y="0"/>
                    </a:lnTo>
                    <a:lnTo>
                      <a:pt x="2303136" y="2469169"/>
                    </a:lnTo>
                    <a:lnTo>
                      <a:pt x="2908503" y="38915"/>
                    </a:lnTo>
                    <a:lnTo>
                      <a:pt x="2963554" y="571859"/>
                    </a:lnTo>
                    <a:lnTo>
                      <a:pt x="3365043" y="154200"/>
                    </a:lnTo>
                    <a:lnTo>
                      <a:pt x="3294149" y="685837"/>
                    </a:lnTo>
                    <a:lnTo>
                      <a:pt x="3785807" y="341399"/>
                    </a:lnTo>
                    <a:lnTo>
                      <a:pt x="3591652" y="851305"/>
                    </a:lnTo>
                    <a:lnTo>
                      <a:pt x="4154604" y="593328"/>
                    </a:lnTo>
                    <a:lnTo>
                      <a:pt x="2930272" y="2074786"/>
                    </a:lnTo>
                    <a:lnTo>
                      <a:pt x="4457268" y="900303"/>
                    </a:lnTo>
                    <a:lnTo>
                      <a:pt x="4043464" y="1309545"/>
                    </a:lnTo>
                    <a:lnTo>
                      <a:pt x="4682167" y="1250535"/>
                    </a:lnTo>
                    <a:lnTo>
                      <a:pt x="4180397" y="1584722"/>
                    </a:lnTo>
                    <a:lnTo>
                      <a:pt x="4820669" y="1630545"/>
                    </a:lnTo>
                    <a:lnTo>
                      <a:pt x="4250196" y="1876825"/>
                    </a:lnTo>
                    <a:lnTo>
                      <a:pt x="4867421" y="2025748"/>
                    </a:lnTo>
                    <a:lnTo>
                      <a:pt x="4250196" y="2174671"/>
                    </a:lnTo>
                    <a:lnTo>
                      <a:pt x="4820669" y="2420951"/>
                    </a:lnTo>
                    <a:lnTo>
                      <a:pt x="3195659" y="2410503"/>
                    </a:lnTo>
                    <a:lnTo>
                      <a:pt x="4682167" y="2800961"/>
                    </a:lnTo>
                    <a:lnTo>
                      <a:pt x="4043464" y="2741951"/>
                    </a:lnTo>
                    <a:lnTo>
                      <a:pt x="4457268" y="3151193"/>
                    </a:lnTo>
                    <a:lnTo>
                      <a:pt x="3844672" y="2989584"/>
                    </a:lnTo>
                    <a:lnTo>
                      <a:pt x="4154604" y="3458168"/>
                    </a:lnTo>
                    <a:lnTo>
                      <a:pt x="3591652" y="3200191"/>
                    </a:lnTo>
                    <a:lnTo>
                      <a:pt x="3785807" y="3710097"/>
                    </a:lnTo>
                    <a:lnTo>
                      <a:pt x="3111269" y="2732613"/>
                    </a:lnTo>
                    <a:lnTo>
                      <a:pt x="3365043" y="3897296"/>
                    </a:lnTo>
                    <a:lnTo>
                      <a:pt x="2963554" y="3479637"/>
                    </a:lnTo>
                    <a:lnTo>
                      <a:pt x="2908503" y="4012581"/>
                    </a:lnTo>
                    <a:lnTo>
                      <a:pt x="2612625" y="3537736"/>
                    </a:lnTo>
                    <a:lnTo>
                      <a:pt x="2433711" y="4051496"/>
                    </a:lnTo>
                    <a:lnTo>
                      <a:pt x="2719030" y="2637404"/>
                    </a:lnTo>
                    <a:lnTo>
                      <a:pt x="1958918" y="4012581"/>
                    </a:lnTo>
                    <a:lnTo>
                      <a:pt x="1903867" y="3479637"/>
                    </a:lnTo>
                    <a:lnTo>
                      <a:pt x="1502378" y="3897296"/>
                    </a:lnTo>
                    <a:lnTo>
                      <a:pt x="1573272" y="3365659"/>
                    </a:lnTo>
                    <a:lnTo>
                      <a:pt x="1081614" y="3710097"/>
                    </a:lnTo>
                    <a:lnTo>
                      <a:pt x="1725936" y="2482739"/>
                    </a:lnTo>
                    <a:lnTo>
                      <a:pt x="712817" y="3458168"/>
                    </a:lnTo>
                    <a:lnTo>
                      <a:pt x="1022749" y="2989584"/>
                    </a:lnTo>
                    <a:lnTo>
                      <a:pt x="410153" y="3151193"/>
                    </a:lnTo>
                    <a:lnTo>
                      <a:pt x="823957" y="2741951"/>
                    </a:lnTo>
                    <a:lnTo>
                      <a:pt x="185254" y="2800961"/>
                    </a:lnTo>
                    <a:lnTo>
                      <a:pt x="687024" y="2466774"/>
                    </a:lnTo>
                    <a:lnTo>
                      <a:pt x="46752" y="2420951"/>
                    </a:lnTo>
                    <a:lnTo>
                      <a:pt x="2094332" y="1907385"/>
                    </a:lnTo>
                    <a:lnTo>
                      <a:pt x="0" y="202574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un 21"/>
              <p:cNvSpPr/>
              <p:nvPr/>
            </p:nvSpPr>
            <p:spPr>
              <a:xfrm>
                <a:off x="1547446" y="2349305"/>
                <a:ext cx="2855741" cy="1730327"/>
              </a:xfrm>
              <a:prstGeom prst="sun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9233917" y="4457655"/>
              <a:ext cx="1752111" cy="1481672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ক্লিক</a:t>
              </a:r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82881" y="30777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3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3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build="p" bldLvl="5" animBg="1"/>
      <p:bldP spid="5" grpId="1" build="allAtOnce" animBg="1"/>
      <p:bldP spid="8" grpId="0" build="p" bldLvl="5" animBg="1"/>
      <p:bldP spid="8" grpId="1" build="allAtOnce" animBg="1"/>
      <p:bldP spid="10" grpId="0" build="p" bldLvl="5" animBg="1"/>
      <p:bldP spid="10" grpId="1" build="allAtOnce" animBg="1"/>
      <p:bldP spid="14" grpId="0" build="p" bldLvl="5" animBg="1"/>
      <p:bldP spid="14" grpId="1" build="allAtOnce" animBg="1"/>
      <p:bldP spid="9" grpId="0" build="p" bldLvl="5" animBg="1"/>
      <p:bldP spid="9" grpId="1" build="allAtOnce" animBg="1"/>
      <p:bldP spid="12" grpId="0" build="p" bldLvl="5" animBg="1"/>
      <p:bldP spid="12" grpId="1" build="allAtOnce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2192" y="1548986"/>
            <a:ext cx="245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একক কাজঃ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22192" y="2529888"/>
            <a:ext cx="663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টীকা লেখঃ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ফাগুন মাসে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দস্যু আসে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রথে।  </a:t>
            </a:r>
            <a:endParaRPr lang="bn-BD" sz="3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138B9-2612-4346-A8CE-B50F4242B8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61" y="968112"/>
            <a:ext cx="1212256" cy="156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1880" b="30950"/>
          <a:stretch/>
        </p:blipFill>
        <p:spPr>
          <a:xfrm>
            <a:off x="9040570" y="1548986"/>
            <a:ext cx="1698070" cy="1480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9" y="83707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338944" y="152400"/>
            <a:ext cx="4828311" cy="914400"/>
          </a:xfrm>
          <a:prstGeom prst="flowChartTerminator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টীকাঃ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2704" y="3210790"/>
            <a:ext cx="3773978" cy="14131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ফাগুন মাসে রক্ত ঝরে পড়ে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19968" y="1550058"/>
            <a:ext cx="3773978" cy="14131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প্রতিবাদ ও বিক্ষোভ প্রকাশ করে।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2704" y="1550058"/>
            <a:ext cx="3773978" cy="14131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বুকের   ক্রোধ ঢেলে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69746" y="3210790"/>
            <a:ext cx="3773978" cy="15482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এ মাসে ভাষার জন্য জীবন উৎসর্গ করা হয়েছে।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1335" y="4861986"/>
            <a:ext cx="3167609" cy="14131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বুকের ভেতর শহিদ মিনার ওঠে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01947" y="5006604"/>
            <a:ext cx="5375102" cy="1693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ফাল্গুন মাসে দেশপ্রেমিক প্রতিটি বাঙালি শহিদ দিবসের চেতনায় আলোড়িত হয়।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2" y="1648690"/>
            <a:ext cx="2197245" cy="156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98" y="3493158"/>
            <a:ext cx="2616231" cy="1265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87" y="5006604"/>
            <a:ext cx="2752725" cy="16573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925395" y="112109"/>
            <a:ext cx="2064035" cy="1190382"/>
            <a:chOff x="5131560" y="4083220"/>
            <a:chExt cx="2276058" cy="207699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9" t="1215" r="34955"/>
            <a:stretch/>
          </p:blipFill>
          <p:spPr>
            <a:xfrm>
              <a:off x="5131560" y="4083220"/>
              <a:ext cx="2276058" cy="20769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5496762" y="4229062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12704" y="388143"/>
            <a:ext cx="2593532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17457" y="171683"/>
            <a:ext cx="1774210" cy="1428749"/>
            <a:chOff x="5363570" y="2241137"/>
            <a:chExt cx="2388358" cy="2167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3" t="11862" r="12692" b="11440"/>
            <a:stretch/>
          </p:blipFill>
          <p:spPr>
            <a:xfrm>
              <a:off x="5363570" y="2241137"/>
              <a:ext cx="2388358" cy="21670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5584035" y="2634016"/>
              <a:ext cx="1910684" cy="1381330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777374" y="17168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4225" y="310568"/>
            <a:ext cx="1911928" cy="114558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bn-BD" dirty="0" smtClean="0"/>
              <a:t>দলগত কাজ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876" y="1158184"/>
            <a:ext cx="230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সৃজনশীল প্রশ্ন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4841" y="2008599"/>
            <a:ext cx="11436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3200" dirty="0" smtClean="0"/>
              <a:t>ফেব্রুয়ারির একুশ তারিখ</a:t>
            </a:r>
          </a:p>
          <a:p>
            <a:r>
              <a:rPr lang="bn-BD" sz="3200" dirty="0" smtClean="0"/>
              <a:t>     দুপুর বেলার অন্ত</a:t>
            </a:r>
          </a:p>
          <a:p>
            <a:r>
              <a:rPr lang="bn-BD" sz="3200" dirty="0" smtClean="0"/>
              <a:t>     বৃষ্টি নামে, বৃষ্টি কোথায়</a:t>
            </a:r>
          </a:p>
          <a:p>
            <a:r>
              <a:rPr lang="bn-BD" sz="3200" dirty="0" smtClean="0"/>
              <a:t>      বরকতেরই রক্ত ।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7672" y="4058425"/>
            <a:ext cx="793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ক. ফাগুন মাসে কার চোখে জল আসে 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7672" y="4623147"/>
            <a:ext cx="953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খ. ‘ফাগুন মাসে দস্যু আসে রথে।’ – কবি এ চরণ দ্বারা কী </a:t>
            </a:r>
            <a:r>
              <a:rPr lang="bn-BD" sz="3200" dirty="0"/>
              <a:t>বুঝিয়েছেন </a:t>
            </a:r>
            <a:r>
              <a:rPr lang="bn-BD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7672" y="5102987"/>
            <a:ext cx="1171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</a:t>
            </a:r>
            <a:r>
              <a:rPr lang="bn-BD" sz="3200" dirty="0" smtClean="0"/>
              <a:t>. উদ্দীপকে ‘ফাগুন মাস’ কবিতার কোন দিকটি প্রতিফলিত হয়েছে  বর্ণনা দাও ।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672" y="5616089"/>
            <a:ext cx="1171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ঘ</a:t>
            </a:r>
            <a:r>
              <a:rPr lang="bn-BD" sz="3200" dirty="0" smtClean="0"/>
              <a:t>. উদ্দীপকে বর্ণিত ‘ফাগুন মাস’ কবিতার শুধু একটি দিক প্রকাশ পেয়েছে – মন্তব্যটির 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যথার্থতা দেখাও।   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4841" y="1728690"/>
            <a:ext cx="11436825" cy="11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9" y="3092335"/>
            <a:ext cx="1655103" cy="977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9" y="1969256"/>
            <a:ext cx="1655104" cy="10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5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944929"/>
              </p:ext>
            </p:extLst>
          </p:nvPr>
        </p:nvGraphicFramePr>
        <p:xfrm>
          <a:off x="2868303" y="2947483"/>
          <a:ext cx="2113129" cy="128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8303" y="2947483"/>
                        <a:ext cx="2113129" cy="1287404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157648" y="586854"/>
            <a:ext cx="2101755" cy="1828800"/>
            <a:chOff x="1828800" y="2975213"/>
            <a:chExt cx="2456597" cy="24156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2" t="6932" r="28452" b="11051"/>
            <a:stretch/>
          </p:blipFill>
          <p:spPr>
            <a:xfrm>
              <a:off x="1828800" y="2975213"/>
              <a:ext cx="2456597" cy="24156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229976" y="3371991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702904" y="39677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1717758" y="2415654"/>
            <a:ext cx="3985146" cy="1826976"/>
          </a:xfrm>
          <a:prstGeom prst="flowChartMagneticDisk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2904" y="1473958"/>
            <a:ext cx="1107329" cy="345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8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1" y="650153"/>
            <a:ext cx="27482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80" y="663842"/>
            <a:ext cx="256746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1" y="2670675"/>
            <a:ext cx="294306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40" y="2670675"/>
            <a:ext cx="251422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1" y="650153"/>
            <a:ext cx="25124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00" y="2670675"/>
            <a:ext cx="252684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18" y="650153"/>
            <a:ext cx="2438533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6" y="2670675"/>
            <a:ext cx="2466975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6519" y="5987982"/>
            <a:ext cx="245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সামগ্রিক পাঠ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6445" r="17357" b="5278"/>
          <a:stretch/>
        </p:blipFill>
        <p:spPr>
          <a:xfrm>
            <a:off x="698042" y="4524942"/>
            <a:ext cx="3063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40" y="456807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65" y="4611926"/>
            <a:ext cx="2619375" cy="16992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818638" y="5004262"/>
            <a:ext cx="1790141" cy="1306885"/>
            <a:chOff x="8801839" y="4457655"/>
            <a:chExt cx="2378433" cy="20223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8801839" y="4621876"/>
              <a:ext cx="2378433" cy="1858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oup 17"/>
            <p:cNvGrpSpPr/>
            <p:nvPr/>
          </p:nvGrpSpPr>
          <p:grpSpPr>
            <a:xfrm>
              <a:off x="9233917" y="5033272"/>
              <a:ext cx="1514279" cy="970345"/>
              <a:chOff x="407963" y="1308295"/>
              <a:chExt cx="4867421" cy="4051496"/>
            </a:xfrm>
          </p:grpSpPr>
          <p:sp>
            <p:nvSpPr>
              <p:cNvPr id="19" name="32-Point Star 2"/>
              <p:cNvSpPr/>
              <p:nvPr/>
            </p:nvSpPr>
            <p:spPr>
              <a:xfrm>
                <a:off x="407963" y="1308295"/>
                <a:ext cx="4867421" cy="4051496"/>
              </a:xfrm>
              <a:custGeom>
                <a:avLst/>
                <a:gdLst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612625 w 4867421"/>
                  <a:gd name="connsiteY17" fmla="*/ 513760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111269 w 4867421"/>
                  <a:gd name="connsiteY43" fmla="*/ 2732613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867421" h="4051496">
                    <a:moveTo>
                      <a:pt x="0" y="2025748"/>
                    </a:moveTo>
                    <a:lnTo>
                      <a:pt x="617225" y="1876825"/>
                    </a:lnTo>
                    <a:lnTo>
                      <a:pt x="46752" y="1630545"/>
                    </a:lnTo>
                    <a:lnTo>
                      <a:pt x="687024" y="1584722"/>
                    </a:lnTo>
                    <a:lnTo>
                      <a:pt x="185254" y="1250535"/>
                    </a:lnTo>
                    <a:lnTo>
                      <a:pt x="823957" y="1309545"/>
                    </a:lnTo>
                    <a:lnTo>
                      <a:pt x="410153" y="900303"/>
                    </a:lnTo>
                    <a:lnTo>
                      <a:pt x="1022749" y="1061912"/>
                    </a:lnTo>
                    <a:lnTo>
                      <a:pt x="712817" y="593328"/>
                    </a:lnTo>
                    <a:lnTo>
                      <a:pt x="1768138" y="1512487"/>
                    </a:lnTo>
                    <a:lnTo>
                      <a:pt x="1081614" y="341399"/>
                    </a:lnTo>
                    <a:lnTo>
                      <a:pt x="1573272" y="685837"/>
                    </a:lnTo>
                    <a:lnTo>
                      <a:pt x="1502378" y="154200"/>
                    </a:lnTo>
                    <a:lnTo>
                      <a:pt x="1903867" y="571859"/>
                    </a:lnTo>
                    <a:lnTo>
                      <a:pt x="1958918" y="38915"/>
                    </a:lnTo>
                    <a:lnTo>
                      <a:pt x="2254796" y="513760"/>
                    </a:lnTo>
                    <a:lnTo>
                      <a:pt x="2433711" y="0"/>
                    </a:lnTo>
                    <a:lnTo>
                      <a:pt x="2303136" y="2469169"/>
                    </a:lnTo>
                    <a:lnTo>
                      <a:pt x="2908503" y="38915"/>
                    </a:lnTo>
                    <a:lnTo>
                      <a:pt x="2963554" y="571859"/>
                    </a:lnTo>
                    <a:lnTo>
                      <a:pt x="3365043" y="154200"/>
                    </a:lnTo>
                    <a:lnTo>
                      <a:pt x="3294149" y="685837"/>
                    </a:lnTo>
                    <a:lnTo>
                      <a:pt x="3785807" y="341399"/>
                    </a:lnTo>
                    <a:lnTo>
                      <a:pt x="3591652" y="851305"/>
                    </a:lnTo>
                    <a:lnTo>
                      <a:pt x="4154604" y="593328"/>
                    </a:lnTo>
                    <a:lnTo>
                      <a:pt x="2930272" y="2074786"/>
                    </a:lnTo>
                    <a:lnTo>
                      <a:pt x="4457268" y="900303"/>
                    </a:lnTo>
                    <a:lnTo>
                      <a:pt x="4043464" y="1309545"/>
                    </a:lnTo>
                    <a:lnTo>
                      <a:pt x="4682167" y="1250535"/>
                    </a:lnTo>
                    <a:lnTo>
                      <a:pt x="4180397" y="1584722"/>
                    </a:lnTo>
                    <a:lnTo>
                      <a:pt x="4820669" y="1630545"/>
                    </a:lnTo>
                    <a:lnTo>
                      <a:pt x="4250196" y="1876825"/>
                    </a:lnTo>
                    <a:lnTo>
                      <a:pt x="4867421" y="2025748"/>
                    </a:lnTo>
                    <a:lnTo>
                      <a:pt x="4250196" y="2174671"/>
                    </a:lnTo>
                    <a:lnTo>
                      <a:pt x="4820669" y="2420951"/>
                    </a:lnTo>
                    <a:lnTo>
                      <a:pt x="3195659" y="2410503"/>
                    </a:lnTo>
                    <a:lnTo>
                      <a:pt x="4682167" y="2800961"/>
                    </a:lnTo>
                    <a:lnTo>
                      <a:pt x="4043464" y="2741951"/>
                    </a:lnTo>
                    <a:lnTo>
                      <a:pt x="4457268" y="3151193"/>
                    </a:lnTo>
                    <a:lnTo>
                      <a:pt x="3844672" y="2989584"/>
                    </a:lnTo>
                    <a:lnTo>
                      <a:pt x="4154604" y="3458168"/>
                    </a:lnTo>
                    <a:lnTo>
                      <a:pt x="3591652" y="3200191"/>
                    </a:lnTo>
                    <a:lnTo>
                      <a:pt x="3785807" y="3710097"/>
                    </a:lnTo>
                    <a:lnTo>
                      <a:pt x="3111269" y="2732613"/>
                    </a:lnTo>
                    <a:lnTo>
                      <a:pt x="3365043" y="3897296"/>
                    </a:lnTo>
                    <a:lnTo>
                      <a:pt x="2963554" y="3479637"/>
                    </a:lnTo>
                    <a:lnTo>
                      <a:pt x="2908503" y="4012581"/>
                    </a:lnTo>
                    <a:lnTo>
                      <a:pt x="2612625" y="3537736"/>
                    </a:lnTo>
                    <a:lnTo>
                      <a:pt x="2433711" y="4051496"/>
                    </a:lnTo>
                    <a:lnTo>
                      <a:pt x="2719030" y="2637404"/>
                    </a:lnTo>
                    <a:lnTo>
                      <a:pt x="1958918" y="4012581"/>
                    </a:lnTo>
                    <a:lnTo>
                      <a:pt x="1903867" y="3479637"/>
                    </a:lnTo>
                    <a:lnTo>
                      <a:pt x="1502378" y="3897296"/>
                    </a:lnTo>
                    <a:lnTo>
                      <a:pt x="1573272" y="3365659"/>
                    </a:lnTo>
                    <a:lnTo>
                      <a:pt x="1081614" y="3710097"/>
                    </a:lnTo>
                    <a:lnTo>
                      <a:pt x="1725936" y="2482739"/>
                    </a:lnTo>
                    <a:lnTo>
                      <a:pt x="712817" y="3458168"/>
                    </a:lnTo>
                    <a:lnTo>
                      <a:pt x="1022749" y="2989584"/>
                    </a:lnTo>
                    <a:lnTo>
                      <a:pt x="410153" y="3151193"/>
                    </a:lnTo>
                    <a:lnTo>
                      <a:pt x="823957" y="2741951"/>
                    </a:lnTo>
                    <a:lnTo>
                      <a:pt x="185254" y="2800961"/>
                    </a:lnTo>
                    <a:lnTo>
                      <a:pt x="687024" y="2466774"/>
                    </a:lnTo>
                    <a:lnTo>
                      <a:pt x="46752" y="2420951"/>
                    </a:lnTo>
                    <a:lnTo>
                      <a:pt x="2094332" y="1907385"/>
                    </a:lnTo>
                    <a:lnTo>
                      <a:pt x="0" y="2025748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un 19"/>
              <p:cNvSpPr/>
              <p:nvPr/>
            </p:nvSpPr>
            <p:spPr>
              <a:xfrm>
                <a:off x="1547446" y="2349305"/>
                <a:ext cx="2855741" cy="1730327"/>
              </a:xfrm>
              <a:prstGeom prst="sun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9233917" y="4457655"/>
              <a:ext cx="1752111" cy="1481672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ক্লিক</a:t>
              </a:r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388380" y="11822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latin typeface="Calibri" pitchFamily="34" charset="0"/>
              <a:cs typeface="Vrind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77100" y="1771024"/>
            <a:ext cx="344631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ষষ্ঠ।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চারু পাঠ 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ফাগুন মাস -০৩</a:t>
            </a:r>
            <a:endParaRPr lang="bn-BD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৪৭ জন </a:t>
            </a:r>
            <a:endParaRPr lang="bn-BD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৬০মিনিট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77100" y="1119188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০৩.০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26080" y="4140904"/>
            <a:ext cx="2477194" cy="1661380"/>
            <a:chOff x="5268341" y="3186220"/>
            <a:chExt cx="2390060" cy="23354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7" t="15793" r="31736" b="30324"/>
            <a:stretch/>
          </p:blipFill>
          <p:spPr>
            <a:xfrm rot="18702689">
              <a:off x="5295632" y="3158929"/>
              <a:ext cx="2335478" cy="239006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 rot="18702689">
              <a:off x="5805023" y="3427796"/>
              <a:ext cx="1295439" cy="1275456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6609" b="10921"/>
          <a:stretch/>
        </p:blipFill>
        <p:spPr>
          <a:xfrm>
            <a:off x="6267796" y="1771023"/>
            <a:ext cx="864524" cy="22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8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01030" y="1360736"/>
            <a:ext cx="1940314" cy="1743075"/>
            <a:chOff x="6423102" y="472857"/>
            <a:chExt cx="1940314" cy="17430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6" r="8306"/>
            <a:stretch/>
          </p:blipFill>
          <p:spPr>
            <a:xfrm>
              <a:off x="6423102" y="472857"/>
              <a:ext cx="1940314" cy="17430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423102" y="618296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061487" y="290786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2014" r="5680" b="9612"/>
          <a:stretch/>
        </p:blipFill>
        <p:spPr>
          <a:xfrm>
            <a:off x="2968304" y="1444128"/>
            <a:ext cx="3937241" cy="2657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9288" y="991404"/>
            <a:ext cx="48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আলোকচিত্রটি দেখে ও অনুচ্ছেদটি পড়ে নিচ প্রশ্নগুলোর উত্তর দাওঃ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8710" y="4140800"/>
            <a:ext cx="56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ক. তোমার পঠিত ‘ফাগুন মাস’ কবিতার প্রথম চরণে ফাগুনকে কী বলা হয়েছে?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4104" y="4552171"/>
            <a:ext cx="406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খ. ফাগুন মাসে কেন দুঃখী গোলাপ ফোটে? বুঝিয়ে লেখ।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4759" y="5148208"/>
            <a:ext cx="56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গ.চিত্রকর্মটিতে তোমার পঠিত  ‘ফাগুন মাস’ কবিতার বিষয়গত মিল দেখাও।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4172" y="5744245"/>
            <a:ext cx="742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ঘ.চিত্রকর্মটি ‘ফাগুন মাস কবিতার ভাবকে ধারণ করেছে।’ তোমার উত্তরের পক্ষে যুক্তি দাও।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69288" y="48204"/>
            <a:ext cx="4135271" cy="85980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err="1" smtClean="0">
                <a:solidFill>
                  <a:srgbClr val="0033CC"/>
                </a:solidFill>
              </a:rPr>
              <a:t>ড়ি</a:t>
            </a:r>
            <a:r>
              <a:rPr lang="en-US" dirty="0" err="1" smtClean="0">
                <a:solidFill>
                  <a:srgbClr val="7030A0"/>
                </a:solidFill>
              </a:rPr>
              <a:t>র</a:t>
            </a:r>
            <a:r>
              <a:rPr lang="en-US" dirty="0" smtClean="0"/>
              <a:t> </a:t>
            </a:r>
            <a:r>
              <a:rPr lang="en-US" dirty="0" err="1" smtClean="0"/>
              <a:t>কা</a:t>
            </a:r>
            <a:r>
              <a:rPr lang="en-US" dirty="0" err="1" smtClean="0">
                <a:solidFill>
                  <a:srgbClr val="0033CC"/>
                </a:solidFill>
              </a:rPr>
              <a:t>জ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1" r="10718" b="49755"/>
          <a:stretch/>
        </p:blipFill>
        <p:spPr>
          <a:xfrm>
            <a:off x="244668" y="-50110"/>
            <a:ext cx="2465684" cy="1567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79241" y="2086503"/>
            <a:ext cx="2456597" cy="2415654"/>
            <a:chOff x="1828800" y="2975213"/>
            <a:chExt cx="2456597" cy="24156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2" t="6932" r="28452" b="11051"/>
            <a:stretch/>
          </p:blipFill>
          <p:spPr>
            <a:xfrm>
              <a:off x="1828800" y="2975213"/>
              <a:ext cx="2456597" cy="241565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229976" y="3371991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179" y="475569"/>
            <a:ext cx="8228885" cy="5396752"/>
            <a:chOff x="1293814" y="125506"/>
            <a:chExt cx="7384250" cy="5396752"/>
          </a:xfrm>
        </p:grpSpPr>
        <p:grpSp>
          <p:nvGrpSpPr>
            <p:cNvPr id="4" name="Group 3"/>
            <p:cNvGrpSpPr/>
            <p:nvPr/>
          </p:nvGrpSpPr>
          <p:grpSpPr>
            <a:xfrm>
              <a:off x="1293814" y="125506"/>
              <a:ext cx="4640821" cy="5396752"/>
              <a:chOff x="1078662" y="197224"/>
              <a:chExt cx="3798138" cy="588084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662" y="3047925"/>
                <a:ext cx="3798138" cy="303014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5" t="5785" r="6521" b="6609"/>
              <a:stretch/>
            </p:blipFill>
            <p:spPr>
              <a:xfrm>
                <a:off x="1078662" y="197224"/>
                <a:ext cx="3798138" cy="2850701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34634" y="1362015"/>
              <a:ext cx="2743430" cy="25974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6"/>
            <a:stretch/>
          </p:blipFill>
          <p:spPr>
            <a:xfrm>
              <a:off x="5934632" y="3962400"/>
              <a:ext cx="2743431" cy="15598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956320" y="3640216"/>
              <a:ext cx="1481824" cy="11021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449178" y="3175991"/>
            <a:ext cx="7773671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</a:rPr>
              <a:t>সবাইকে অনেক অনেক ধন্যবাদ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77" y="3175991"/>
            <a:ext cx="7773671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</a:rPr>
              <a:t>সবাইকে অনেক অনেক ধন্যবাদ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5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316150" y="626310"/>
            <a:ext cx="4343400" cy="672793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pic>
        <p:nvPicPr>
          <p:cNvPr id="16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4420565" y="626310"/>
            <a:ext cx="4916112" cy="672793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17" name="Rectangle 16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4" grpId="1"/>
      <p:bldP spid="14" grpId="2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139115"/>
            <a:ext cx="3833912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3101242"/>
            <a:ext cx="383391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3" y="147027"/>
            <a:ext cx="3516922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3" y="3101242"/>
            <a:ext cx="3516922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22547" y="843024"/>
            <a:ext cx="2295525" cy="1990725"/>
            <a:chOff x="4144332" y="375394"/>
            <a:chExt cx="2295525" cy="1990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332" y="375394"/>
              <a:ext cx="2295525" cy="19907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560438" y="632273"/>
              <a:ext cx="1407650" cy="82162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blipFill>
                    <a:blip r:embed="rId7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 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28" y="5844442"/>
            <a:ext cx="7558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ছবিতে কী কী দেখতে পারছো ?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9077685" y="30709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3254188"/>
            <a:ext cx="4527706" cy="274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96754" y="367553"/>
            <a:ext cx="3780021" cy="2545362"/>
            <a:chOff x="7673787" y="2424953"/>
            <a:chExt cx="3460378" cy="274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8" y="2424953"/>
              <a:ext cx="3460377" cy="2743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7" y="3796553"/>
              <a:ext cx="3460377" cy="13716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54" y="3326520"/>
            <a:ext cx="3780020" cy="2670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367553"/>
            <a:ext cx="4527706" cy="25453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615354" y="672464"/>
            <a:ext cx="2357571" cy="1935540"/>
            <a:chOff x="3019646" y="3658552"/>
            <a:chExt cx="2357571" cy="19355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5" r="32214"/>
            <a:stretch/>
          </p:blipFill>
          <p:spPr>
            <a:xfrm>
              <a:off x="3019646" y="3658552"/>
              <a:ext cx="2357571" cy="19355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591069" y="4210949"/>
              <a:ext cx="1228298" cy="8307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ক্লিক করুন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09359" y="6087827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ছবিতে কী কী দেখতে পারছো ?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9372600" y="120067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0869" y="4718662"/>
            <a:ext cx="457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ছবিতে কী কী দেখতে পারছো ?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065832" y="1125763"/>
            <a:ext cx="1815151" cy="1649055"/>
            <a:chOff x="8447964" y="3086717"/>
            <a:chExt cx="1815151" cy="16490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59" t="31930" b="32249"/>
            <a:stretch/>
          </p:blipFill>
          <p:spPr>
            <a:xfrm>
              <a:off x="8447964" y="3086717"/>
              <a:ext cx="1815151" cy="16490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8755920" y="3277772"/>
              <a:ext cx="1459743" cy="1027874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</a:t>
              </a:r>
              <a:r>
                <a:rPr lang="en-US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98943" y="426245"/>
            <a:ext cx="7233051" cy="3836893"/>
            <a:chOff x="1129552" y="627531"/>
            <a:chExt cx="7233051" cy="38368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6" b="27967"/>
            <a:stretch/>
          </p:blipFill>
          <p:spPr>
            <a:xfrm>
              <a:off x="2019754" y="627534"/>
              <a:ext cx="5367403" cy="38368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268" y="627531"/>
              <a:ext cx="2423335" cy="18988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268" y="2526417"/>
              <a:ext cx="2423335" cy="19380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52" y="627533"/>
              <a:ext cx="3230850" cy="26455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52" y="2396313"/>
              <a:ext cx="3230852" cy="2068111"/>
            </a:xfrm>
            <a:prstGeom prst="rect">
              <a:avLst/>
            </a:prstGeom>
          </p:spPr>
        </p:pic>
      </p:grpSp>
      <p:sp>
        <p:nvSpPr>
          <p:cNvPr id="14" name="5-Point Star 13"/>
          <p:cNvSpPr/>
          <p:nvPr/>
        </p:nvSpPr>
        <p:spPr>
          <a:xfrm>
            <a:off x="1338705" y="548679"/>
            <a:ext cx="2710197" cy="2079181"/>
          </a:xfrm>
          <a:prstGeom prst="star5">
            <a:avLst>
              <a:gd name="adj" fmla="val 14054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0869" y="5364993"/>
            <a:ext cx="870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আজকে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পাঠ্যবিষয়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হতে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bn-BD" sz="3600" dirty="0" smtClean="0"/>
              <a:t> ?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9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p"/>
      <p:bldP spid="9" grpId="2" build="allAtOnce"/>
      <p:bldP spid="14" grpId="0" animBg="1"/>
      <p:bldP spid="14" grpId="1" animBg="1"/>
      <p:bldP spid="15" grpId="0" build="p" bldLvl="5"/>
      <p:bldP spid="15" grpId="1" build="allAtOnce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02059" y="13399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51128" y="1934941"/>
            <a:ext cx="6084196" cy="2063317"/>
            <a:chOff x="2093299" y="1934942"/>
            <a:chExt cx="4509512" cy="20633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62" r="3256" b="8652"/>
            <a:stretch/>
          </p:blipFill>
          <p:spPr>
            <a:xfrm>
              <a:off x="2093299" y="1934942"/>
              <a:ext cx="3841336" cy="206331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16444" y="1934942"/>
              <a:ext cx="1886367" cy="20633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848367" y="3466261"/>
            <a:ext cx="162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হুমায়ুন আজাদ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4825" y="3528185"/>
            <a:ext cx="1429603" cy="3378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56096" y="2966599"/>
            <a:ext cx="272955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74209" y="3830092"/>
            <a:ext cx="272955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45260" y="-8459"/>
            <a:ext cx="5108722" cy="6949440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16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653982" y="0"/>
            <a:ext cx="5077940" cy="6949440"/>
          </a:xfrm>
          <a:prstGeom prst="rect">
            <a:avLst/>
          </a:prstGeom>
          <a:solidFill>
            <a:srgbClr val="92D050"/>
          </a:solidFill>
          <a:extLst/>
        </p:spPr>
      </p:pic>
      <p:grpSp>
        <p:nvGrpSpPr>
          <p:cNvPr id="6" name="Group 5"/>
          <p:cNvGrpSpPr/>
          <p:nvPr/>
        </p:nvGrpSpPr>
        <p:grpSpPr>
          <a:xfrm>
            <a:off x="7477210" y="1153807"/>
            <a:ext cx="2036331" cy="1812792"/>
            <a:chOff x="8342658" y="643537"/>
            <a:chExt cx="2036331" cy="1812792"/>
          </a:xfrm>
        </p:grpSpPr>
        <p:grpSp>
          <p:nvGrpSpPr>
            <p:cNvPr id="10" name="Group 9"/>
            <p:cNvGrpSpPr/>
            <p:nvPr/>
          </p:nvGrpSpPr>
          <p:grpSpPr>
            <a:xfrm>
              <a:off x="8342658" y="643537"/>
              <a:ext cx="2036331" cy="1812792"/>
              <a:chOff x="5021239" y="2040782"/>
              <a:chExt cx="1828800" cy="159488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75" t="15116" r="13911" b="9136"/>
              <a:stretch/>
            </p:blipFill>
            <p:spPr>
              <a:xfrm>
                <a:off x="5021239" y="2040782"/>
                <a:ext cx="1828800" cy="1594883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85793" y="2449810"/>
                <a:ext cx="1679944" cy="727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prstTxWarp prst="textChevronInverted">
                  <a:avLst/>
                </a:prstTxWarp>
                <a:spAutoFit/>
              </a:bodyPr>
              <a:lstStyle/>
              <a:p>
                <a:r>
                  <a:rPr lang="bn-BD" b="1" dirty="0" smtClean="0">
                    <a:ln w="12700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ক্লিক</a:t>
                </a:r>
                <a:r>
                  <a:rPr lang="bn-BD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bn-BD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করুন</a:t>
                </a:r>
                <a:endParaRPr lang="en-US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8879926" y="1549933"/>
              <a:ext cx="692059" cy="4661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1664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7661" y="386927"/>
            <a:ext cx="2729552" cy="2429300"/>
            <a:chOff x="2838735" y="1269243"/>
            <a:chExt cx="2729552" cy="2429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2838735" y="1269243"/>
              <a:ext cx="2729552" cy="2429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376389" y="1571255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ক্লিক</a:t>
              </a:r>
              <a:r>
                <a:rPr lang="en-US" dirty="0" smtClean="0">
                  <a:blipFill>
                    <a:blip r:embed="rId4"/>
                    <a:tile tx="0" ty="0" sx="100000" sy="100000" flip="none" algn="tl"/>
                  </a:blipFill>
                </a:rPr>
                <a:t> </a:t>
              </a:r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করুন</a:t>
              </a:r>
              <a:endParaRPr lang="en-US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2309" y="2404037"/>
            <a:ext cx="1006736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6000" dirty="0" smtClean="0"/>
              <a:t>১. “ফাগুন মাস”কবিতার কবির নাম কী ?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691933" y="3149996"/>
            <a:ext cx="97568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6000" dirty="0"/>
              <a:t>২</a:t>
            </a:r>
            <a:r>
              <a:rPr lang="bn-BD" sz="6000" dirty="0" smtClean="0"/>
              <a:t>. ফাগুন মাস কে বাংলায় কী মাস বলে ?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190955" y="1299601"/>
            <a:ext cx="6795210" cy="737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3600" dirty="0" smtClean="0"/>
              <a:t>এ</a:t>
            </a:r>
            <a:r>
              <a:rPr lang="bn-BD" sz="3600" dirty="0" smtClean="0">
                <a:solidFill>
                  <a:srgbClr val="0033CC"/>
                </a:solidFill>
              </a:rPr>
              <a:t>ক</a:t>
            </a:r>
            <a:r>
              <a:rPr lang="bn-BD" sz="3600" dirty="0" smtClean="0"/>
              <a:t>ক কা</a:t>
            </a:r>
            <a:r>
              <a:rPr lang="bn-BD" sz="3600" dirty="0" smtClean="0">
                <a:solidFill>
                  <a:srgbClr val="7030A0"/>
                </a:solidFill>
              </a:rPr>
              <a:t>জঃ</a:t>
            </a:r>
            <a:r>
              <a:rPr lang="bn-BD" sz="3600" dirty="0" smtClean="0"/>
              <a:t>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1128609" y="1478224"/>
            <a:ext cx="3422311" cy="759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270" y="3942122"/>
            <a:ext cx="994363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6000" dirty="0"/>
              <a:t>৩</a:t>
            </a:r>
            <a:r>
              <a:rPr lang="bn-BD" sz="6000" dirty="0" smtClean="0"/>
              <a:t>. ঋতুরাজ বলতে কোন </a:t>
            </a:r>
            <a:r>
              <a:rPr lang="bn-BD" sz="6000" dirty="0"/>
              <a:t>কালকে বুঝায় ?</a:t>
            </a:r>
            <a:endParaRPr lang="en-US" sz="6000" dirty="0"/>
          </a:p>
          <a:p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7138B9-2612-4346-A8CE-B50F4242B8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3" y="688582"/>
            <a:ext cx="1212256" cy="15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‘ফাগুন মাস’ কবিতার পাঠের উদ্দেশ্য বলতে 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কবি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টীকা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কঠিন বানান সমূহ বোর্ডে লেখতে পারবে।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৫.  সৃজনশীল প্রশ্নের উত্তর দিতে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8726" y="51803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64969" y="1328140"/>
            <a:ext cx="2327031" cy="2118445"/>
            <a:chOff x="8801839" y="4383663"/>
            <a:chExt cx="2378433" cy="2096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8801839" y="4621876"/>
              <a:ext cx="2378433" cy="1858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9233917" y="5033272"/>
              <a:ext cx="1514279" cy="970345"/>
              <a:chOff x="407963" y="1308295"/>
              <a:chExt cx="4867421" cy="4051496"/>
            </a:xfrm>
          </p:grpSpPr>
          <p:sp>
            <p:nvSpPr>
              <p:cNvPr id="7" name="32-Point Star 2"/>
              <p:cNvSpPr/>
              <p:nvPr/>
            </p:nvSpPr>
            <p:spPr>
              <a:xfrm>
                <a:off x="407963" y="1308295"/>
                <a:ext cx="4867421" cy="4051496"/>
              </a:xfrm>
              <a:custGeom>
                <a:avLst/>
                <a:gdLst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612625 w 4867421"/>
                  <a:gd name="connsiteY17" fmla="*/ 513760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111269 w 4867421"/>
                  <a:gd name="connsiteY43" fmla="*/ 2732613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867421" h="4051496">
                    <a:moveTo>
                      <a:pt x="0" y="2025748"/>
                    </a:moveTo>
                    <a:lnTo>
                      <a:pt x="617225" y="1876825"/>
                    </a:lnTo>
                    <a:lnTo>
                      <a:pt x="46752" y="1630545"/>
                    </a:lnTo>
                    <a:lnTo>
                      <a:pt x="687024" y="1584722"/>
                    </a:lnTo>
                    <a:lnTo>
                      <a:pt x="185254" y="1250535"/>
                    </a:lnTo>
                    <a:lnTo>
                      <a:pt x="823957" y="1309545"/>
                    </a:lnTo>
                    <a:lnTo>
                      <a:pt x="410153" y="900303"/>
                    </a:lnTo>
                    <a:lnTo>
                      <a:pt x="1022749" y="1061912"/>
                    </a:lnTo>
                    <a:lnTo>
                      <a:pt x="712817" y="593328"/>
                    </a:lnTo>
                    <a:lnTo>
                      <a:pt x="1768138" y="1512487"/>
                    </a:lnTo>
                    <a:lnTo>
                      <a:pt x="1081614" y="341399"/>
                    </a:lnTo>
                    <a:lnTo>
                      <a:pt x="1573272" y="685837"/>
                    </a:lnTo>
                    <a:lnTo>
                      <a:pt x="1502378" y="154200"/>
                    </a:lnTo>
                    <a:lnTo>
                      <a:pt x="1903867" y="571859"/>
                    </a:lnTo>
                    <a:lnTo>
                      <a:pt x="1958918" y="38915"/>
                    </a:lnTo>
                    <a:lnTo>
                      <a:pt x="2254796" y="513760"/>
                    </a:lnTo>
                    <a:lnTo>
                      <a:pt x="2433711" y="0"/>
                    </a:lnTo>
                    <a:lnTo>
                      <a:pt x="2303136" y="2469169"/>
                    </a:lnTo>
                    <a:lnTo>
                      <a:pt x="2908503" y="38915"/>
                    </a:lnTo>
                    <a:lnTo>
                      <a:pt x="2963554" y="571859"/>
                    </a:lnTo>
                    <a:lnTo>
                      <a:pt x="3365043" y="154200"/>
                    </a:lnTo>
                    <a:lnTo>
                      <a:pt x="3294149" y="685837"/>
                    </a:lnTo>
                    <a:lnTo>
                      <a:pt x="3785807" y="341399"/>
                    </a:lnTo>
                    <a:lnTo>
                      <a:pt x="3591652" y="851305"/>
                    </a:lnTo>
                    <a:lnTo>
                      <a:pt x="4154604" y="593328"/>
                    </a:lnTo>
                    <a:lnTo>
                      <a:pt x="2930272" y="2074786"/>
                    </a:lnTo>
                    <a:lnTo>
                      <a:pt x="4457268" y="900303"/>
                    </a:lnTo>
                    <a:lnTo>
                      <a:pt x="4043464" y="1309545"/>
                    </a:lnTo>
                    <a:lnTo>
                      <a:pt x="4682167" y="1250535"/>
                    </a:lnTo>
                    <a:lnTo>
                      <a:pt x="4180397" y="1584722"/>
                    </a:lnTo>
                    <a:lnTo>
                      <a:pt x="4820669" y="1630545"/>
                    </a:lnTo>
                    <a:lnTo>
                      <a:pt x="4250196" y="1876825"/>
                    </a:lnTo>
                    <a:lnTo>
                      <a:pt x="4867421" y="2025748"/>
                    </a:lnTo>
                    <a:lnTo>
                      <a:pt x="4250196" y="2174671"/>
                    </a:lnTo>
                    <a:lnTo>
                      <a:pt x="4820669" y="2420951"/>
                    </a:lnTo>
                    <a:lnTo>
                      <a:pt x="3195659" y="2410503"/>
                    </a:lnTo>
                    <a:lnTo>
                      <a:pt x="4682167" y="2800961"/>
                    </a:lnTo>
                    <a:lnTo>
                      <a:pt x="4043464" y="2741951"/>
                    </a:lnTo>
                    <a:lnTo>
                      <a:pt x="4457268" y="3151193"/>
                    </a:lnTo>
                    <a:lnTo>
                      <a:pt x="3844672" y="2989584"/>
                    </a:lnTo>
                    <a:lnTo>
                      <a:pt x="4154604" y="3458168"/>
                    </a:lnTo>
                    <a:lnTo>
                      <a:pt x="3591652" y="3200191"/>
                    </a:lnTo>
                    <a:lnTo>
                      <a:pt x="3785807" y="3710097"/>
                    </a:lnTo>
                    <a:lnTo>
                      <a:pt x="3111269" y="2732613"/>
                    </a:lnTo>
                    <a:lnTo>
                      <a:pt x="3365043" y="3897296"/>
                    </a:lnTo>
                    <a:lnTo>
                      <a:pt x="2963554" y="3479637"/>
                    </a:lnTo>
                    <a:lnTo>
                      <a:pt x="2908503" y="4012581"/>
                    </a:lnTo>
                    <a:lnTo>
                      <a:pt x="2612625" y="3537736"/>
                    </a:lnTo>
                    <a:lnTo>
                      <a:pt x="2433711" y="4051496"/>
                    </a:lnTo>
                    <a:lnTo>
                      <a:pt x="2719030" y="2637404"/>
                    </a:lnTo>
                    <a:lnTo>
                      <a:pt x="1958918" y="4012581"/>
                    </a:lnTo>
                    <a:lnTo>
                      <a:pt x="1903867" y="3479637"/>
                    </a:lnTo>
                    <a:lnTo>
                      <a:pt x="1502378" y="3897296"/>
                    </a:lnTo>
                    <a:lnTo>
                      <a:pt x="1573272" y="3365659"/>
                    </a:lnTo>
                    <a:lnTo>
                      <a:pt x="1081614" y="3710097"/>
                    </a:lnTo>
                    <a:lnTo>
                      <a:pt x="1725936" y="2482739"/>
                    </a:lnTo>
                    <a:lnTo>
                      <a:pt x="712817" y="3458168"/>
                    </a:lnTo>
                    <a:lnTo>
                      <a:pt x="1022749" y="2989584"/>
                    </a:lnTo>
                    <a:lnTo>
                      <a:pt x="410153" y="3151193"/>
                    </a:lnTo>
                    <a:lnTo>
                      <a:pt x="823957" y="2741951"/>
                    </a:lnTo>
                    <a:lnTo>
                      <a:pt x="185254" y="2800961"/>
                    </a:lnTo>
                    <a:lnTo>
                      <a:pt x="687024" y="2466774"/>
                    </a:lnTo>
                    <a:lnTo>
                      <a:pt x="46752" y="2420951"/>
                    </a:lnTo>
                    <a:lnTo>
                      <a:pt x="2094332" y="1907385"/>
                    </a:lnTo>
                    <a:lnTo>
                      <a:pt x="0" y="2025748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Sun 7"/>
              <p:cNvSpPr/>
              <p:nvPr/>
            </p:nvSpPr>
            <p:spPr>
              <a:xfrm>
                <a:off x="1547446" y="2349305"/>
                <a:ext cx="2855741" cy="1730327"/>
              </a:xfrm>
              <a:prstGeom prst="su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233917" y="4383663"/>
              <a:ext cx="1752111" cy="1555663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ক্লিক</a:t>
              </a:r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58819" y="1609640"/>
            <a:ext cx="6914235" cy="749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পাঠের উদ্দেশ্যঃ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9630" y="3555384"/>
            <a:ext cx="11107756" cy="1309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বায়ান্নর ভাষা – আন্দোলনের পটভূমিতে মাতৃভাষা ও দেশপ্রেমবোধে উদ্বুদ্ধকরণ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7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729</Words>
  <Application>Microsoft Office PowerPoint</Application>
  <PresentationFormat>Widescreen</PresentationFormat>
  <Paragraphs>130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NikoshGrameem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207</cp:revision>
  <dcterms:created xsi:type="dcterms:W3CDTF">2020-01-28T15:44:15Z</dcterms:created>
  <dcterms:modified xsi:type="dcterms:W3CDTF">2020-02-23T17:42:43Z</dcterms:modified>
</cp:coreProperties>
</file>