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86" r:id="rId6"/>
    <p:sldId id="261" r:id="rId7"/>
    <p:sldId id="282" r:id="rId8"/>
    <p:sldId id="284" r:id="rId9"/>
    <p:sldId id="285" r:id="rId10"/>
    <p:sldId id="263" r:id="rId11"/>
    <p:sldId id="264" r:id="rId12"/>
    <p:sldId id="265" r:id="rId13"/>
    <p:sldId id="266" r:id="rId14"/>
    <p:sldId id="277" r:id="rId15"/>
    <p:sldId id="270" r:id="rId16"/>
    <p:sldId id="271" r:id="rId17"/>
    <p:sldId id="273" r:id="rId18"/>
    <p:sldId id="283" r:id="rId19"/>
    <p:sldId id="278" r:id="rId20"/>
    <p:sldId id="276"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A471D-874B-4548-84AE-70F43993F748}"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1558053967"/>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A471D-874B-4548-84AE-70F43993F748}"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049566303"/>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A471D-874B-4548-84AE-70F43993F748}"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1057939006"/>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A471D-874B-4548-84AE-70F43993F748}"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822741882"/>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A471D-874B-4548-84AE-70F43993F748}"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201094553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A471D-874B-4548-84AE-70F43993F748}"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262632143"/>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A471D-874B-4548-84AE-70F43993F748}"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11354356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A471D-874B-4548-84AE-70F43993F748}"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2056756243"/>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A471D-874B-4548-84AE-70F43993F748}"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79504629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A471D-874B-4548-84AE-70F43993F748}"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426042930"/>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A471D-874B-4548-84AE-70F43993F748}"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CF883-AF6D-405F-9C6D-759CB6FE3D07}" type="slidenum">
              <a:rPr lang="en-US" smtClean="0"/>
              <a:t>‹#›</a:t>
            </a:fld>
            <a:endParaRPr lang="en-US"/>
          </a:p>
        </p:txBody>
      </p:sp>
    </p:spTree>
    <p:extLst>
      <p:ext uri="{BB962C8B-B14F-4D97-AF65-F5344CB8AC3E}">
        <p14:creationId xmlns:p14="http://schemas.microsoft.com/office/powerpoint/2010/main" val="3092604882"/>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1" name="camera.wav"/>
          </p:stSnd>
        </p:sndAc>
      </p:transition>
    </mc:Choice>
    <mc:Fallback xmlns="">
      <p:transition spd="slow">
        <p:pull/>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A471D-874B-4548-84AE-70F43993F748}" type="datetimeFigureOut">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CF883-AF6D-405F-9C6D-759CB6FE3D07}" type="slidenum">
              <a:rPr lang="en-US" smtClean="0"/>
              <a:t>‹#›</a:t>
            </a:fld>
            <a:endParaRPr lang="en-US"/>
          </a:p>
        </p:txBody>
      </p:sp>
    </p:spTree>
    <p:extLst>
      <p:ext uri="{BB962C8B-B14F-4D97-AF65-F5344CB8AC3E}">
        <p14:creationId xmlns:p14="http://schemas.microsoft.com/office/powerpoint/2010/main" val="348809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pull/>
        <p:sndAc>
          <p:stSnd>
            <p:snd r:embed="rId13" name="camera.wav"/>
          </p:stSnd>
        </p:sndAc>
      </p:transition>
    </mc:Choice>
    <mc:Fallback xmlns="">
      <p:transition spd="slow">
        <p:pull/>
        <p:sndAc>
          <p:stSnd>
            <p:snd r:embed="rId14" name="camera.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gif"/><Relationship Id="rId7"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gif"/><Relationship Id="rId7"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audio" Target="../media/audio1.wav"/><Relationship Id="rId5" Type="http://schemas.openxmlformats.org/officeDocument/2006/relationships/image" Target="../media/image12.jpeg"/><Relationship Id="rId10" Type="http://schemas.openxmlformats.org/officeDocument/2006/relationships/image" Target="../media/image26.jpg"/><Relationship Id="rId4" Type="http://schemas.openxmlformats.org/officeDocument/2006/relationships/image" Target="../media/image2.jpeg"/><Relationship Id="rId9"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7.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gif"/><Relationship Id="rId7"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3.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gif"/><Relationship Id="rId7"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8.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gif"/><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106824"/>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16" name="TextBox 15"/>
          <p:cNvSpPr txBox="1"/>
          <p:nvPr/>
        </p:nvSpPr>
        <p:spPr>
          <a:xfrm>
            <a:off x="848711" y="625457"/>
            <a:ext cx="10503982" cy="830997"/>
          </a:xfrm>
          <a:prstGeom prst="rect">
            <a:avLst/>
          </a:prstGeom>
          <a:blipFill>
            <a:blip r:embed="rId4"/>
            <a:tile tx="0" ty="0" sx="100000" sy="100000" flip="none" algn="tl"/>
          </a:blipFill>
          <a:ln w="28575">
            <a:solidFill>
              <a:schemeClr val="tx1"/>
            </a:solidFill>
          </a:ln>
          <a:scene3d>
            <a:camera prst="orthographicFront"/>
            <a:lightRig rig="threePt" dir="t"/>
          </a:scene3d>
          <a:sp3d>
            <a:bevelT prst="angle"/>
          </a:sp3d>
        </p:spPr>
        <p:txBody>
          <a:bodyPr wrap="square" rtlCol="0">
            <a:spAutoFit/>
          </a:bodyPr>
          <a:lstStyle/>
          <a:p>
            <a:pPr algn="ctr"/>
            <a:r>
              <a:rPr lang="bn-IN" sz="4800" b="1" dirty="0" smtClean="0">
                <a:solidFill>
                  <a:srgbClr val="002060"/>
                </a:solidFill>
                <a:latin typeface="NikoshBAN" panose="02000000000000000000" pitchFamily="2" charset="0"/>
                <a:cs typeface="NikoshBAN" panose="02000000000000000000" pitchFamily="2" charset="0"/>
              </a:rPr>
              <a:t>আজকের পাঠে সবাইকে স্বাগতম</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11" y="1507403"/>
            <a:ext cx="10503982" cy="4502063"/>
          </a:xfrm>
          <a:prstGeom prst="rect">
            <a:avLst/>
          </a:prstGeom>
        </p:spPr>
      </p:pic>
    </p:spTree>
    <p:extLst>
      <p:ext uri="{BB962C8B-B14F-4D97-AF65-F5344CB8AC3E}">
        <p14:creationId xmlns:p14="http://schemas.microsoft.com/office/powerpoint/2010/main" val="2779618475"/>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52" y="2757489"/>
            <a:ext cx="2728486" cy="32136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ound Same Side Corner Rectangle 11"/>
          <p:cNvSpPr/>
          <p:nvPr/>
        </p:nvSpPr>
        <p:spPr>
          <a:xfrm>
            <a:off x="4033492" y="2757488"/>
            <a:ext cx="7130378" cy="3213681"/>
          </a:xfrm>
          <a:prstGeom prst="round2SameRect">
            <a:avLst/>
          </a:prstGeom>
          <a:blipFill>
            <a:blip r:embed="rId5"/>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“যখন </a:t>
            </a:r>
            <a:r>
              <a:rPr lang="bn-IN" sz="3200" b="1" dirty="0">
                <a:solidFill>
                  <a:schemeClr val="tx1"/>
                </a:solidFill>
                <a:latin typeface="NikoshBAN" panose="02000000000000000000" pitchFamily="2" charset="0"/>
                <a:cs typeface="NikoshBAN" panose="02000000000000000000" pitchFamily="2" charset="0"/>
              </a:rPr>
              <a:t>তারা (মুনাফিকরা) ইমানদারদের সাথে মিলিত হয় তখন বলে আমরা ইমান এনেছি। আর যখন তারা গোপনে তাদের শয়তানদের সাথে মিলিত হয় তখন বলে, আমরাতো তোমাদের সাথেই আছি। আমরা শুধু তাদের সাথে ঠাট্টা-তামাশা করে থাকি।” ( সূরা আল- বাকারা, আয়াত ১৪)</a:t>
            </a:r>
            <a:endParaRPr lang="en-US" sz="3200" b="1"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522" y="1575646"/>
            <a:ext cx="10049017" cy="1039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1040192" y="761750"/>
            <a:ext cx="10123678" cy="707886"/>
          </a:xfrm>
          <a:prstGeom prst="rect">
            <a:avLst/>
          </a:prstGeom>
          <a:blipFill>
            <a:blip r:embed="rId7"/>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pPr algn="ctr"/>
            <a:r>
              <a:rPr lang="bn-IN" sz="4000" b="1" dirty="0" smtClean="0">
                <a:solidFill>
                  <a:srgbClr val="0070C0"/>
                </a:solidFill>
                <a:latin typeface="NikoshBAN" panose="02000000000000000000" pitchFamily="2" charset="0"/>
                <a:cs typeface="NikoshBAN" panose="02000000000000000000" pitchFamily="2" charset="0"/>
              </a:rPr>
              <a:t>মুনাফিকদের পরিচয়ে আল্লাহ তায়ালা বলেন.........</a:t>
            </a:r>
            <a:endParaRPr lang="en-US" sz="40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146602"/>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1023582" y="873452"/>
            <a:ext cx="10330439" cy="769441"/>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pPr algn="ctr"/>
            <a:r>
              <a:rPr lang="en-US" sz="4400" b="1" dirty="0" err="1" smtClean="0">
                <a:solidFill>
                  <a:srgbClr val="FF0000"/>
                </a:solidFill>
                <a:latin typeface="NikoshBAN" panose="02000000000000000000" pitchFamily="2" charset="0"/>
                <a:cs typeface="NikoshBAN" panose="02000000000000000000" pitchFamily="2" charset="0"/>
              </a:rPr>
              <a:t>মুনাফিকদের</a:t>
            </a:r>
            <a:r>
              <a:rPr lang="en-US" sz="4400" b="1" dirty="0" smtClean="0">
                <a:solidFill>
                  <a:srgbClr val="FF0000"/>
                </a:solidFill>
                <a:latin typeface="NikoshBAN" panose="02000000000000000000" pitchFamily="2" charset="0"/>
                <a:cs typeface="NikoshBAN" panose="02000000000000000000" pitchFamily="2" charset="0"/>
              </a:rPr>
              <a:t> </a:t>
            </a:r>
            <a:r>
              <a:rPr lang="en-US" sz="4400" b="1" dirty="0" err="1" smtClean="0">
                <a:solidFill>
                  <a:srgbClr val="FF0000"/>
                </a:solidFill>
                <a:latin typeface="NikoshBAN" panose="02000000000000000000" pitchFamily="2" charset="0"/>
                <a:cs typeface="NikoshBAN" panose="02000000000000000000" pitchFamily="2" charset="0"/>
              </a:rPr>
              <a:t>চরিত্র</a:t>
            </a:r>
            <a:endParaRPr lang="en-US" sz="4400" b="1" dirty="0">
              <a:solidFill>
                <a:srgbClr val="FF000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82" y="1805514"/>
            <a:ext cx="2838734" cy="3785651"/>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542" y="2539971"/>
            <a:ext cx="6661846" cy="646141"/>
          </a:xfrm>
          <a:prstGeom prst="rect">
            <a:avLst/>
          </a:prstGeom>
        </p:spPr>
      </p:pic>
      <p:sp>
        <p:nvSpPr>
          <p:cNvPr id="13" name="TextBox 12"/>
          <p:cNvSpPr txBox="1"/>
          <p:nvPr/>
        </p:nvSpPr>
        <p:spPr>
          <a:xfrm>
            <a:off x="4107976" y="1746356"/>
            <a:ext cx="7246045" cy="707886"/>
          </a:xfrm>
          <a:prstGeom prst="rect">
            <a:avLst/>
          </a:prstGeom>
          <a:noFill/>
        </p:spPr>
        <p:txBody>
          <a:bodyPr wrap="square" rtlCol="0">
            <a:spAutoFit/>
          </a:bodyPr>
          <a:lstStyle/>
          <a:p>
            <a:r>
              <a:rPr lang="en-US" sz="4000" b="1" dirty="0" err="1">
                <a:solidFill>
                  <a:srgbClr val="002060"/>
                </a:solidFill>
                <a:latin typeface="NikoshBAN" panose="02000000000000000000" pitchFamily="2" charset="0"/>
                <a:cs typeface="NikoshBAN" panose="02000000000000000000" pitchFamily="2" charset="0"/>
              </a:rPr>
              <a:t>পবিত্র</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কুরআনে</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আল্লাহ</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বলেন</a:t>
            </a:r>
            <a:r>
              <a:rPr lang="en-US" sz="4000" b="1" dirty="0">
                <a:solidFill>
                  <a:srgbClr val="002060"/>
                </a:solidFill>
                <a:latin typeface="NikoshBAN" panose="02000000000000000000" pitchFamily="2" charset="0"/>
                <a:cs typeface="NikoshBAN" panose="02000000000000000000" pitchFamily="2" charset="0"/>
              </a:rPr>
              <a:t>-</a:t>
            </a:r>
          </a:p>
        </p:txBody>
      </p:sp>
      <p:sp>
        <p:nvSpPr>
          <p:cNvPr id="15" name="TextBox 14"/>
          <p:cNvSpPr txBox="1"/>
          <p:nvPr/>
        </p:nvSpPr>
        <p:spPr>
          <a:xfrm>
            <a:off x="4344860" y="3489793"/>
            <a:ext cx="6772275" cy="2215991"/>
          </a:xfrm>
          <a:prstGeom prst="rect">
            <a:avLst/>
          </a:prstGeom>
          <a:noFill/>
        </p:spPr>
        <p:txBody>
          <a:bodyPr wrap="square" rtlCol="0">
            <a:spAutoFit/>
          </a:bodyPr>
          <a:lstStyle/>
          <a:p>
            <a:r>
              <a:rPr lang="bn-IN" sz="4000" b="1" dirty="0">
                <a:solidFill>
                  <a:srgbClr val="0070C0"/>
                </a:solidFill>
                <a:latin typeface="NikoshBAN" panose="02000000000000000000" pitchFamily="2" charset="0"/>
                <a:cs typeface="NikoshBAN" panose="02000000000000000000" pitchFamily="2" charset="0"/>
              </a:rPr>
              <a:t>“আর আল্লাহ সাক্ষ্য দেন যে,মুনাফিকরা নিশ্চয়ই মিথ্যাবাদী”। (সূরা আল-মুনাফিকুন, আয়াত ১)</a:t>
            </a:r>
            <a:endParaRPr lang="en-US" sz="4000" b="1" dirty="0">
              <a:solidFill>
                <a:srgbClr val="0070C0"/>
              </a:solidFill>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07166639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1023582" y="873452"/>
            <a:ext cx="10330439" cy="769441"/>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pPr algn="ctr"/>
            <a:r>
              <a:rPr lang="en-US" sz="4400" b="1" dirty="0" err="1" smtClean="0">
                <a:solidFill>
                  <a:srgbClr val="FF0000"/>
                </a:solidFill>
                <a:latin typeface="NikoshBAN" panose="02000000000000000000" pitchFamily="2" charset="0"/>
                <a:cs typeface="NikoshBAN" panose="02000000000000000000" pitchFamily="2" charset="0"/>
              </a:rPr>
              <a:t>মুনাফিকদের</a:t>
            </a:r>
            <a:r>
              <a:rPr lang="en-US" sz="4400" b="1" dirty="0" smtClean="0">
                <a:solidFill>
                  <a:srgbClr val="FF0000"/>
                </a:solidFill>
                <a:latin typeface="NikoshBAN" panose="02000000000000000000" pitchFamily="2" charset="0"/>
                <a:cs typeface="NikoshBAN" panose="02000000000000000000" pitchFamily="2" charset="0"/>
              </a:rPr>
              <a:t> </a:t>
            </a:r>
            <a:r>
              <a:rPr lang="en-US" sz="4400" b="1" dirty="0" err="1" smtClean="0">
                <a:solidFill>
                  <a:srgbClr val="FF0000"/>
                </a:solidFill>
                <a:latin typeface="NikoshBAN" panose="02000000000000000000" pitchFamily="2" charset="0"/>
                <a:cs typeface="NikoshBAN" panose="02000000000000000000" pitchFamily="2" charset="0"/>
              </a:rPr>
              <a:t>চরিত্র</a:t>
            </a:r>
            <a:endParaRPr lang="en-US" sz="4400" b="1" dirty="0">
              <a:solidFill>
                <a:srgbClr val="FF000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27" y="1747356"/>
            <a:ext cx="3275463" cy="3894623"/>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prst="angle"/>
            <a:contourClr>
              <a:srgbClr val="C0C0C0"/>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3822" y="2365480"/>
            <a:ext cx="6386512" cy="777770"/>
          </a:xfrm>
          <a:prstGeom prst="rect">
            <a:avLst/>
          </a:prstGeom>
        </p:spPr>
      </p:pic>
      <p:sp>
        <p:nvSpPr>
          <p:cNvPr id="13" name="TextBox 12"/>
          <p:cNvSpPr txBox="1"/>
          <p:nvPr/>
        </p:nvSpPr>
        <p:spPr>
          <a:xfrm>
            <a:off x="4600576" y="1801773"/>
            <a:ext cx="6753446" cy="646331"/>
          </a:xfrm>
          <a:prstGeom prst="rect">
            <a:avLst/>
          </a:prstGeom>
          <a:noFill/>
        </p:spPr>
        <p:txBody>
          <a:bodyPr wrap="square" rtlCol="0">
            <a:spAutoFit/>
          </a:bodyPr>
          <a:lstStyle/>
          <a:p>
            <a:r>
              <a:rPr lang="en-US" sz="3600" b="1" dirty="0" err="1">
                <a:solidFill>
                  <a:srgbClr val="002060"/>
                </a:solidFill>
                <a:latin typeface="NikoshBAN" panose="02000000000000000000" pitchFamily="2" charset="0"/>
                <a:cs typeface="NikoshBAN" panose="02000000000000000000" pitchFamily="2" charset="0"/>
              </a:rPr>
              <a:t>রাসুলুল্লাহ</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বলেন</a:t>
            </a:r>
            <a:r>
              <a:rPr lang="en-US" sz="3600" b="1" dirty="0">
                <a:solidFill>
                  <a:srgbClr val="002060"/>
                </a:solidFill>
                <a:latin typeface="NikoshBAN" panose="02000000000000000000" pitchFamily="2" charset="0"/>
                <a:cs typeface="NikoshBAN" panose="02000000000000000000" pitchFamily="2" charset="0"/>
              </a:rPr>
              <a:t>-</a:t>
            </a:r>
            <a:endParaRPr lang="en-US" sz="3600" b="1" dirty="0">
              <a:solidFill>
                <a:srgbClr val="0070C0"/>
              </a:solidFill>
              <a:latin typeface="NikoshBAN" panose="02000000000000000000" pitchFamily="2" charset="0"/>
              <a:cs typeface="NikoshBAN" panose="02000000000000000000" pitchFamily="2" charset="0"/>
            </a:endParaRPr>
          </a:p>
        </p:txBody>
      </p:sp>
      <p:sp>
        <p:nvSpPr>
          <p:cNvPr id="14" name="TextBox 13"/>
          <p:cNvSpPr txBox="1"/>
          <p:nvPr/>
        </p:nvSpPr>
        <p:spPr>
          <a:xfrm>
            <a:off x="4439543" y="3247713"/>
            <a:ext cx="6914478" cy="2246769"/>
          </a:xfrm>
          <a:prstGeom prst="rect">
            <a:avLst/>
          </a:prstGeom>
          <a:noFill/>
        </p:spPr>
        <p:txBody>
          <a:bodyPr wrap="square" rtlCol="0">
            <a:spAutoFit/>
          </a:bodyPr>
          <a:lstStyle/>
          <a:p>
            <a:r>
              <a:rPr lang="bn-IN" sz="2800" b="1" dirty="0">
                <a:solidFill>
                  <a:srgbClr val="0070C0"/>
                </a:solidFill>
                <a:latin typeface="NikoshBAN" panose="02000000000000000000" pitchFamily="2" charset="0"/>
                <a:cs typeface="NikoshBAN" panose="02000000000000000000" pitchFamily="2" charset="0"/>
              </a:rPr>
              <a:t>“মুনাফিকের নিদর্শন তিনটি।</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যথা</a:t>
            </a:r>
            <a:r>
              <a:rPr lang="en-US" sz="2800" b="1" dirty="0">
                <a:solidFill>
                  <a:srgbClr val="0070C0"/>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bn-IN" sz="2800" b="1" dirty="0">
                <a:solidFill>
                  <a:srgbClr val="0070C0"/>
                </a:solidFill>
                <a:latin typeface="NikoshBAN" panose="02000000000000000000" pitchFamily="2" charset="0"/>
                <a:cs typeface="NikoshBAN" panose="02000000000000000000" pitchFamily="2" charset="0"/>
              </a:rPr>
              <a:t> যখন কথা বলে মিথ্যা বলে</a:t>
            </a:r>
            <a:r>
              <a:rPr lang="en-US" sz="2800" b="1" dirty="0">
                <a:solidFill>
                  <a:srgbClr val="0070C0"/>
                </a:solidFill>
                <a:latin typeface="NikoshBAN" panose="02000000000000000000" pitchFamily="2" charset="0"/>
                <a:cs typeface="NikoshBAN" panose="02000000000000000000" pitchFamily="2" charset="0"/>
              </a:rPr>
              <a:t>।</a:t>
            </a:r>
            <a:r>
              <a:rPr lang="bn-IN" sz="2800" b="1" dirty="0">
                <a:solidFill>
                  <a:srgbClr val="0070C0"/>
                </a:solidFill>
                <a:latin typeface="NikoshBAN" panose="02000000000000000000" pitchFamily="2" charset="0"/>
                <a:cs typeface="NikoshBAN" panose="02000000000000000000" pitchFamily="2" charset="0"/>
              </a:rPr>
              <a:t> </a:t>
            </a:r>
            <a:endParaRPr lang="en-US" sz="2800" b="1" dirty="0">
              <a:solidFill>
                <a:srgbClr val="0070C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2800" b="1" dirty="0">
                <a:solidFill>
                  <a:srgbClr val="0070C0"/>
                </a:solidFill>
                <a:latin typeface="NikoshBAN" panose="02000000000000000000" pitchFamily="2" charset="0"/>
                <a:cs typeface="NikoshBAN" panose="02000000000000000000" pitchFamily="2" charset="0"/>
              </a:rPr>
              <a:t>ওয়াদা করলে তা ভঙ্গ করে </a:t>
            </a:r>
            <a:r>
              <a:rPr lang="en-US" sz="2800" b="1" dirty="0">
                <a:solidFill>
                  <a:srgbClr val="0070C0"/>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bn-IN" sz="2800" b="1" dirty="0">
                <a:solidFill>
                  <a:srgbClr val="0070C0"/>
                </a:solidFill>
                <a:latin typeface="NikoshBAN" panose="02000000000000000000" pitchFamily="2" charset="0"/>
                <a:cs typeface="NikoshBAN" panose="02000000000000000000" pitchFamily="2" charset="0"/>
              </a:rPr>
              <a:t> যখন তার নিকট কোনো কিছু গচ্ছিত রাখা হয় তখন তার খিয়ানত করে। (সহিহ বুখারি ও সহিহ মুসলিম)</a:t>
            </a:r>
            <a:endParaRPr lang="en-US" sz="2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8406409"/>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 calcmode="lin" valueType="num">
                                      <p:cBhvr additive="base">
                                        <p:cTn id="33" dur="20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 calcmode="lin" valueType="num">
                                      <p:cBhvr additive="base">
                                        <p:cTn id="39" dur="2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 calcmode="lin" valueType="num">
                                      <p:cBhvr additive="base">
                                        <p:cTn id="45" dur="20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2341" y="0"/>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1066968" y="764855"/>
            <a:ext cx="10330439" cy="769441"/>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pPr algn="ctr"/>
            <a:r>
              <a:rPr lang="en-US" sz="4400" b="1" dirty="0" err="1" smtClean="0">
                <a:solidFill>
                  <a:srgbClr val="FF0000"/>
                </a:solidFill>
                <a:latin typeface="NikoshBAN" panose="02000000000000000000" pitchFamily="2" charset="0"/>
                <a:cs typeface="NikoshBAN" panose="02000000000000000000" pitchFamily="2" charset="0"/>
              </a:rPr>
              <a:t>মুনাফিকদের</a:t>
            </a:r>
            <a:r>
              <a:rPr lang="en-US" sz="4400" b="1" dirty="0" smtClean="0">
                <a:solidFill>
                  <a:srgbClr val="FF0000"/>
                </a:solidFill>
                <a:latin typeface="NikoshBAN" panose="02000000000000000000" pitchFamily="2" charset="0"/>
                <a:cs typeface="NikoshBAN" panose="02000000000000000000" pitchFamily="2" charset="0"/>
              </a:rPr>
              <a:t> </a:t>
            </a:r>
            <a:r>
              <a:rPr lang="en-US" sz="4400" b="1" dirty="0" err="1" smtClean="0">
                <a:solidFill>
                  <a:srgbClr val="FF0000"/>
                </a:solidFill>
                <a:latin typeface="NikoshBAN" panose="02000000000000000000" pitchFamily="2" charset="0"/>
                <a:cs typeface="NikoshBAN" panose="02000000000000000000" pitchFamily="2" charset="0"/>
              </a:rPr>
              <a:t>চরিত্র</a:t>
            </a:r>
            <a:endParaRPr lang="en-US" sz="4400" b="1" dirty="0">
              <a:solidFill>
                <a:srgbClr val="FF0000"/>
              </a:solidFill>
              <a:latin typeface="NikoshBAN" panose="02000000000000000000" pitchFamily="2" charset="0"/>
              <a:cs typeface="NikoshBAN" panose="02000000000000000000" pitchFamily="2" charset="0"/>
            </a:endParaRPr>
          </a:p>
        </p:txBody>
      </p:sp>
      <p:sp>
        <p:nvSpPr>
          <p:cNvPr id="10" name="Round Same Side Corner Rectangle 9"/>
          <p:cNvSpPr/>
          <p:nvPr/>
        </p:nvSpPr>
        <p:spPr>
          <a:xfrm>
            <a:off x="3518091" y="1668154"/>
            <a:ext cx="4815584" cy="1492576"/>
          </a:xfrm>
          <a:prstGeom prst="round2SameRect">
            <a:avLst/>
          </a:prstGeom>
          <a:blipFill>
            <a:blip r:embed="rId5"/>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7030A0"/>
                </a:solidFill>
                <a:latin typeface="NikoshBAN" panose="02000000000000000000" pitchFamily="2" charset="0"/>
                <a:cs typeface="NikoshBAN" panose="02000000000000000000" pitchFamily="2" charset="0"/>
              </a:rPr>
              <a:t>নিফাক</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হলো</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নৈতিকতা</a:t>
            </a:r>
            <a:r>
              <a:rPr lang="en-US" sz="3200" b="1" dirty="0" smtClean="0">
                <a:solidFill>
                  <a:srgbClr val="7030A0"/>
                </a:solidFill>
                <a:latin typeface="NikoshBAN" panose="02000000000000000000" pitchFamily="2" charset="0"/>
                <a:cs typeface="NikoshBAN" panose="02000000000000000000" pitchFamily="2" charset="0"/>
              </a:rPr>
              <a:t> ও </a:t>
            </a:r>
            <a:r>
              <a:rPr lang="en-US" sz="3200" b="1" dirty="0" err="1" smtClean="0">
                <a:solidFill>
                  <a:srgbClr val="7030A0"/>
                </a:solidFill>
                <a:latin typeface="NikoshBAN" panose="02000000000000000000" pitchFamily="2" charset="0"/>
                <a:cs typeface="NikoshBAN" panose="02000000000000000000" pitchFamily="2" charset="0"/>
              </a:rPr>
              <a:t>মানবিকতার</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আদর্শের</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বিপরীত</a:t>
            </a:r>
            <a:r>
              <a:rPr lang="en-US" sz="3200" b="1" dirty="0" smtClean="0">
                <a:solidFill>
                  <a:srgbClr val="7030A0"/>
                </a:solidFill>
                <a:latin typeface="NikoshBAN" panose="02000000000000000000" pitchFamily="2" charset="0"/>
                <a:cs typeface="NikoshBAN" panose="02000000000000000000" pitchFamily="2" charset="0"/>
              </a:rPr>
              <a:t> </a:t>
            </a:r>
            <a:r>
              <a:rPr lang="en-US" sz="3200" b="1" dirty="0" err="1" smtClean="0">
                <a:solidFill>
                  <a:srgbClr val="7030A0"/>
                </a:solidFill>
                <a:latin typeface="NikoshBAN" panose="02000000000000000000" pitchFamily="2" charset="0"/>
                <a:cs typeface="NikoshBAN" panose="02000000000000000000" pitchFamily="2" charset="0"/>
              </a:rPr>
              <a:t>কাজ</a:t>
            </a:r>
            <a:r>
              <a:rPr lang="en-US" sz="3200" b="1" dirty="0" smtClean="0">
                <a:solidFill>
                  <a:srgbClr val="7030A0"/>
                </a:solidFill>
                <a:latin typeface="NikoshBAN" panose="02000000000000000000" pitchFamily="2" charset="0"/>
                <a:cs typeface="NikoshBAN" panose="02000000000000000000" pitchFamily="2" charset="0"/>
              </a:rPr>
              <a:t>।</a:t>
            </a:r>
            <a:endParaRPr lang="en-US" sz="3200" b="1" dirty="0">
              <a:solidFill>
                <a:srgbClr val="7030A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033" y="1657379"/>
            <a:ext cx="2340104" cy="127656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scene3d>
            <a:camera prst="orthographicFront"/>
            <a:lightRig rig="threePt" dir="t"/>
          </a:scene3d>
          <a:sp3d>
            <a:bevelT prst="angle"/>
          </a:sp3d>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414" y="3236580"/>
            <a:ext cx="2491565" cy="1256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3538313" y="3402191"/>
            <a:ext cx="4778373" cy="1029473"/>
          </a:xfrm>
          <a:prstGeom prst="rect">
            <a:avLst/>
          </a:prstGeom>
          <a:blipFill>
            <a:blip r:embed="rId8"/>
            <a:tile tx="0" ty="0" sx="100000" sy="100000" flip="none" algn="tl"/>
          </a:blipFill>
          <a:ln w="28575"/>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dirty="0">
                <a:solidFill>
                  <a:srgbClr val="7030A0"/>
                </a:solidFill>
                <a:latin typeface="NikoshBAN" panose="02000000000000000000" pitchFamily="2" charset="0"/>
                <a:cs typeface="NikoshBAN" panose="02000000000000000000" pitchFamily="2" charset="0"/>
              </a:rPr>
              <a:t>তারা সব ধরনের অন্যায় ও মন্দ কাজ করে থাকে।</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033" y="4739091"/>
            <a:ext cx="2470232" cy="1140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p:nvSpPr>
        <p:spPr>
          <a:xfrm>
            <a:off x="3558535" y="4739091"/>
            <a:ext cx="4778373" cy="1040841"/>
          </a:xfrm>
          <a:prstGeom prst="rect">
            <a:avLst/>
          </a:prstGeom>
          <a:blipFill>
            <a:blip r:embed="rId8"/>
            <a:tile tx="0" ty="0" sx="100000" sy="100000" flip="none" algn="tl"/>
          </a:blipFill>
          <a:ln w="28575"/>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dirty="0">
                <a:solidFill>
                  <a:srgbClr val="7030A0"/>
                </a:solidFill>
                <a:latin typeface="NikoshBAN" panose="02000000000000000000" pitchFamily="2" charset="0"/>
                <a:cs typeface="NikoshBAN" panose="02000000000000000000" pitchFamily="2" charset="0"/>
              </a:rPr>
              <a:t>মিথ্যা ও প্রতারণাই তাদের প্রধান কাজ।</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1114" y="1592809"/>
            <a:ext cx="3006446" cy="1962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a:off x="8454569" y="3660016"/>
            <a:ext cx="3006446" cy="2119916"/>
          </a:xfrm>
          <a:prstGeom prst="rect">
            <a:avLst/>
          </a:prstGeom>
          <a:blipFill>
            <a:blip r:embed="rId8"/>
            <a:tile tx="0" ty="0" sx="100000" sy="100000" flip="none" algn="tl"/>
          </a:blipFill>
          <a:ln w="28575"/>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b="1" dirty="0">
                <a:solidFill>
                  <a:srgbClr val="7030A0"/>
                </a:solidFill>
                <a:latin typeface="NikoshBAN" panose="02000000000000000000" pitchFamily="2" charset="0"/>
                <a:cs typeface="NikoshBAN" panose="02000000000000000000" pitchFamily="2" charset="0"/>
              </a:rPr>
              <a:t>উত্তম আচরণ ও উত্তম চরিত্র তারা কখনোই অনুশীলন করে না।</a:t>
            </a:r>
            <a:endParaRPr lang="en-US" sz="32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9902966"/>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11"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10" name="Rounded Rectangle 9"/>
          <p:cNvSpPr/>
          <p:nvPr/>
        </p:nvSpPr>
        <p:spPr>
          <a:xfrm>
            <a:off x="1009934" y="859810"/>
            <a:ext cx="10181230" cy="1269242"/>
          </a:xfrm>
          <a:prstGeom prst="roundRect">
            <a:avLst/>
          </a:prstGeom>
          <a:blipFill>
            <a:blip r:embed="rId4"/>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rgbClr val="002060"/>
                </a:solidFill>
                <a:latin typeface="NikoshBAN" panose="02000000000000000000" pitchFamily="2" charset="0"/>
                <a:cs typeface="NikoshBAN" panose="02000000000000000000" pitchFamily="2" charset="0"/>
              </a:rPr>
              <a:t>দলীয়</a:t>
            </a:r>
            <a:r>
              <a:rPr lang="en-US" sz="6600" b="1" dirty="0" smtClean="0">
                <a:solidFill>
                  <a:srgbClr val="002060"/>
                </a:solidFill>
                <a:latin typeface="NikoshBAN" panose="02000000000000000000" pitchFamily="2" charset="0"/>
                <a:cs typeface="NikoshBAN" panose="02000000000000000000" pitchFamily="2" charset="0"/>
              </a:rPr>
              <a:t> </a:t>
            </a:r>
            <a:r>
              <a:rPr lang="en-US" sz="6600" b="1" dirty="0" err="1" smtClean="0">
                <a:solidFill>
                  <a:srgbClr val="002060"/>
                </a:solidFill>
                <a:latin typeface="NikoshBAN" panose="02000000000000000000" pitchFamily="2" charset="0"/>
                <a:cs typeface="NikoshBAN" panose="02000000000000000000" pitchFamily="2" charset="0"/>
              </a:rPr>
              <a:t>কাজ</a:t>
            </a:r>
            <a:endParaRPr lang="en-US" sz="6600" b="1" dirty="0">
              <a:solidFill>
                <a:srgbClr val="002060"/>
              </a:solidFill>
              <a:latin typeface="NikoshBAN" panose="02000000000000000000" pitchFamily="2" charset="0"/>
              <a:cs typeface="NikoshBAN" panose="02000000000000000000" pitchFamily="2" charset="0"/>
            </a:endParaRPr>
          </a:p>
        </p:txBody>
      </p:sp>
      <p:sp>
        <p:nvSpPr>
          <p:cNvPr id="12" name="Flowchart: Punched Tape 11"/>
          <p:cNvSpPr/>
          <p:nvPr/>
        </p:nvSpPr>
        <p:spPr>
          <a:xfrm>
            <a:off x="1009934" y="2278030"/>
            <a:ext cx="10181229" cy="3454029"/>
          </a:xfrm>
          <a:prstGeom prst="flowChartPunchedTape">
            <a:avLst/>
          </a:prstGeom>
          <a:blipFill>
            <a:blip r:embed="rId5"/>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2060"/>
                </a:solidFill>
                <a:latin typeface="NikoshBAN" panose="02000000000000000000" pitchFamily="2" charset="0"/>
                <a:cs typeface="NikoshBAN" panose="02000000000000000000" pitchFamily="2" charset="0"/>
              </a:rPr>
              <a:t>মুনাফিকদের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নিদর্শনগুলো</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লিখে</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একটি</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পোষ্টার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তৈরী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করে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শ্রেনীতে</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উপস্থাপন</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কর</a:t>
            </a:r>
            <a:r>
              <a:rPr lang="en-US" sz="6000" b="1" dirty="0" smtClean="0">
                <a:solidFill>
                  <a:srgbClr val="002060"/>
                </a:solidFill>
                <a:latin typeface="NikoshBAN" panose="02000000000000000000" pitchFamily="2" charset="0"/>
                <a:cs typeface="NikoshBAN" panose="02000000000000000000" pitchFamily="2" charset="0"/>
              </a:rPr>
              <a:t>।</a:t>
            </a:r>
            <a:endParaRPr lang="en-US"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2628745"/>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65240"/>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1023582" y="941696"/>
            <a:ext cx="10140287" cy="769441"/>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r>
              <a:rPr lang="bn-IN" sz="4400" b="1" dirty="0" smtClean="0">
                <a:solidFill>
                  <a:srgbClr val="0070C0"/>
                </a:solidFill>
                <a:latin typeface="NikoshBAN" panose="02000000000000000000" pitchFamily="2" charset="0"/>
                <a:cs typeface="NikoshBAN" panose="02000000000000000000" pitchFamily="2" charset="0"/>
              </a:rPr>
              <a:t>	</a:t>
            </a:r>
            <a:r>
              <a:rPr lang="bn-IN" sz="4400" b="1" dirty="0" smtClean="0">
                <a:solidFill>
                  <a:srgbClr val="FF0000"/>
                </a:solidFill>
                <a:latin typeface="NikoshBAN" panose="02000000000000000000" pitchFamily="2" charset="0"/>
                <a:cs typeface="NikoshBAN" panose="02000000000000000000" pitchFamily="2" charset="0"/>
              </a:rPr>
              <a:t>নিফাকের কুফল ও পরিণতি............</a:t>
            </a:r>
            <a:endParaRPr lang="en-US" sz="4400" b="1" dirty="0">
              <a:solidFill>
                <a:srgbClr val="FF0000"/>
              </a:solidFill>
              <a:latin typeface="NikoshBAN" panose="02000000000000000000" pitchFamily="2" charset="0"/>
              <a:cs typeface="NikoshBAN" panose="02000000000000000000" pitchFamily="2" charset="0"/>
            </a:endParaRPr>
          </a:p>
        </p:txBody>
      </p:sp>
      <p:pic>
        <p:nvPicPr>
          <p:cNvPr id="11" name="Picture 10" descr="fire-flame.jpg"/>
          <p:cNvPicPr>
            <a:picLocks noChangeAspect="1"/>
          </p:cNvPicPr>
          <p:nvPr/>
        </p:nvPicPr>
        <p:blipFill>
          <a:blip r:embed="rId5" cstate="print"/>
          <a:stretch>
            <a:fillRect/>
          </a:stretch>
        </p:blipFill>
        <p:spPr>
          <a:xfrm>
            <a:off x="1023582" y="1865406"/>
            <a:ext cx="3685809" cy="3749581"/>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2063" y="2615226"/>
            <a:ext cx="5988227" cy="665304"/>
          </a:xfrm>
          <a:prstGeom prst="rect">
            <a:avLst/>
          </a:prstGeom>
        </p:spPr>
      </p:pic>
      <p:sp>
        <p:nvSpPr>
          <p:cNvPr id="14" name="TextBox 13"/>
          <p:cNvSpPr txBox="1"/>
          <p:nvPr/>
        </p:nvSpPr>
        <p:spPr>
          <a:xfrm>
            <a:off x="5106057" y="1859325"/>
            <a:ext cx="5988227" cy="646331"/>
          </a:xfrm>
          <a:prstGeom prst="rect">
            <a:avLst/>
          </a:prstGeom>
          <a:noFill/>
        </p:spPr>
        <p:txBody>
          <a:bodyPr wrap="square" rtlCol="0">
            <a:spAutoFit/>
          </a:bodyPr>
          <a:lstStyle/>
          <a:p>
            <a:r>
              <a:rPr lang="en-US" sz="3600" b="1" dirty="0" err="1" smtClean="0">
                <a:solidFill>
                  <a:srgbClr val="7030A0"/>
                </a:solidFill>
              </a:rPr>
              <a:t>পবিত্র</a:t>
            </a:r>
            <a:r>
              <a:rPr lang="en-US" sz="3600" b="1" dirty="0" smtClean="0">
                <a:solidFill>
                  <a:srgbClr val="7030A0"/>
                </a:solidFill>
              </a:rPr>
              <a:t> </a:t>
            </a:r>
            <a:r>
              <a:rPr lang="en-US" sz="3600" b="1" dirty="0" err="1" smtClean="0">
                <a:solidFill>
                  <a:srgbClr val="7030A0"/>
                </a:solidFill>
              </a:rPr>
              <a:t>কুরআনে</a:t>
            </a:r>
            <a:r>
              <a:rPr lang="en-US" sz="3600" b="1" dirty="0" smtClean="0">
                <a:solidFill>
                  <a:srgbClr val="7030A0"/>
                </a:solidFill>
              </a:rPr>
              <a:t> </a:t>
            </a:r>
            <a:r>
              <a:rPr lang="en-US" sz="3600" b="1" dirty="0" err="1" smtClean="0">
                <a:solidFill>
                  <a:srgbClr val="7030A0"/>
                </a:solidFill>
              </a:rPr>
              <a:t>আল্লাহ</a:t>
            </a:r>
            <a:r>
              <a:rPr lang="en-US" sz="3600" b="1" dirty="0" smtClean="0">
                <a:solidFill>
                  <a:srgbClr val="7030A0"/>
                </a:solidFill>
              </a:rPr>
              <a:t> </a:t>
            </a:r>
            <a:r>
              <a:rPr lang="en-US" sz="3600" b="1" dirty="0" err="1" smtClean="0">
                <a:solidFill>
                  <a:srgbClr val="7030A0"/>
                </a:solidFill>
              </a:rPr>
              <a:t>বলেন</a:t>
            </a:r>
            <a:r>
              <a:rPr lang="en-US" sz="3600" b="1" dirty="0" smtClean="0">
                <a:solidFill>
                  <a:srgbClr val="7030A0"/>
                </a:solidFill>
              </a:rPr>
              <a:t>-</a:t>
            </a:r>
            <a:endParaRPr lang="en-US" sz="3600" b="1" dirty="0">
              <a:solidFill>
                <a:srgbClr val="7030A0"/>
              </a:solidFill>
            </a:endParaRPr>
          </a:p>
        </p:txBody>
      </p:sp>
      <p:sp>
        <p:nvSpPr>
          <p:cNvPr id="15" name="TextBox 14"/>
          <p:cNvSpPr txBox="1"/>
          <p:nvPr/>
        </p:nvSpPr>
        <p:spPr>
          <a:xfrm>
            <a:off x="5072063" y="3529013"/>
            <a:ext cx="6091805" cy="2554545"/>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“নিশ্চয়ই মুনাফিকদের স্থান জাহান্নামের সর্বনিম্ন স্তরে।” (সূরা আন-নিসা, আয়াত ১৪৫)</a:t>
            </a:r>
            <a:endParaRPr lang="en-US" sz="4000" dirty="0">
              <a:latin typeface="NikoshBAN" panose="02000000000000000000" pitchFamily="2" charset="0"/>
              <a:cs typeface="NikoshBAN" panose="02000000000000000000" pitchFamily="2" charset="0"/>
            </a:endParaRPr>
          </a:p>
          <a:p>
            <a:endParaRPr lang="en-US" sz="4000" dirty="0"/>
          </a:p>
        </p:txBody>
      </p:sp>
    </p:spTree>
    <p:extLst>
      <p:ext uri="{BB962C8B-B14F-4D97-AF65-F5344CB8AC3E}">
        <p14:creationId xmlns:p14="http://schemas.microsoft.com/office/powerpoint/2010/main" val="2897624127"/>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1023582" y="941696"/>
            <a:ext cx="10140287" cy="769441"/>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r>
              <a:rPr lang="bn-IN" sz="4400" b="1" dirty="0" smtClean="0">
                <a:solidFill>
                  <a:srgbClr val="0070C0"/>
                </a:solidFill>
                <a:latin typeface="NikoshBAN" panose="02000000000000000000" pitchFamily="2" charset="0"/>
                <a:cs typeface="NikoshBAN" panose="02000000000000000000" pitchFamily="2" charset="0"/>
              </a:rPr>
              <a:t>	</a:t>
            </a:r>
            <a:r>
              <a:rPr lang="bn-IN" sz="4400" b="1" dirty="0" smtClean="0">
                <a:solidFill>
                  <a:srgbClr val="FF0000"/>
                </a:solidFill>
                <a:latin typeface="NikoshBAN" panose="02000000000000000000" pitchFamily="2" charset="0"/>
                <a:cs typeface="NikoshBAN" panose="02000000000000000000" pitchFamily="2" charset="0"/>
              </a:rPr>
              <a:t>নিফাকের কুফল ও পরিণতি............</a:t>
            </a:r>
            <a:endParaRPr lang="en-US" sz="4400" b="1" dirty="0">
              <a:solidFill>
                <a:srgbClr val="FF000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116" y="1802212"/>
            <a:ext cx="2040413" cy="18727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117" y="3819659"/>
            <a:ext cx="2040412" cy="18953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3471863" y="2043113"/>
            <a:ext cx="7692006" cy="1384995"/>
          </a:xfrm>
          <a:prstGeom prst="rect">
            <a:avLst/>
          </a:prstGeom>
          <a:noFill/>
        </p:spPr>
        <p:txBody>
          <a:bodyPr wrap="square" rtlCol="0">
            <a:spAutoFit/>
          </a:bodyPr>
          <a:lstStyle/>
          <a:p>
            <a:pPr marL="571500" indent="-571500">
              <a:buFont typeface="Courier New" panose="02070309020205020404" pitchFamily="49" charset="0"/>
              <a:buChar char="o"/>
            </a:pPr>
            <a:r>
              <a:rPr lang="bn-IN" sz="2800" b="1" dirty="0">
                <a:solidFill>
                  <a:srgbClr val="7030A0"/>
                </a:solidFill>
                <a:latin typeface="NikoshBAN" panose="02000000000000000000" pitchFamily="2" charset="0"/>
                <a:cs typeface="NikoshBAN" panose="02000000000000000000" pitchFamily="2" charset="0"/>
              </a:rPr>
              <a:t>নিফাক জঘন্যতম পাপ।</a:t>
            </a:r>
          </a:p>
          <a:p>
            <a:pPr marL="571500" indent="-571500">
              <a:buFont typeface="Courier New" panose="02070309020205020404" pitchFamily="49" charset="0"/>
              <a:buChar char="o"/>
            </a:pPr>
            <a:r>
              <a:rPr lang="bn-IN" sz="2800" b="1" dirty="0">
                <a:solidFill>
                  <a:srgbClr val="7030A0"/>
                </a:solidFill>
                <a:latin typeface="NikoshBAN" panose="02000000000000000000" pitchFamily="2" charset="0"/>
                <a:cs typeface="NikoshBAN" panose="02000000000000000000" pitchFamily="2" charset="0"/>
              </a:rPr>
              <a:t> এটা মানুষের চরিত্র ধবংশ করে ফেলে।</a:t>
            </a:r>
          </a:p>
          <a:p>
            <a:pPr marL="571500" indent="-571500">
              <a:buFont typeface="Courier New" panose="02070309020205020404" pitchFamily="49" charset="0"/>
              <a:buChar char="o"/>
            </a:pPr>
            <a:r>
              <a:rPr lang="bn-IN" sz="2800" b="1" dirty="0">
                <a:solidFill>
                  <a:srgbClr val="7030A0"/>
                </a:solidFill>
                <a:latin typeface="NikoshBAN" panose="02000000000000000000" pitchFamily="2" charset="0"/>
                <a:cs typeface="NikoshBAN" panose="02000000000000000000" pitchFamily="2" charset="0"/>
              </a:rPr>
              <a:t>এর ফলে মানুষ অন্যায় ও অশ্লীল কাজে অভ্যস্ত হয়ে পড়ে।</a:t>
            </a:r>
          </a:p>
        </p:txBody>
      </p:sp>
      <p:sp>
        <p:nvSpPr>
          <p:cNvPr id="15" name="TextBox 14"/>
          <p:cNvSpPr txBox="1"/>
          <p:nvPr/>
        </p:nvSpPr>
        <p:spPr>
          <a:xfrm>
            <a:off x="3586163" y="3819659"/>
            <a:ext cx="7577706" cy="1384995"/>
          </a:xfrm>
          <a:prstGeom prst="rect">
            <a:avLst/>
          </a:prstGeom>
          <a:noFill/>
        </p:spPr>
        <p:txBody>
          <a:bodyPr wrap="square" rtlCol="0">
            <a:spAutoFit/>
          </a:bodyPr>
          <a:lstStyle/>
          <a:p>
            <a:pPr marL="457200" indent="-457200">
              <a:buFont typeface="Courier New" panose="02070309020205020404" pitchFamily="49" charset="0"/>
              <a:buChar char="o"/>
            </a:pPr>
            <a:r>
              <a:rPr lang="bn-IN" sz="2800" b="1" dirty="0">
                <a:solidFill>
                  <a:srgbClr val="7030A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মানুষের নৈতিক ও মানবিক মুল্যবোধ বিনষ্ট হয়।</a:t>
            </a:r>
          </a:p>
          <a:p>
            <a:pPr marL="457200" indent="-457200">
              <a:buFont typeface="Courier New" panose="02070309020205020404" pitchFamily="49" charset="0"/>
              <a:buChar char="o"/>
            </a:pPr>
            <a:r>
              <a:rPr lang="bn-IN" sz="2800" dirty="0">
                <a:solidFill>
                  <a:srgbClr val="0070C0"/>
                </a:solidFill>
                <a:latin typeface="NikoshBAN" panose="02000000000000000000" pitchFamily="2" charset="0"/>
                <a:cs typeface="NikoshBAN" panose="02000000000000000000" pitchFamily="2" charset="0"/>
              </a:rPr>
              <a:t>এর দ্বারা মানুষের মধ্যে অবিশ্বাস ও সন্দেহের সৃষ্টি হয়।</a:t>
            </a:r>
          </a:p>
          <a:p>
            <a:pPr marL="457200" indent="-457200">
              <a:buFont typeface="Courier New" panose="02070309020205020404" pitchFamily="49" charset="0"/>
              <a:buChar char="o"/>
            </a:pPr>
            <a:r>
              <a:rPr lang="bn-IN" sz="2800" dirty="0">
                <a:solidFill>
                  <a:srgbClr val="0070C0"/>
                </a:solidFill>
                <a:latin typeface="NikoshBAN" panose="02000000000000000000" pitchFamily="2" charset="0"/>
                <a:cs typeface="NikoshBAN" panose="02000000000000000000" pitchFamily="2" charset="0"/>
              </a:rPr>
              <a:t>ফলে মানব সমাজে মারামারি, হানাহানি ও অশান্তির সৃষ্টি হয়।</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1416619"/>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20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20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2000"/>
                                        <p:tgtEl>
                                          <p:spTgt spid="15">
                                            <p:txEl>
                                              <p:pRg st="0" end="0"/>
                                            </p:txEl>
                                          </p:spTgt>
                                        </p:tgtEl>
                                      </p:cBhvr>
                                    </p:animEffect>
                                    <p:anim calcmode="lin" valueType="num">
                                      <p:cBhvr>
                                        <p:cTn id="44"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5" dur="2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2000"/>
                                        <p:tgtEl>
                                          <p:spTgt spid="15">
                                            <p:txEl>
                                              <p:pRg st="1" end="1"/>
                                            </p:txEl>
                                          </p:spTgt>
                                        </p:tgtEl>
                                      </p:cBhvr>
                                    </p:animEffect>
                                    <p:anim calcmode="lin" valueType="num">
                                      <p:cBhvr>
                                        <p:cTn id="51" dur="2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2" dur="2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2000"/>
                                        <p:tgtEl>
                                          <p:spTgt spid="15">
                                            <p:txEl>
                                              <p:pRg st="2" end="2"/>
                                            </p:txEl>
                                          </p:spTgt>
                                        </p:tgtEl>
                                      </p:cBhvr>
                                    </p:animEffect>
                                    <p:anim calcmode="lin" valueType="num">
                                      <p:cBhvr>
                                        <p:cTn id="58" dur="2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9" dur="2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build="p"/>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Rounded Rectangle 8"/>
          <p:cNvSpPr/>
          <p:nvPr/>
        </p:nvSpPr>
        <p:spPr>
          <a:xfrm>
            <a:off x="982639" y="787426"/>
            <a:ext cx="10208586" cy="914400"/>
          </a:xfrm>
          <a:prstGeom prst="roundRect">
            <a:avLst/>
          </a:prstGeom>
          <a:blipFill>
            <a:blip r:embed="rId4"/>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0070C0"/>
                </a:solidFill>
                <a:latin typeface="NikoshBAN" panose="02000000000000000000" pitchFamily="2" charset="0"/>
                <a:cs typeface="NikoshBAN" panose="02000000000000000000" pitchFamily="2" charset="0"/>
              </a:rPr>
              <a:t>    </a:t>
            </a:r>
            <a:r>
              <a:rPr lang="bn-IN" sz="3600" b="1" dirty="0" smtClean="0">
                <a:solidFill>
                  <a:srgbClr val="000000"/>
                </a:solidFill>
                <a:latin typeface="NikoshBAN" panose="02000000000000000000" pitchFamily="2" charset="0"/>
                <a:cs typeface="NikoshBAN" panose="02000000000000000000" pitchFamily="2" charset="0"/>
              </a:rPr>
              <a:t>নিফাক পরিহারের উপায়.........</a:t>
            </a:r>
            <a:endParaRPr lang="en-US" sz="3600" b="1" dirty="0">
              <a:solidFill>
                <a:srgbClr val="000000"/>
              </a:solidFill>
              <a:latin typeface="NikoshBAN" panose="02000000000000000000" pitchFamily="2" charset="0"/>
              <a:cs typeface="NikoshBAN" panose="02000000000000000000" pitchFamily="2" charset="0"/>
            </a:endParaRPr>
          </a:p>
        </p:txBody>
      </p:sp>
      <p:pic>
        <p:nvPicPr>
          <p:cNvPr id="12" name="Picture 2" descr="C:\Users\Yunus\Desktop\Zamima\52165ea489cc7-Untitle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39" y="1910687"/>
            <a:ext cx="2560661" cy="1122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897" y="3223610"/>
            <a:ext cx="2630477" cy="145434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897" y="4856564"/>
            <a:ext cx="2630477" cy="1039905"/>
          </a:xfrm>
          <a:prstGeom prst="rect">
            <a:avLst/>
          </a:prstGeom>
        </p:spPr>
      </p:pic>
      <p:sp>
        <p:nvSpPr>
          <p:cNvPr id="11" name="TextBox 10"/>
          <p:cNvSpPr txBox="1"/>
          <p:nvPr/>
        </p:nvSpPr>
        <p:spPr>
          <a:xfrm>
            <a:off x="3900488" y="1910687"/>
            <a:ext cx="7239569" cy="1077218"/>
          </a:xfrm>
          <a:prstGeom prst="rect">
            <a:avLst/>
          </a:prstGeom>
          <a:noFill/>
        </p:spPr>
        <p:txBody>
          <a:bodyPr wrap="square" rtlCol="0">
            <a:spAutoFit/>
          </a:bodyPr>
          <a:lstStyle/>
          <a:p>
            <a:pPr marL="457200" indent="-457200">
              <a:buFont typeface="Wingdings" panose="05000000000000000000" pitchFamily="2" charset="2"/>
              <a:buChar char="Ø"/>
            </a:pPr>
            <a:r>
              <a:rPr lang="bn-IN" sz="3200" b="1" dirty="0">
                <a:solidFill>
                  <a:srgbClr val="0070C0"/>
                </a:solidFill>
                <a:latin typeface="NikoshBAN" panose="02000000000000000000" pitchFamily="2" charset="0"/>
                <a:cs typeface="NikoshBAN" panose="02000000000000000000" pitchFamily="2" charset="0"/>
              </a:rPr>
              <a:t>কথা বলার সময় সত্য কথা বলতে হবে, মিথ্যা কথা বলা যাবে না</a:t>
            </a:r>
            <a:r>
              <a:rPr lang="bn-IN" sz="3200" b="1" dirty="0" smtClean="0">
                <a:solidFill>
                  <a:srgbClr val="0070C0"/>
                </a:solidFill>
                <a:latin typeface="NikoshBAN" panose="02000000000000000000" pitchFamily="2" charset="0"/>
                <a:cs typeface="NikoshBAN" panose="02000000000000000000" pitchFamily="2" charset="0"/>
              </a:rPr>
              <a:t>।</a:t>
            </a:r>
            <a:endParaRPr lang="en-US" sz="3200" b="1" dirty="0">
              <a:solidFill>
                <a:srgbClr val="0070C0"/>
              </a:solidFill>
              <a:latin typeface="NikoshBAN" panose="02000000000000000000" pitchFamily="2" charset="0"/>
              <a:cs typeface="NikoshBAN" panose="02000000000000000000" pitchFamily="2" charset="0"/>
            </a:endParaRPr>
          </a:p>
        </p:txBody>
      </p:sp>
      <p:sp>
        <p:nvSpPr>
          <p:cNvPr id="17" name="TextBox 16"/>
          <p:cNvSpPr txBox="1"/>
          <p:nvPr/>
        </p:nvSpPr>
        <p:spPr>
          <a:xfrm>
            <a:off x="3900488" y="3223610"/>
            <a:ext cx="7290737" cy="1569660"/>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err="1">
                <a:solidFill>
                  <a:srgbClr val="002060"/>
                </a:solidFill>
                <a:latin typeface="NikoshBAN" panose="02000000000000000000" pitchFamily="2" charset="0"/>
                <a:cs typeface="NikoshBAN" panose="02000000000000000000" pitchFamily="2" charset="0"/>
              </a:rPr>
              <a:t>আমানত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রক্ষা</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যেমন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জিনিস</a:t>
            </a:r>
            <a:r>
              <a:rPr lang="en-US" sz="3200" b="1" dirty="0">
                <a:solidFill>
                  <a:srgbClr val="002060"/>
                </a:solidFill>
                <a:latin typeface="NikoshBAN" panose="02000000000000000000" pitchFamily="2" charset="0"/>
                <a:cs typeface="NikoshBAN" panose="02000000000000000000" pitchFamily="2" charset="0"/>
              </a:rPr>
              <a:t> ও </a:t>
            </a:r>
            <a:r>
              <a:rPr lang="en-US" sz="3200" b="1" dirty="0" err="1">
                <a:solidFill>
                  <a:srgbClr val="002060"/>
                </a:solidFill>
                <a:latin typeface="NikoshBAN" panose="02000000000000000000" pitchFamily="2" charset="0"/>
                <a:cs typeface="NikoshBAN" panose="02000000000000000000" pitchFamily="2" charset="0"/>
              </a:rPr>
              <a:t>সম্পদ</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আমানত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রাখলে</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যথাযথভাবে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সংরক্ষন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এবং</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ফের</a:t>
            </a:r>
            <a:r>
              <a:rPr lang="en-US" sz="3200" b="1" dirty="0">
                <a:solidFill>
                  <a:srgbClr val="002060"/>
                </a:solidFill>
                <a:latin typeface="NikoshBAN" panose="02000000000000000000" pitchFamily="2" charset="0"/>
                <a:cs typeface="NikoshBAN" panose="02000000000000000000" pitchFamily="2" charset="0"/>
              </a:rPr>
              <a:t>ৎ </a:t>
            </a:r>
            <a:r>
              <a:rPr lang="en-US" sz="3200" b="1" dirty="0" err="1">
                <a:solidFill>
                  <a:srgbClr val="002060"/>
                </a:solidFill>
                <a:latin typeface="NikoshBAN" panose="02000000000000000000" pitchFamily="2" charset="0"/>
                <a:cs typeface="NikoshBAN" panose="02000000000000000000" pitchFamily="2" charset="0"/>
              </a:rPr>
              <a:t>দিতে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হবে</a:t>
            </a:r>
            <a:r>
              <a:rPr lang="en-US" sz="3200" b="1" dirty="0" smtClean="0">
                <a:solidFill>
                  <a:srgbClr val="002060"/>
                </a:solidFill>
                <a:latin typeface="NikoshBAN" panose="02000000000000000000" pitchFamily="2" charset="0"/>
                <a:cs typeface="NikoshBAN" panose="02000000000000000000" pitchFamily="2" charset="0"/>
              </a:rPr>
              <a:t>।</a:t>
            </a:r>
            <a:endParaRPr lang="en-US" sz="3200" b="1" dirty="0">
              <a:solidFill>
                <a:srgbClr val="002060"/>
              </a:solidFill>
              <a:latin typeface="NikoshBAN" panose="02000000000000000000" pitchFamily="2" charset="0"/>
              <a:cs typeface="NikoshBAN" panose="02000000000000000000" pitchFamily="2" charset="0"/>
            </a:endParaRPr>
          </a:p>
        </p:txBody>
      </p:sp>
      <p:sp>
        <p:nvSpPr>
          <p:cNvPr id="18" name="TextBox 17"/>
          <p:cNvSpPr txBox="1"/>
          <p:nvPr/>
        </p:nvSpPr>
        <p:spPr>
          <a:xfrm>
            <a:off x="3957637" y="5018471"/>
            <a:ext cx="7125269" cy="584775"/>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err="1">
                <a:solidFill>
                  <a:srgbClr val="7030A0"/>
                </a:solidFill>
                <a:latin typeface="NikoshBAN" panose="02000000000000000000" pitchFamily="2" charset="0"/>
                <a:cs typeface="NikoshBAN" panose="02000000000000000000" pitchFamily="2" charset="0"/>
              </a:rPr>
              <a:t>কাউকে</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কথা</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দিলে</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তা</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রক্ষা</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করতে</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হবে</a:t>
            </a:r>
            <a:r>
              <a:rPr lang="en-US" sz="3200" b="1" dirty="0" smtClean="0">
                <a:solidFill>
                  <a:srgbClr val="7030A0"/>
                </a:solidFill>
                <a:latin typeface="NikoshBAN" panose="02000000000000000000" pitchFamily="2" charset="0"/>
                <a:cs typeface="NikoshBAN" panose="02000000000000000000" pitchFamily="2" charset="0"/>
              </a:rPr>
              <a:t>।</a:t>
            </a:r>
            <a:endParaRPr lang="en-US" sz="32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8630906"/>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Snip Single Corner Rectangle 8"/>
          <p:cNvSpPr/>
          <p:nvPr/>
        </p:nvSpPr>
        <p:spPr>
          <a:xfrm>
            <a:off x="1433015" y="2961563"/>
            <a:ext cx="9471545" cy="2715905"/>
          </a:xfrm>
          <a:prstGeom prst="snip1Rect">
            <a:avLst/>
          </a:prstGeom>
          <a:blipFill>
            <a:blip r:embed="rId4"/>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2060"/>
                </a:solidFill>
                <a:latin typeface="NikoshBAN" panose="02000000000000000000" pitchFamily="2" charset="0"/>
                <a:cs typeface="NikoshBAN" panose="02000000000000000000" pitchFamily="2" charset="0"/>
              </a:rPr>
              <a:t>নিফাক</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পরিহারের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উপায়</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গুলো</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লিখে</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শ্রেনীতে</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উপস্থাপন</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কর</a:t>
            </a:r>
            <a:endParaRPr lang="en-US" sz="6000" b="1" dirty="0">
              <a:solidFill>
                <a:srgbClr val="002060"/>
              </a:solidFill>
              <a:latin typeface="NikoshBAN" panose="02000000000000000000" pitchFamily="2" charset="0"/>
              <a:cs typeface="NikoshBAN" panose="02000000000000000000" pitchFamily="2" charset="0"/>
            </a:endParaRPr>
          </a:p>
        </p:txBody>
      </p:sp>
      <p:sp>
        <p:nvSpPr>
          <p:cNvPr id="10" name="Down Ribbon 9"/>
          <p:cNvSpPr/>
          <p:nvPr/>
        </p:nvSpPr>
        <p:spPr>
          <a:xfrm>
            <a:off x="1433015" y="1042829"/>
            <a:ext cx="9266830" cy="1248494"/>
          </a:xfrm>
          <a:prstGeom prst="ribbon">
            <a:avLst/>
          </a:prstGeom>
          <a:blipFill>
            <a:blip r:embed="rId4"/>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02060"/>
                </a:solidFill>
                <a:latin typeface="NikoshBAN" panose="02000000000000000000" pitchFamily="2" charset="0"/>
                <a:cs typeface="NikoshBAN" panose="02000000000000000000" pitchFamily="2" charset="0"/>
              </a:rPr>
              <a:t>জোড়ায়</a:t>
            </a:r>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কাজ</a:t>
            </a:r>
            <a:endParaRPr lang="en-US" sz="5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8577604"/>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10" name="Rounded Rectangle 9"/>
          <p:cNvSpPr/>
          <p:nvPr/>
        </p:nvSpPr>
        <p:spPr>
          <a:xfrm>
            <a:off x="1217614" y="1978925"/>
            <a:ext cx="9768834" cy="3855766"/>
          </a:xfrm>
          <a:prstGeom prst="roundRect">
            <a:avLst/>
          </a:prstGeom>
          <a:blipFill>
            <a:blip r:embed="rId4"/>
            <a:tile tx="0" ty="0" sx="100000" sy="100000" flip="none" algn="tl"/>
          </a:blipFill>
          <a:ln w="381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1" indent="-742950">
              <a:buFont typeface="Wingdings" panose="05000000000000000000" pitchFamily="2" charset="2"/>
              <a:buChar char="v"/>
            </a:pPr>
            <a:r>
              <a:rPr lang="en-US" sz="4400" b="1" dirty="0" err="1" smtClean="0">
                <a:solidFill>
                  <a:srgbClr val="002060"/>
                </a:solidFill>
                <a:latin typeface="NikoshBAN" panose="02000000000000000000" pitchFamily="2" charset="0"/>
                <a:cs typeface="NikoshBAN" panose="02000000000000000000" pitchFamily="2" charset="0"/>
              </a:rPr>
              <a:t>নিফাক</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শব্দের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অর্থ</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a:t>
            </a:r>
            <a:r>
              <a:rPr lang="en-US" sz="4400" b="1" dirty="0" smtClean="0">
                <a:solidFill>
                  <a:srgbClr val="002060"/>
                </a:solidFill>
                <a:latin typeface="NikoshBAN" panose="02000000000000000000" pitchFamily="2" charset="0"/>
                <a:cs typeface="NikoshBAN" panose="02000000000000000000" pitchFamily="2" charset="0"/>
              </a:rPr>
              <a:t>?</a:t>
            </a:r>
          </a:p>
          <a:p>
            <a:pPr marL="1200150" lvl="1" indent="-742950">
              <a:buFont typeface="Wingdings" panose="05000000000000000000" pitchFamily="2" charset="2"/>
              <a:buChar char="v"/>
            </a:pPr>
            <a:r>
              <a:rPr lang="en-US" sz="4400" b="1" dirty="0" err="1" smtClean="0">
                <a:solidFill>
                  <a:srgbClr val="002060"/>
                </a:solidFill>
                <a:latin typeface="NikoshBAN" panose="02000000000000000000" pitchFamily="2" charset="0"/>
                <a:cs typeface="NikoshBAN" panose="02000000000000000000" pitchFamily="2" charset="0"/>
              </a:rPr>
              <a:t>মুনাফিক</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কাকে</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বলে</a:t>
            </a:r>
            <a:r>
              <a:rPr lang="en-US" sz="4400" b="1" dirty="0" smtClean="0">
                <a:solidFill>
                  <a:srgbClr val="002060"/>
                </a:solidFill>
                <a:latin typeface="NikoshBAN" panose="02000000000000000000" pitchFamily="2" charset="0"/>
                <a:cs typeface="NikoshBAN" panose="02000000000000000000" pitchFamily="2" charset="0"/>
              </a:rPr>
              <a:t>?</a:t>
            </a:r>
          </a:p>
          <a:p>
            <a:pPr marL="1200150" lvl="1" indent="-742950">
              <a:buFont typeface="Wingdings" panose="05000000000000000000" pitchFamily="2" charset="2"/>
              <a:buChar char="v"/>
            </a:pPr>
            <a:r>
              <a:rPr lang="en-US" sz="4400" b="1" dirty="0" err="1" smtClean="0">
                <a:solidFill>
                  <a:srgbClr val="002060"/>
                </a:solidFill>
                <a:latin typeface="NikoshBAN" panose="02000000000000000000" pitchFamily="2" charset="0"/>
                <a:cs typeface="NikoshBAN" panose="02000000000000000000" pitchFamily="2" charset="0"/>
              </a:rPr>
              <a:t>মুনাফিকদের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চিহ্ন</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কয়টি</a:t>
            </a:r>
            <a:r>
              <a:rPr lang="en-US" sz="4400" b="1" dirty="0" smtClean="0">
                <a:solidFill>
                  <a:srgbClr val="002060"/>
                </a:solidFill>
                <a:latin typeface="NikoshBAN" panose="02000000000000000000" pitchFamily="2" charset="0"/>
                <a:cs typeface="NikoshBAN" panose="02000000000000000000" pitchFamily="2" charset="0"/>
              </a:rPr>
              <a:t>?</a:t>
            </a:r>
          </a:p>
          <a:p>
            <a:pPr marL="1200150" lvl="1" indent="-742950">
              <a:buFont typeface="Wingdings" panose="05000000000000000000" pitchFamily="2" charset="2"/>
              <a:buChar char="v"/>
            </a:pPr>
            <a:r>
              <a:rPr lang="en-US" sz="4400" b="1" dirty="0" err="1" smtClean="0">
                <a:solidFill>
                  <a:srgbClr val="002060"/>
                </a:solidFill>
                <a:latin typeface="NikoshBAN" panose="02000000000000000000" pitchFamily="2" charset="0"/>
                <a:cs typeface="NikoshBAN" panose="02000000000000000000" pitchFamily="2" charset="0"/>
              </a:rPr>
              <a:t>মুনাফিকদের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প্রধান</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কাজ</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a:t>
            </a:r>
            <a:r>
              <a:rPr lang="en-US" sz="4400" b="1" dirty="0" smtClean="0">
                <a:solidFill>
                  <a:srgbClr val="002060"/>
                </a:solidFill>
                <a:latin typeface="NikoshBAN" panose="02000000000000000000" pitchFamily="2" charset="0"/>
                <a:cs typeface="NikoshBAN" panose="02000000000000000000" pitchFamily="2" charset="0"/>
              </a:rPr>
              <a:t>?</a:t>
            </a:r>
          </a:p>
          <a:p>
            <a:pPr marL="800100" lvl="1" indent="-342900">
              <a:buFont typeface="Wingdings" panose="05000000000000000000" pitchFamily="2" charset="2"/>
              <a:buChar char="v"/>
            </a:pPr>
            <a:endParaRPr lang="en-US" sz="2000" b="1" dirty="0">
              <a:solidFill>
                <a:srgbClr val="002060"/>
              </a:solidFill>
              <a:latin typeface="NikoshBAN" panose="02000000000000000000" pitchFamily="2" charset="0"/>
              <a:cs typeface="NikoshBAN" panose="02000000000000000000" pitchFamily="2" charset="0"/>
            </a:endParaRPr>
          </a:p>
        </p:txBody>
      </p:sp>
      <p:sp>
        <p:nvSpPr>
          <p:cNvPr id="12" name="Down Ribbon 11"/>
          <p:cNvSpPr/>
          <p:nvPr/>
        </p:nvSpPr>
        <p:spPr>
          <a:xfrm>
            <a:off x="1217614" y="778388"/>
            <a:ext cx="9768834" cy="941230"/>
          </a:xfrm>
          <a:prstGeom prst="ribbon">
            <a:avLst/>
          </a:prstGeom>
          <a:blipFill>
            <a:blip r:embed="rId5"/>
            <a:tile tx="0" ty="0" sx="100000" sy="100000" flip="none" algn="tl"/>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2060"/>
                </a:solidFill>
                <a:latin typeface="NikoshBAN" panose="02000000000000000000" pitchFamily="2" charset="0"/>
                <a:cs typeface="NikoshBAN" panose="02000000000000000000" pitchFamily="2" charset="0"/>
              </a:rPr>
              <a:t>মুল্যায়ন</a:t>
            </a:r>
            <a:endParaRPr lang="en-US" sz="4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472930"/>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additive="base">
                                        <p:cTn id="32"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21922" y="147127"/>
            <a:ext cx="11932920" cy="6573520"/>
            <a:chOff x="2114634" y="787649"/>
            <a:chExt cx="8084033" cy="5145963"/>
          </a:xfrm>
        </p:grpSpPr>
        <p:pic>
          <p:nvPicPr>
            <p:cNvPr id="19" name="Picture 18"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20" name="Picture 19"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21" name="Picture 20"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22" name="Picture 21"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23" name="Picture 22"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24" name="Picture 23"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grpSp>
        <p:nvGrpSpPr>
          <p:cNvPr id="25" name="Group 24"/>
          <p:cNvGrpSpPr/>
          <p:nvPr/>
        </p:nvGrpSpPr>
        <p:grpSpPr>
          <a:xfrm>
            <a:off x="121920" y="147320"/>
            <a:ext cx="11932920" cy="6573520"/>
            <a:chOff x="2114634" y="787649"/>
            <a:chExt cx="8084033" cy="5145963"/>
          </a:xfrm>
        </p:grpSpPr>
        <p:pic>
          <p:nvPicPr>
            <p:cNvPr id="26" name="Picture 25"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27" name="Picture 26"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28" name="Picture 27"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29" name="Picture 28"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30" name="Picture 29"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31" name="Picture 30"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cxnSp>
        <p:nvCxnSpPr>
          <p:cNvPr id="39" name="Straight Connector 38"/>
          <p:cNvCxnSpPr/>
          <p:nvPr/>
        </p:nvCxnSpPr>
        <p:spPr>
          <a:xfrm>
            <a:off x="5932964" y="627048"/>
            <a:ext cx="17460" cy="53729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086901" y="605657"/>
            <a:ext cx="13703" cy="53943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264322" y="596896"/>
            <a:ext cx="3922" cy="5403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23287" y="3067820"/>
            <a:ext cx="4620361" cy="2585323"/>
          </a:xfrm>
          <a:prstGeom prst="rect">
            <a:avLst/>
          </a:prstGeom>
          <a:blipFill>
            <a:blip r:embed="rId4"/>
            <a:tile tx="0" ty="0" sx="100000" sy="100000" flip="none" algn="tl"/>
          </a:blipFill>
          <a:ln>
            <a:solidFill>
              <a:schemeClr val="accent1"/>
            </a:solidFill>
          </a:ln>
        </p:spPr>
        <p:txBody>
          <a:bodyPr wrap="square" rtlCol="0">
            <a:spAutoFit/>
          </a:bodyPr>
          <a:lstStyle/>
          <a:p>
            <a:pPr marL="457200" indent="-457200">
              <a:buFont typeface="Wingdings" panose="05000000000000000000" pitchFamily="2" charset="2"/>
              <a:buChar char="§"/>
            </a:pPr>
            <a:r>
              <a:rPr lang="en-US" sz="2800" dirty="0" err="1" smtClean="0">
                <a:solidFill>
                  <a:srgbClr val="00B050"/>
                </a:solidFill>
                <a:latin typeface="NikoshBAN" pitchFamily="2" charset="0"/>
                <a:cs typeface="NikoshBAN" pitchFamily="2" charset="0"/>
              </a:rPr>
              <a:t>নামঃ</a:t>
            </a:r>
            <a:r>
              <a:rPr lang="en-US" sz="2800" dirty="0" smtClean="0">
                <a:solidFill>
                  <a:srgbClr val="00B050"/>
                </a:solidFill>
                <a:latin typeface="NikoshBAN" pitchFamily="2" charset="0"/>
                <a:cs typeface="NikoshBAN" pitchFamily="2" charset="0"/>
              </a:rPr>
              <a:t> </a:t>
            </a:r>
            <a:r>
              <a:rPr lang="bn-IN" sz="2800" dirty="0" smtClean="0">
                <a:solidFill>
                  <a:srgbClr val="00B050"/>
                </a:solidFill>
                <a:latin typeface="NikoshBAN" pitchFamily="2" charset="0"/>
                <a:cs typeface="NikoshBAN" pitchFamily="2" charset="0"/>
              </a:rPr>
              <a:t>মোঃ আব্দুল আহাদ</a:t>
            </a:r>
          </a:p>
          <a:p>
            <a:pPr marL="457200" indent="-457200">
              <a:buFont typeface="Wingdings" panose="05000000000000000000" pitchFamily="2" charset="2"/>
              <a:buChar char="§"/>
            </a:pPr>
            <a:r>
              <a:rPr lang="en-US" sz="2800" dirty="0" err="1" smtClean="0">
                <a:solidFill>
                  <a:srgbClr val="00B050"/>
                </a:solidFill>
                <a:latin typeface="NikoshBAN" pitchFamily="2" charset="0"/>
                <a:cs typeface="NikoshBAN" pitchFamily="2" charset="0"/>
              </a:rPr>
              <a:t>পদবীঃ</a:t>
            </a:r>
            <a:r>
              <a:rPr lang="en-US" sz="2800" dirty="0" smtClean="0">
                <a:solidFill>
                  <a:srgbClr val="00B050"/>
                </a:solidFill>
                <a:latin typeface="NikoshBAN" pitchFamily="2" charset="0"/>
                <a:cs typeface="NikoshBAN" pitchFamily="2" charset="0"/>
              </a:rPr>
              <a:t> </a:t>
            </a:r>
            <a:r>
              <a:rPr lang="bn-IN" sz="2800" dirty="0" smtClean="0">
                <a:solidFill>
                  <a:srgbClr val="00B050"/>
                </a:solidFill>
                <a:latin typeface="NikoshBAN" pitchFamily="2" charset="0"/>
                <a:cs typeface="NikoshBAN" pitchFamily="2" charset="0"/>
              </a:rPr>
              <a:t>সহকারী শিক্ষক</a:t>
            </a:r>
          </a:p>
          <a:p>
            <a:pPr marL="457200" indent="-457200">
              <a:buFont typeface="Wingdings" panose="05000000000000000000" pitchFamily="2" charset="2"/>
              <a:buChar char="§"/>
            </a:pPr>
            <a:r>
              <a:rPr lang="bn-IN" sz="2800" dirty="0" smtClean="0">
                <a:solidFill>
                  <a:srgbClr val="00B050"/>
                </a:solidFill>
                <a:latin typeface="NikoshBAN" pitchFamily="2" charset="0"/>
                <a:cs typeface="NikoshBAN" pitchFamily="2" charset="0"/>
              </a:rPr>
              <a:t>দলুয়া উচ্চ বিদ্যালয় ও মহাবিদ্যালয়</a:t>
            </a:r>
          </a:p>
          <a:p>
            <a:pPr marL="457200" indent="-457200">
              <a:buFont typeface="Wingdings" panose="05000000000000000000" pitchFamily="2" charset="2"/>
              <a:buChar char="§"/>
            </a:pPr>
            <a:r>
              <a:rPr lang="bn-IN" sz="2800" dirty="0" smtClean="0">
                <a:solidFill>
                  <a:srgbClr val="00B050"/>
                </a:solidFill>
                <a:latin typeface="NikoshBAN" pitchFamily="2" charset="0"/>
                <a:cs typeface="NikoshBAN" pitchFamily="2" charset="0"/>
              </a:rPr>
              <a:t>বীরগঞ্জ,দিনাজপুর</a:t>
            </a:r>
            <a:r>
              <a:rPr lang="en-US" sz="2800" dirty="0" smtClean="0">
                <a:solidFill>
                  <a:srgbClr val="00B050"/>
                </a:solidFill>
                <a:latin typeface="NikoshBAN" pitchFamily="2" charset="0"/>
                <a:cs typeface="NikoshBAN" pitchFamily="2" charset="0"/>
              </a:rPr>
              <a:t> </a:t>
            </a:r>
          </a:p>
          <a:p>
            <a:pPr marL="285750" indent="-285750">
              <a:buFont typeface="Wingdings" panose="05000000000000000000" pitchFamily="2" charset="2"/>
              <a:buChar char="§"/>
            </a:pPr>
            <a:r>
              <a:rPr lang="en-US" sz="1600" dirty="0" err="1" smtClean="0">
                <a:solidFill>
                  <a:srgbClr val="00B050"/>
                </a:solidFill>
                <a:latin typeface="NikoshBAN" pitchFamily="2" charset="0"/>
                <a:cs typeface="NikoshBAN" pitchFamily="2" charset="0"/>
              </a:rPr>
              <a:t>Email:abdulahadaraf@gmail.com</a:t>
            </a:r>
            <a:endParaRPr lang="en-US" sz="1600" dirty="0" smtClean="0">
              <a:solidFill>
                <a:srgbClr val="00B050"/>
              </a:solidFill>
              <a:latin typeface="NikoshBAN" pitchFamily="2" charset="0"/>
              <a:cs typeface="NikoshBAN" pitchFamily="2" charset="0"/>
            </a:endParaRPr>
          </a:p>
          <a:p>
            <a:pPr marL="285750" indent="-285750">
              <a:buFont typeface="Wingdings" panose="05000000000000000000" pitchFamily="2" charset="2"/>
              <a:buChar char="§"/>
            </a:pPr>
            <a:r>
              <a:rPr lang="en-US" sz="1600" dirty="0" smtClean="0">
                <a:solidFill>
                  <a:srgbClr val="00B050"/>
                </a:solidFill>
                <a:latin typeface="NikoshBAN" pitchFamily="2" charset="0"/>
                <a:cs typeface="NikoshBAN" pitchFamily="2" charset="0"/>
              </a:rPr>
              <a:t>Mobile</a:t>
            </a:r>
            <a:r>
              <a:rPr lang="en-US" sz="2800" dirty="0" smtClean="0">
                <a:solidFill>
                  <a:srgbClr val="00B050"/>
                </a:solidFill>
                <a:latin typeface="NikoshBAN" pitchFamily="2" charset="0"/>
                <a:cs typeface="NikoshBAN" pitchFamily="2" charset="0"/>
              </a:rPr>
              <a:t>:01733159727</a:t>
            </a:r>
            <a:endParaRPr lang="en-US" sz="2800" dirty="0">
              <a:solidFill>
                <a:srgbClr val="00B050"/>
              </a:solidFill>
              <a:latin typeface="NikoshBAN" pitchFamily="2" charset="0"/>
              <a:cs typeface="NikoshBAN" pitchFamily="2" charset="0"/>
            </a:endParaRPr>
          </a:p>
        </p:txBody>
      </p:sp>
      <p:grpSp>
        <p:nvGrpSpPr>
          <p:cNvPr id="46" name="Group 45"/>
          <p:cNvGrpSpPr/>
          <p:nvPr/>
        </p:nvGrpSpPr>
        <p:grpSpPr>
          <a:xfrm>
            <a:off x="6304228" y="830772"/>
            <a:ext cx="5036144" cy="5059363"/>
            <a:chOff x="1928813" y="898525"/>
            <a:chExt cx="5094287" cy="5227638"/>
          </a:xfrm>
        </p:grpSpPr>
        <p:pic>
          <p:nvPicPr>
            <p:cNvPr id="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898525"/>
              <a:ext cx="5094287" cy="522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3708400" y="2786869"/>
              <a:ext cx="1524000" cy="368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3200" dirty="0" smtClean="0">
                  <a:solidFill>
                    <a:schemeClr val="tx1"/>
                  </a:solidFill>
                  <a:latin typeface="NikoshBAN" panose="02000000000000000000" pitchFamily="2" charset="0"/>
                  <a:cs typeface="NikoshBAN" panose="02000000000000000000" pitchFamily="2" charset="0"/>
                </a:rPr>
                <a:t>পাঠ-</a:t>
              </a:r>
              <a:r>
                <a:rPr lang="en-US" sz="3200" dirty="0" smtClean="0">
                  <a:solidFill>
                    <a:schemeClr val="tx1"/>
                  </a:solidFill>
                  <a:latin typeface="NikoshBAN" panose="02000000000000000000" pitchFamily="2" charset="0"/>
                  <a:cs typeface="NikoshBAN" panose="02000000000000000000" pitchFamily="2" charset="0"/>
                </a:rPr>
                <a:t>2</a:t>
              </a:r>
              <a:endParaRPr lang="en-US" sz="3200" dirty="0">
                <a:solidFill>
                  <a:schemeClr val="tx1"/>
                </a:solidFill>
                <a:latin typeface="NikoshBAN" panose="02000000000000000000" pitchFamily="2" charset="0"/>
                <a:cs typeface="NikoshBAN" panose="02000000000000000000" pitchFamily="2" charset="0"/>
              </a:endParaRPr>
            </a:p>
          </p:txBody>
        </p:sp>
        <p:pic>
          <p:nvPicPr>
            <p:cNvPr id="4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0" y="3200400"/>
              <a:ext cx="41148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ounded Rectangle 49"/>
            <p:cNvSpPr/>
            <p:nvPr/>
          </p:nvSpPr>
          <p:spPr>
            <a:xfrm>
              <a:off x="3563444" y="1901517"/>
              <a:ext cx="1874237" cy="3429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bn-BD" sz="3200" b="1" spc="50" dirty="0">
                  <a:ln w="11430"/>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অষ্টম শ্রেণি </a:t>
              </a:r>
              <a:endParaRPr lang="en-US" sz="3200" b="1" spc="50" dirty="0">
                <a:ln w="11430"/>
                <a:solidFill>
                  <a:srgbClr val="FF000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52" name="Rounded Rectangle 51"/>
            <p:cNvSpPr/>
            <p:nvPr/>
          </p:nvSpPr>
          <p:spPr>
            <a:xfrm>
              <a:off x="2755900" y="2399507"/>
              <a:ext cx="3429000" cy="36353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3200" dirty="0">
                  <a:solidFill>
                    <a:srgbClr val="FFFF00"/>
                  </a:solidFill>
                  <a:latin typeface="NikoshBAN" panose="02000000000000000000" pitchFamily="2" charset="0"/>
                  <a:cs typeface="NikoshBAN" panose="02000000000000000000" pitchFamily="2" charset="0"/>
                </a:rPr>
                <a:t>অধ্যায়- </a:t>
              </a:r>
              <a:r>
                <a:rPr lang="bn-IN" sz="3200" dirty="0" smtClean="0">
                  <a:solidFill>
                    <a:srgbClr val="FFFF00"/>
                  </a:solidFill>
                  <a:latin typeface="NikoshBAN" panose="02000000000000000000" pitchFamily="2" charset="0"/>
                  <a:cs typeface="NikoshBAN" panose="02000000000000000000" pitchFamily="2" charset="0"/>
                </a:rPr>
                <a:t>১ম (আকাইদ)</a:t>
              </a:r>
              <a:endParaRPr lang="en-US" sz="3200" dirty="0">
                <a:solidFill>
                  <a:srgbClr val="FFFF00"/>
                </a:solidFill>
                <a:latin typeface="NikoshBAN" panose="02000000000000000000" pitchFamily="2" charset="0"/>
                <a:cs typeface="NikoshBAN" panose="02000000000000000000" pitchFamily="2" charset="0"/>
              </a:endParaRPr>
            </a:p>
          </p:txBody>
        </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6712" y="798302"/>
            <a:ext cx="2172859" cy="2100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9750768"/>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8"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Rounded Rectangle 8"/>
          <p:cNvSpPr/>
          <p:nvPr/>
        </p:nvSpPr>
        <p:spPr>
          <a:xfrm>
            <a:off x="1119116" y="859806"/>
            <a:ext cx="9935571" cy="914400"/>
          </a:xfrm>
          <a:prstGeom prst="roundRect">
            <a:avLst/>
          </a:prstGeom>
          <a:blipFill>
            <a:blip r:embed="rId4"/>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02060"/>
                </a:solidFill>
                <a:latin typeface="NikoshBAN" panose="02000000000000000000" pitchFamily="2" charset="0"/>
                <a:cs typeface="NikoshBAN" panose="02000000000000000000" pitchFamily="2" charset="0"/>
              </a:rPr>
              <a:t>বাড়ীর</a:t>
            </a:r>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কাজ</a:t>
            </a:r>
            <a:endParaRPr lang="en-US" sz="5400" b="1" dirty="0">
              <a:solidFill>
                <a:srgbClr val="002060"/>
              </a:solidFill>
            </a:endParaRPr>
          </a:p>
        </p:txBody>
      </p:sp>
      <p:sp>
        <p:nvSpPr>
          <p:cNvPr id="10" name="Rounded Rectangle 9"/>
          <p:cNvSpPr/>
          <p:nvPr/>
        </p:nvSpPr>
        <p:spPr>
          <a:xfrm>
            <a:off x="1119116" y="1846586"/>
            <a:ext cx="9935571" cy="3899121"/>
          </a:xfrm>
          <a:prstGeom prst="roundRect">
            <a:avLst/>
          </a:prstGeom>
          <a:blipFill>
            <a:blip r:embed="rId5"/>
            <a:tile tx="0" ty="0" sx="100000" sy="100000" flip="none" algn="tl"/>
          </a:blip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rgbClr val="002060"/>
                </a:solidFill>
                <a:latin typeface="NikoshBAN" panose="02000000000000000000" pitchFamily="2" charset="0"/>
                <a:cs typeface="NikoshBAN" panose="02000000000000000000" pitchFamily="2" charset="0"/>
              </a:rPr>
              <a:t>নিফাকের</a:t>
            </a:r>
            <a:r>
              <a:rPr lang="en-US" sz="8800" b="1" dirty="0" smtClean="0">
                <a:solidFill>
                  <a:srgbClr val="002060"/>
                </a:solidFill>
                <a:latin typeface="NikoshBAN" panose="02000000000000000000" pitchFamily="2" charset="0"/>
                <a:cs typeface="NikoshBAN" panose="02000000000000000000" pitchFamily="2" charset="0"/>
              </a:rPr>
              <a:t> </a:t>
            </a:r>
            <a:r>
              <a:rPr lang="en-US" sz="8800" b="1" dirty="0" err="1" smtClean="0">
                <a:solidFill>
                  <a:srgbClr val="002060"/>
                </a:solidFill>
                <a:latin typeface="NikoshBAN" panose="02000000000000000000" pitchFamily="2" charset="0"/>
                <a:cs typeface="NikoshBAN" panose="02000000000000000000" pitchFamily="2" charset="0"/>
              </a:rPr>
              <a:t>কুফল</a:t>
            </a:r>
            <a:r>
              <a:rPr lang="en-US" sz="8800" b="1" dirty="0" smtClean="0">
                <a:solidFill>
                  <a:srgbClr val="002060"/>
                </a:solidFill>
                <a:latin typeface="NikoshBAN" panose="02000000000000000000" pitchFamily="2" charset="0"/>
                <a:cs typeface="NikoshBAN" panose="02000000000000000000" pitchFamily="2" charset="0"/>
              </a:rPr>
              <a:t> ও </a:t>
            </a:r>
            <a:r>
              <a:rPr lang="en-US" sz="8800" b="1" dirty="0" err="1" smtClean="0">
                <a:solidFill>
                  <a:srgbClr val="002060"/>
                </a:solidFill>
                <a:latin typeface="NikoshBAN" panose="02000000000000000000" pitchFamily="2" charset="0"/>
                <a:cs typeface="NikoshBAN" panose="02000000000000000000" pitchFamily="2" charset="0"/>
              </a:rPr>
              <a:t>পরিনতি</a:t>
            </a:r>
            <a:r>
              <a:rPr lang="en-US" sz="8800" b="1" dirty="0" smtClean="0">
                <a:solidFill>
                  <a:srgbClr val="002060"/>
                </a:solidFill>
                <a:latin typeface="NikoshBAN" panose="02000000000000000000" pitchFamily="2" charset="0"/>
                <a:cs typeface="NikoshBAN" panose="02000000000000000000" pitchFamily="2" charset="0"/>
              </a:rPr>
              <a:t> </a:t>
            </a:r>
            <a:r>
              <a:rPr lang="en-US" sz="8800" b="1" dirty="0" err="1" smtClean="0">
                <a:solidFill>
                  <a:srgbClr val="002060"/>
                </a:solidFill>
                <a:latin typeface="NikoshBAN" panose="02000000000000000000" pitchFamily="2" charset="0"/>
                <a:cs typeface="NikoshBAN" panose="02000000000000000000" pitchFamily="2" charset="0"/>
              </a:rPr>
              <a:t>লিখে</a:t>
            </a:r>
            <a:r>
              <a:rPr lang="en-US" sz="8800" b="1" dirty="0" smtClean="0">
                <a:solidFill>
                  <a:srgbClr val="002060"/>
                </a:solidFill>
                <a:latin typeface="NikoshBAN" panose="02000000000000000000" pitchFamily="2" charset="0"/>
                <a:cs typeface="NikoshBAN" panose="02000000000000000000" pitchFamily="2" charset="0"/>
              </a:rPr>
              <a:t> </a:t>
            </a:r>
            <a:r>
              <a:rPr lang="en-US" sz="8800" b="1" dirty="0" err="1" smtClean="0">
                <a:solidFill>
                  <a:srgbClr val="002060"/>
                </a:solidFill>
                <a:latin typeface="NikoshBAN" panose="02000000000000000000" pitchFamily="2" charset="0"/>
                <a:cs typeface="NikoshBAN" panose="02000000000000000000" pitchFamily="2" charset="0"/>
              </a:rPr>
              <a:t>নিয়ে</a:t>
            </a:r>
            <a:r>
              <a:rPr lang="en-US" sz="8800" b="1" dirty="0" smtClean="0">
                <a:solidFill>
                  <a:srgbClr val="002060"/>
                </a:solidFill>
                <a:latin typeface="NikoshBAN" panose="02000000000000000000" pitchFamily="2" charset="0"/>
                <a:cs typeface="NikoshBAN" panose="02000000000000000000" pitchFamily="2" charset="0"/>
              </a:rPr>
              <a:t> </a:t>
            </a:r>
            <a:r>
              <a:rPr lang="en-US" sz="8800" b="1" dirty="0" err="1" smtClean="0">
                <a:solidFill>
                  <a:srgbClr val="002060"/>
                </a:solidFill>
                <a:latin typeface="NikoshBAN" panose="02000000000000000000" pitchFamily="2" charset="0"/>
                <a:cs typeface="NikoshBAN" panose="02000000000000000000" pitchFamily="2" charset="0"/>
              </a:rPr>
              <a:t>আসবে</a:t>
            </a:r>
            <a:r>
              <a:rPr lang="en-US" sz="8800" b="1" dirty="0" smtClean="0">
                <a:solidFill>
                  <a:srgbClr val="002060"/>
                </a:solidFill>
                <a:latin typeface="NikoshBAN" panose="02000000000000000000" pitchFamily="2" charset="0"/>
                <a:cs typeface="NikoshBAN" panose="02000000000000000000" pitchFamily="2" charset="0"/>
              </a:rPr>
              <a:t>।</a:t>
            </a:r>
            <a:endParaRPr lang="en-US" sz="8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6646029"/>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73" y="787426"/>
            <a:ext cx="10231597" cy="5249908"/>
          </a:xfrm>
          <a:prstGeom prst="rect">
            <a:avLst/>
          </a:prstGeom>
        </p:spPr>
      </p:pic>
      <p:sp>
        <p:nvSpPr>
          <p:cNvPr id="10" name="TextBox 9"/>
          <p:cNvSpPr txBox="1"/>
          <p:nvPr/>
        </p:nvSpPr>
        <p:spPr>
          <a:xfrm>
            <a:off x="1980245" y="2133600"/>
            <a:ext cx="7366750" cy="1862048"/>
          </a:xfrm>
          <a:prstGeom prst="rect">
            <a:avLst/>
          </a:prstGeom>
          <a:noFill/>
        </p:spPr>
        <p:txBody>
          <a:bodyPr wrap="square" rtlCol="0">
            <a:spAutoFit/>
            <a:scene3d>
              <a:camera prst="perspectiveContrastingRightFacing"/>
              <a:lightRig rig="threePt" dir="t"/>
            </a:scene3d>
          </a:bodyPr>
          <a:lstStyle/>
          <a:p>
            <a:pPr algn="ctr"/>
            <a:r>
              <a:rPr lang="en-US" sz="11500" dirty="0" err="1" smtClean="0">
                <a:solidFill>
                  <a:srgbClr val="7030A0"/>
                </a:solidFill>
                <a:latin typeface="NikoshBAN" panose="02000000000000000000" pitchFamily="2" charset="0"/>
                <a:cs typeface="NikoshBAN" panose="02000000000000000000" pitchFamily="2" charset="0"/>
              </a:rPr>
              <a:t>ধন্যবাদ</a:t>
            </a:r>
            <a:endParaRPr lang="en-US" sz="115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5491958"/>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76" y="185744"/>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11" name="TextBox 10"/>
          <p:cNvSpPr txBox="1"/>
          <p:nvPr/>
        </p:nvSpPr>
        <p:spPr>
          <a:xfrm>
            <a:off x="955046" y="5103996"/>
            <a:ext cx="10627492" cy="523220"/>
          </a:xfrm>
          <a:prstGeom prst="rect">
            <a:avLst/>
          </a:prstGeom>
          <a:blipFill>
            <a:blip r:embed="rId4"/>
            <a:tile tx="0" ty="0" sx="100000" sy="100000" flip="none" algn="tl"/>
          </a:blipFill>
          <a:ln w="28575">
            <a:solidFill>
              <a:schemeClr val="tx1"/>
            </a:solidFill>
          </a:ln>
          <a:scene3d>
            <a:camera prst="orthographicFront"/>
            <a:lightRig rig="threePt" dir="t"/>
          </a:scene3d>
          <a:sp3d>
            <a:bevelT prst="angle"/>
          </a:sp3d>
        </p:spPr>
        <p:txBody>
          <a:bodyPr wrap="square" rtlCol="0">
            <a:spAutoFit/>
          </a:bodyPr>
          <a:lstStyle/>
          <a:p>
            <a:pPr algn="ctr"/>
            <a:r>
              <a:rPr lang="en-US" sz="2800" b="1" dirty="0" err="1" smtClean="0">
                <a:solidFill>
                  <a:srgbClr val="0070C0"/>
                </a:solidFill>
                <a:latin typeface="NikoshBAN" pitchFamily="2" charset="0"/>
                <a:cs typeface="NikoshBAN" pitchFamily="2" charset="0"/>
              </a:rPr>
              <a:t>পণ্যে</a:t>
            </a:r>
            <a:r>
              <a:rPr lang="en-US" sz="2800" b="1" dirty="0" smtClean="0">
                <a:solidFill>
                  <a:srgbClr val="0070C0"/>
                </a:solidFill>
                <a:latin typeface="NikoshBAN" pitchFamily="2" charset="0"/>
                <a:cs typeface="NikoshBAN" pitchFamily="2" charset="0"/>
              </a:rPr>
              <a:t> </a:t>
            </a:r>
            <a:r>
              <a:rPr lang="en-US" sz="2800" b="1" dirty="0" err="1" smtClean="0">
                <a:solidFill>
                  <a:srgbClr val="0070C0"/>
                </a:solidFill>
                <a:latin typeface="NikoshBAN" pitchFamily="2" charset="0"/>
                <a:cs typeface="NikoshBAN" pitchFamily="2" charset="0"/>
              </a:rPr>
              <a:t>ভেজাল</a:t>
            </a:r>
            <a:r>
              <a:rPr lang="en-US" sz="2800" b="1" dirty="0" smtClean="0">
                <a:solidFill>
                  <a:srgbClr val="0070C0"/>
                </a:solidFill>
                <a:latin typeface="NikoshBAN" pitchFamily="2" charset="0"/>
                <a:cs typeface="NikoshBAN" pitchFamily="2" charset="0"/>
              </a:rPr>
              <a:t> </a:t>
            </a:r>
            <a:r>
              <a:rPr lang="en-US" sz="2800" b="1" dirty="0" err="1" smtClean="0">
                <a:solidFill>
                  <a:srgbClr val="0070C0"/>
                </a:solidFill>
                <a:latin typeface="NikoshBAN" pitchFamily="2" charset="0"/>
                <a:cs typeface="NikoshBAN" pitchFamily="2" charset="0"/>
              </a:rPr>
              <a:t>দিয়ে</a:t>
            </a:r>
            <a:r>
              <a:rPr lang="en-US" sz="2800" b="1" dirty="0" smtClean="0">
                <a:solidFill>
                  <a:srgbClr val="0070C0"/>
                </a:solidFill>
                <a:latin typeface="NikoshBAN" pitchFamily="2" charset="0"/>
                <a:cs typeface="NikoshBAN" pitchFamily="2" charset="0"/>
              </a:rPr>
              <a:t>  </a:t>
            </a:r>
            <a:r>
              <a:rPr lang="en-US" sz="2800" b="1" dirty="0" err="1" smtClean="0">
                <a:solidFill>
                  <a:srgbClr val="0070C0"/>
                </a:solidFill>
                <a:latin typeface="NikoshBAN" pitchFamily="2" charset="0"/>
                <a:cs typeface="NikoshBAN" pitchFamily="2" charset="0"/>
              </a:rPr>
              <a:t>প্রতারণা</a:t>
            </a:r>
            <a:r>
              <a:rPr lang="en-US" sz="2800" b="1" dirty="0" smtClean="0">
                <a:solidFill>
                  <a:srgbClr val="0070C0"/>
                </a:solidFill>
                <a:latin typeface="NikoshBAN" pitchFamily="2" charset="0"/>
                <a:cs typeface="NikoshBAN" pitchFamily="2" charset="0"/>
              </a:rPr>
              <a:t> </a:t>
            </a:r>
            <a:r>
              <a:rPr lang="en-US" sz="2800" b="1" dirty="0" err="1" smtClean="0">
                <a:solidFill>
                  <a:srgbClr val="0070C0"/>
                </a:solidFill>
                <a:latin typeface="NikoshBAN" pitchFamily="2" charset="0"/>
                <a:cs typeface="NikoshBAN" pitchFamily="2" charset="0"/>
              </a:rPr>
              <a:t>করা</a:t>
            </a:r>
            <a:endParaRPr lang="en-US" sz="2800" b="1" dirty="0">
              <a:solidFill>
                <a:srgbClr val="0070C0"/>
              </a:solidFill>
              <a:latin typeface="NikoshBAN" pitchFamily="2" charset="0"/>
              <a:cs typeface="NikoshBAN" pitchFamily="2" charset="0"/>
            </a:endParaRPr>
          </a:p>
        </p:txBody>
      </p:sp>
      <p:sp>
        <p:nvSpPr>
          <p:cNvPr id="13" name="TextBox 12"/>
          <p:cNvSpPr txBox="1"/>
          <p:nvPr/>
        </p:nvSpPr>
        <p:spPr>
          <a:xfrm>
            <a:off x="850040" y="761437"/>
            <a:ext cx="10503982" cy="830997"/>
          </a:xfrm>
          <a:prstGeom prst="rect">
            <a:avLst/>
          </a:prstGeom>
          <a:blipFill>
            <a:blip r:embed="rId5"/>
            <a:tile tx="0" ty="0" sx="100000" sy="100000" flip="none" algn="tl"/>
          </a:blipFill>
          <a:ln w="28575">
            <a:solidFill>
              <a:schemeClr val="tx1"/>
            </a:solidFill>
          </a:ln>
          <a:scene3d>
            <a:camera prst="orthographicFront"/>
            <a:lightRig rig="threePt" dir="t"/>
          </a:scene3d>
          <a:sp3d>
            <a:bevelT prst="angle"/>
          </a:sp3d>
        </p:spPr>
        <p:txBody>
          <a:bodyPr wrap="square" rtlCol="0">
            <a:spAutoFit/>
          </a:bodyPr>
          <a:lstStyle/>
          <a:p>
            <a:pPr algn="ctr"/>
            <a:r>
              <a:rPr lang="bn-IN" sz="4800" b="1" dirty="0" smtClean="0">
                <a:solidFill>
                  <a:srgbClr val="0070C0"/>
                </a:solidFill>
                <a:latin typeface="NikoshBAN" pitchFamily="2" charset="0"/>
                <a:cs typeface="NikoshBAN" pitchFamily="2" charset="0"/>
              </a:rPr>
              <a:t> ছবিগুলো দেখে আমরা কী বুঝতে পারছি?</a:t>
            </a:r>
            <a:endParaRPr lang="en-US" sz="4800" b="1" dirty="0">
              <a:solidFill>
                <a:srgbClr val="0070C0"/>
              </a:solidFill>
              <a:latin typeface="NikoshBAN" pitchFamily="2" charset="0"/>
              <a:cs typeface="NikoshBAN" pitchFamily="2"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046" y="1690083"/>
            <a:ext cx="10522486"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31575400"/>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65" y="1810001"/>
            <a:ext cx="5307313" cy="33693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4448" y="1810001"/>
            <a:ext cx="4749421" cy="33693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10"/>
          <p:cNvSpPr txBox="1"/>
          <p:nvPr/>
        </p:nvSpPr>
        <p:spPr>
          <a:xfrm>
            <a:off x="916066" y="5363569"/>
            <a:ext cx="5307312" cy="461665"/>
          </a:xfrm>
          <a:prstGeom prst="rect">
            <a:avLst/>
          </a:prstGeom>
          <a:blipFill>
            <a:blip r:embed="rId6"/>
            <a:tile tx="0" ty="0" sx="100000" sy="100000" flip="none" algn="tl"/>
          </a:blipFill>
          <a:ln w="28575">
            <a:solidFill>
              <a:schemeClr val="tx1"/>
            </a:solidFill>
          </a:ln>
          <a:scene3d>
            <a:camera prst="orthographicFront"/>
            <a:lightRig rig="threePt" dir="t"/>
          </a:scene3d>
          <a:sp3d>
            <a:bevelT prst="angle"/>
          </a:sp3d>
        </p:spPr>
        <p:txBody>
          <a:bodyPr wrap="square" rtlCol="0">
            <a:spAutoFit/>
          </a:bodyPr>
          <a:lstStyle/>
          <a:p>
            <a:pPr algn="ctr"/>
            <a:r>
              <a:rPr lang="bn-IN" sz="2400" b="1" dirty="0" smtClean="0">
                <a:solidFill>
                  <a:srgbClr val="0070C0"/>
                </a:solidFill>
                <a:latin typeface="NikoshBAN" panose="02000000000000000000" pitchFamily="2" charset="0"/>
                <a:cs typeface="NikoshBAN" panose="02000000000000000000" pitchFamily="2" charset="0"/>
              </a:rPr>
              <a:t>বাহিরের রুপ</a:t>
            </a:r>
            <a:endParaRPr lang="en-US" sz="2400" b="1" dirty="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6413531" y="5363570"/>
            <a:ext cx="4750338" cy="461665"/>
          </a:xfrm>
          <a:prstGeom prst="rect">
            <a:avLst/>
          </a:prstGeom>
          <a:blipFill>
            <a:blip r:embed="rId7"/>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pPr algn="ctr"/>
            <a:r>
              <a:rPr lang="bn-IN" sz="2400" b="1" dirty="0" smtClean="0">
                <a:solidFill>
                  <a:srgbClr val="0070C0"/>
                </a:solidFill>
                <a:latin typeface="NikoshBAN" panose="02000000000000000000" pitchFamily="2" charset="0"/>
                <a:cs typeface="NikoshBAN" panose="02000000000000000000" pitchFamily="2" charset="0"/>
              </a:rPr>
              <a:t>ভিতরের রুপ</a:t>
            </a:r>
            <a:endParaRPr lang="en-US" sz="2400" b="1" dirty="0">
              <a:solidFill>
                <a:srgbClr val="0070C0"/>
              </a:solidFill>
              <a:latin typeface="NikoshBAN" panose="02000000000000000000" pitchFamily="2" charset="0"/>
              <a:cs typeface="NikoshBAN" panose="02000000000000000000" pitchFamily="2" charset="0"/>
            </a:endParaRPr>
          </a:p>
        </p:txBody>
      </p:sp>
      <p:sp>
        <p:nvSpPr>
          <p:cNvPr id="13" name="Rectangle 12"/>
          <p:cNvSpPr/>
          <p:nvPr/>
        </p:nvSpPr>
        <p:spPr>
          <a:xfrm>
            <a:off x="902984" y="846713"/>
            <a:ext cx="10283793" cy="646331"/>
          </a:xfrm>
          <a:prstGeom prst="rect">
            <a:avLst/>
          </a:prstGeom>
          <a:blipFill>
            <a:blip r:embed="rId8"/>
            <a:tile tx="0" ty="0" sx="100000" sy="100000" flip="none" algn="tl"/>
          </a:blipFill>
          <a:ln w="28575">
            <a:solidFill>
              <a:schemeClr val="tx1"/>
            </a:solidFill>
          </a:ln>
          <a:scene3d>
            <a:camera prst="orthographicFront"/>
            <a:lightRig rig="threePt" dir="t"/>
          </a:scene3d>
          <a:sp3d>
            <a:bevelT prst="angle"/>
          </a:sp3d>
        </p:spPr>
        <p:txBody>
          <a:bodyPr wrap="square">
            <a:spAutoFit/>
          </a:bodyPr>
          <a:lstStyle/>
          <a:p>
            <a:pPr algn="ctr"/>
            <a:r>
              <a:rPr lang="bn-IN" sz="3600" b="1" dirty="0" smtClean="0">
                <a:solidFill>
                  <a:srgbClr val="0070C0"/>
                </a:solidFill>
                <a:latin typeface="NikoshBAN" pitchFamily="2" charset="0"/>
                <a:cs typeface="NikoshBAN" pitchFamily="2" charset="0"/>
              </a:rPr>
              <a:t> </a:t>
            </a:r>
            <a:r>
              <a:rPr lang="bn-IN" sz="3600" b="1" dirty="0">
                <a:solidFill>
                  <a:srgbClr val="0070C0"/>
                </a:solidFill>
                <a:latin typeface="NikoshBAN" pitchFamily="2" charset="0"/>
                <a:cs typeface="NikoshBAN" pitchFamily="2" charset="0"/>
              </a:rPr>
              <a:t>ছবিগুলো দেখে আমরা কী বুঝতে পারছি?</a:t>
            </a:r>
            <a:endParaRPr lang="en-US" sz="36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95391408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9"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63961"/>
            <a:ext cx="11932920" cy="6573520"/>
            <a:chOff x="2114634" y="787649"/>
            <a:chExt cx="8084033" cy="5145963"/>
          </a:xfrm>
        </p:grpSpPr>
        <p:pic>
          <p:nvPicPr>
            <p:cNvPr id="3" name="Picture 2" descr="flowerruler.gif"/>
            <p:cNvPicPr>
              <a:picLocks noChangeAspect="1"/>
            </p:cNvPicPr>
            <p:nvPr/>
          </p:nvPicPr>
          <p:blipFill>
            <a:blip r:embed="rId4"/>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4"/>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4"/>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4"/>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4"/>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4"/>
            <a:srcRect l="31815" b="10702"/>
            <a:stretch/>
          </p:blipFill>
          <p:spPr>
            <a:xfrm rot="10800000">
              <a:off x="6784240" y="899408"/>
              <a:ext cx="3304140" cy="432223"/>
            </a:xfrm>
            <a:prstGeom prst="rect">
              <a:avLst/>
            </a:prstGeom>
          </p:spPr>
        </p:pic>
      </p:gr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1020299307"/>
              </p:ext>
            </p:extLst>
          </p:nvPr>
        </p:nvGraphicFramePr>
        <p:xfrm>
          <a:off x="5644831" y="2588623"/>
          <a:ext cx="914400" cy="771525"/>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5644831" y="2588623"/>
                        <a:ext cx="914400" cy="771525"/>
                      </a:xfrm>
                      <a:prstGeom prst="rect">
                        <a:avLst/>
                      </a:prstGeom>
                    </p:spPr>
                  </p:pic>
                </p:oleObj>
              </mc:Fallback>
            </mc:AlternateContent>
          </a:graphicData>
        </a:graphic>
      </p:graphicFrame>
      <p:sp>
        <p:nvSpPr>
          <p:cNvPr id="10" name="Rounded Rectangle 9"/>
          <p:cNvSpPr/>
          <p:nvPr/>
        </p:nvSpPr>
        <p:spPr>
          <a:xfrm>
            <a:off x="1291771" y="1001485"/>
            <a:ext cx="9826172" cy="972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sp3d extrusionH="57150">
              <a:bevelT w="38100" h="38100"/>
            </a:sp3d>
          </a:bodyPr>
          <a:lstStyle/>
          <a:p>
            <a:pPr algn="ctr"/>
            <a:r>
              <a:rPr lang="en-US" sz="44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চলো</a:t>
            </a:r>
            <a:r>
              <a:rPr lang="en-US" sz="44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44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আমরা</a:t>
            </a:r>
            <a:r>
              <a:rPr lang="en-US" sz="44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44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একটি</a:t>
            </a:r>
            <a:r>
              <a:rPr lang="en-US" sz="44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44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ভিডিও</a:t>
            </a:r>
            <a:r>
              <a:rPr lang="en-US" sz="44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44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দেখি</a:t>
            </a:r>
            <a:endParaRPr lang="en-US" sz="4400" dirty="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endParaRPr>
          </a:p>
        </p:txBody>
      </p:sp>
      <p:sp>
        <p:nvSpPr>
          <p:cNvPr id="11" name="Rounded Rectangle 10"/>
          <p:cNvSpPr/>
          <p:nvPr/>
        </p:nvSpPr>
        <p:spPr>
          <a:xfrm>
            <a:off x="1291771" y="4746355"/>
            <a:ext cx="9826172" cy="972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sp3d extrusionH="57150">
              <a:bevelT w="38100" h="38100"/>
            </a:sp3d>
          </a:bodyPr>
          <a:lstStyle/>
          <a:p>
            <a:pPr algn="ct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ভিডিওতে</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নবীজির</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দুশমন</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বলতে</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কাদেরকে</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বুঝানো</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 </a:t>
            </a: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হয়েছে</a:t>
            </a:r>
            <a:r>
              <a:rPr lang="en-US" sz="3200" dirty="0"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a:t>
            </a:r>
            <a:endParaRPr lang="en-US" sz="3200" dirty="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endParaRPr>
          </a:p>
        </p:txBody>
      </p:sp>
      <p:sp>
        <p:nvSpPr>
          <p:cNvPr id="12" name="Rounded Rectangle 11"/>
          <p:cNvSpPr/>
          <p:nvPr/>
        </p:nvSpPr>
        <p:spPr>
          <a:xfrm>
            <a:off x="1291771" y="4353222"/>
            <a:ext cx="9826172" cy="972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sp3d extrusionH="57150">
              <a:bevelT w="38100" h="38100"/>
            </a:sp3d>
          </a:bodyPr>
          <a:lstStyle/>
          <a:p>
            <a:pPr algn="ctr"/>
            <a:r>
              <a:rPr lang="en-US" sz="3200" dirty="0" err="1" smtClean="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rPr>
              <a:t>মুনাফিকদেরকে</a:t>
            </a:r>
            <a:endParaRPr lang="en-US" sz="3200" dirty="0">
              <a:ln w="28575">
                <a:solidFill>
                  <a:schemeClr val="tx1"/>
                </a:solidFill>
              </a:ln>
              <a:blipFill>
                <a:blip r:embed="rId7"/>
                <a:tile tx="0" ty="0" sx="100000" sy="100000" flip="none" algn="tl"/>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9822248"/>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3" name="camera.wav"/>
          </p:stSnd>
        </p:sndAc>
      </p:transition>
    </mc:Choice>
    <mc:Fallback xmlns="">
      <p:transition spd="slow">
        <p:pull/>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850040" y="818864"/>
            <a:ext cx="10503982" cy="769441"/>
          </a:xfrm>
          <a:prstGeom prst="rect">
            <a:avLst/>
          </a:prstGeom>
          <a:blipFill>
            <a:blip r:embed="rId4"/>
            <a:tile tx="0" ty="0" sx="100000" sy="100000" flip="none" algn="tl"/>
          </a:blipFill>
          <a:ln w="28575">
            <a:solidFill>
              <a:schemeClr val="tx1"/>
            </a:solidFill>
          </a:ln>
          <a:scene3d>
            <a:camera prst="orthographicFront"/>
            <a:lightRig rig="threePt" dir="t"/>
          </a:scene3d>
          <a:sp3d>
            <a:bevelT prst="angle"/>
          </a:sp3d>
        </p:spPr>
        <p:txBody>
          <a:bodyPr wrap="square" rtlCol="0">
            <a:spAutoFit/>
          </a:bodyPr>
          <a:lstStyle/>
          <a:p>
            <a:pPr algn="ctr"/>
            <a:r>
              <a:rPr lang="bn-IN" sz="4400" b="1" dirty="0" smtClean="0">
                <a:solidFill>
                  <a:srgbClr val="0070C0"/>
                </a:solidFill>
                <a:latin typeface="NikoshBAN" panose="02000000000000000000" pitchFamily="2" charset="0"/>
                <a:cs typeface="NikoshBAN" panose="02000000000000000000" pitchFamily="2" charset="0"/>
              </a:rPr>
              <a:t>আজকের পাঠের বিষয়</a:t>
            </a:r>
            <a:endParaRPr lang="en-US" sz="4400" b="1" dirty="0">
              <a:solidFill>
                <a:srgbClr val="0070C0"/>
              </a:solidFill>
              <a:latin typeface="NikoshBAN" panose="02000000000000000000" pitchFamily="2" charset="0"/>
              <a:cs typeface="NikoshBAN" panose="02000000000000000000" pitchFamily="2" charset="0"/>
            </a:endParaRPr>
          </a:p>
        </p:txBody>
      </p:sp>
      <p:sp>
        <p:nvSpPr>
          <p:cNvPr id="10" name="Oval 9"/>
          <p:cNvSpPr/>
          <p:nvPr/>
        </p:nvSpPr>
        <p:spPr>
          <a:xfrm>
            <a:off x="1200150" y="1900238"/>
            <a:ext cx="9944100" cy="394335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rgbClr val="002060"/>
                </a:solidFill>
                <a:latin typeface="NikoshBAN" panose="02000000000000000000" pitchFamily="2" charset="0"/>
                <a:cs typeface="NikoshBAN" panose="02000000000000000000" pitchFamily="2" charset="0"/>
              </a:rPr>
              <a:t>নিফাক</a:t>
            </a:r>
            <a:endParaRPr lang="en-US" sz="9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7378625"/>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570" y="92536"/>
            <a:ext cx="11932920" cy="6573520"/>
            <a:chOff x="2114634" y="787649"/>
            <a:chExt cx="8084033" cy="5145963"/>
          </a:xfrm>
        </p:grpSpPr>
        <p:pic>
          <p:nvPicPr>
            <p:cNvPr id="3" name="Picture 2"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9" name="TextBox 8"/>
          <p:cNvSpPr txBox="1"/>
          <p:nvPr/>
        </p:nvSpPr>
        <p:spPr>
          <a:xfrm>
            <a:off x="999250" y="1108699"/>
            <a:ext cx="10194878" cy="830997"/>
          </a:xfrm>
          <a:prstGeom prst="rect">
            <a:avLst/>
          </a:prstGeom>
          <a:blipFill>
            <a:blip r:embed="rId4"/>
            <a:tile tx="0" ty="0" sx="100000" sy="100000" flip="none" algn="tl"/>
          </a:blipFill>
          <a:ln w="38100">
            <a:solidFill>
              <a:schemeClr val="tx1"/>
            </a:solidFill>
          </a:ln>
          <a:scene3d>
            <a:camera prst="orthographicFront"/>
            <a:lightRig rig="threePt" dir="t"/>
          </a:scene3d>
          <a:sp3d>
            <a:bevelT prst="angle"/>
          </a:sp3d>
        </p:spPr>
        <p:txBody>
          <a:bodyPr wrap="square" rtlCol="0">
            <a:spAutoFit/>
          </a:bodyPr>
          <a:lstStyle/>
          <a:p>
            <a:r>
              <a:rPr lang="bn-IN" sz="4800" b="1" dirty="0" smtClean="0">
                <a:solidFill>
                  <a:srgbClr val="7030A0"/>
                </a:solidFill>
                <a:latin typeface="NikoshBAN" panose="02000000000000000000" pitchFamily="2" charset="0"/>
                <a:cs typeface="NikoshBAN" panose="02000000000000000000" pitchFamily="2" charset="0"/>
              </a:rPr>
              <a:t>      এই পাঠ শেষে শিক্ষার্থিরা...</a:t>
            </a:r>
            <a:endParaRPr lang="en-US" sz="4800" b="1"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1214438" y="2214453"/>
            <a:ext cx="9979690" cy="2800767"/>
          </a:xfrm>
          <a:prstGeom prst="rect">
            <a:avLst/>
          </a:prstGeom>
          <a:noFill/>
        </p:spPr>
        <p:txBody>
          <a:bodyPr wrap="square" rtlCol="0">
            <a:spAutoFit/>
          </a:bodyPr>
          <a:lstStyle/>
          <a:p>
            <a:pPr marL="571500" indent="-571500">
              <a:buFont typeface="Wingdings" panose="05000000000000000000" pitchFamily="2" charset="2"/>
              <a:buChar char="Ø"/>
            </a:pPr>
            <a:r>
              <a:rPr lang="bn-IN" sz="4400" b="1" dirty="0">
                <a:solidFill>
                  <a:srgbClr val="7030A0"/>
                </a:solidFill>
                <a:latin typeface="NikoshBAN" panose="02000000000000000000" pitchFamily="2" charset="0"/>
                <a:cs typeface="NikoshBAN" panose="02000000000000000000" pitchFamily="2" charset="0"/>
              </a:rPr>
              <a:t> </a:t>
            </a:r>
            <a:r>
              <a:rPr lang="bn-IN" sz="4400" b="1" dirty="0" smtClean="0">
                <a:solidFill>
                  <a:srgbClr val="7030A0"/>
                </a:solidFill>
                <a:latin typeface="NikoshBAN" panose="02000000000000000000" pitchFamily="2" charset="0"/>
                <a:cs typeface="NikoshBAN" panose="02000000000000000000" pitchFamily="2" charset="0"/>
              </a:rPr>
              <a:t>নিফা</a:t>
            </a:r>
            <a:r>
              <a:rPr lang="en-US" sz="4400" b="1" dirty="0" smtClean="0">
                <a:solidFill>
                  <a:srgbClr val="7030A0"/>
                </a:solidFill>
                <a:latin typeface="NikoshBAN" panose="02000000000000000000" pitchFamily="2" charset="0"/>
                <a:cs typeface="NikoshBAN" panose="02000000000000000000" pitchFamily="2" charset="0"/>
              </a:rPr>
              <a:t>ক </a:t>
            </a:r>
            <a:r>
              <a:rPr lang="en-US" sz="4400" b="1" dirty="0" err="1" smtClean="0">
                <a:solidFill>
                  <a:srgbClr val="7030A0"/>
                </a:solidFill>
                <a:latin typeface="NikoshBAN" panose="02000000000000000000" pitchFamily="2" charset="0"/>
                <a:cs typeface="NikoshBAN" panose="02000000000000000000" pitchFamily="2" charset="0"/>
              </a:rPr>
              <a:t>কি</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তা</a:t>
            </a:r>
            <a:r>
              <a:rPr lang="en-US" sz="4400" b="1" dirty="0">
                <a:solidFill>
                  <a:srgbClr val="7030A0"/>
                </a:solidFill>
                <a:latin typeface="NikoshBAN" panose="02000000000000000000" pitchFamily="2" charset="0"/>
                <a:cs typeface="NikoshBAN" panose="02000000000000000000" pitchFamily="2" charset="0"/>
              </a:rPr>
              <a:t> </a:t>
            </a:r>
            <a:r>
              <a:rPr lang="bn-IN" sz="4400" b="1" dirty="0">
                <a:solidFill>
                  <a:srgbClr val="7030A0"/>
                </a:solidFill>
                <a:latin typeface="NikoshBAN" panose="02000000000000000000" pitchFamily="2" charset="0"/>
                <a:cs typeface="NikoshBAN" panose="02000000000000000000" pitchFamily="2" charset="0"/>
              </a:rPr>
              <a:t>বলতে পারবে</a:t>
            </a:r>
          </a:p>
          <a:p>
            <a:pPr marL="571500" indent="-571500">
              <a:buFont typeface="Wingdings" panose="05000000000000000000" pitchFamily="2" charset="2"/>
              <a:buChar char="Ø"/>
            </a:pPr>
            <a:r>
              <a:rPr lang="bn-IN" sz="4400" b="1" dirty="0">
                <a:solidFill>
                  <a:srgbClr val="7030A0"/>
                </a:solidFill>
                <a:latin typeface="NikoshBAN" panose="02000000000000000000" pitchFamily="2" charset="0"/>
                <a:cs typeface="NikoshBAN" panose="02000000000000000000" pitchFamily="2" charset="0"/>
              </a:rPr>
              <a:t> মুনাফিকদের চরিত্র ব্যাখ্যা করতে পারবে</a:t>
            </a:r>
          </a:p>
          <a:p>
            <a:pPr marL="571500" indent="-571500">
              <a:buFont typeface="Wingdings" panose="05000000000000000000" pitchFamily="2" charset="2"/>
              <a:buChar char="Ø"/>
            </a:pPr>
            <a:r>
              <a:rPr lang="bn-IN" sz="4400" b="1" dirty="0">
                <a:solidFill>
                  <a:srgbClr val="7030A0"/>
                </a:solidFill>
                <a:latin typeface="NikoshBAN" panose="02000000000000000000" pitchFamily="2" charset="0"/>
                <a:cs typeface="NikoshBAN" panose="02000000000000000000" pitchFamily="2" charset="0"/>
              </a:rPr>
              <a:t> নিফাকের কুফল ও পরিণতি বিশ্লেষন করতে পারবে</a:t>
            </a:r>
            <a:endParaRPr lang="en-US" sz="4400" b="1" dirty="0">
              <a:solidFill>
                <a:srgbClr val="7030A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r>
              <a:rPr lang="en-US" sz="4400" b="1" dirty="0">
                <a:solidFill>
                  <a:srgbClr val="7030A0"/>
                </a:solidFill>
                <a:latin typeface="NikoshBAN" panose="02000000000000000000" pitchFamily="2" charset="0"/>
                <a:cs typeface="NikoshBAN" panose="02000000000000000000" pitchFamily="2" charset="0"/>
              </a:rPr>
              <a:t> </a:t>
            </a:r>
            <a:r>
              <a:rPr lang="bn-IN" sz="4400" b="1" dirty="0">
                <a:solidFill>
                  <a:srgbClr val="7030A0"/>
                </a:solidFill>
                <a:latin typeface="NikoshBAN" panose="02000000000000000000" pitchFamily="2" charset="0"/>
                <a:cs typeface="NikoshBAN" panose="02000000000000000000" pitchFamily="2" charset="0"/>
              </a:rPr>
              <a:t>নিফাক পরিহারের উপায় বর্ণনা করতে পারবে</a:t>
            </a:r>
            <a:endParaRPr lang="en-US" sz="44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8957928"/>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5"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8565" y="1103538"/>
            <a:ext cx="7163255" cy="4702175"/>
          </a:xfrm>
          <a:prstGeom prst="rect">
            <a:avLst/>
          </a:prstGeom>
        </p:spPr>
      </p:pic>
      <p:grpSp>
        <p:nvGrpSpPr>
          <p:cNvPr id="4" name="Group 3"/>
          <p:cNvGrpSpPr/>
          <p:nvPr/>
        </p:nvGrpSpPr>
        <p:grpSpPr>
          <a:xfrm>
            <a:off x="128454" y="145140"/>
            <a:ext cx="11932920" cy="6573520"/>
            <a:chOff x="2114634" y="787649"/>
            <a:chExt cx="8084033" cy="5145963"/>
          </a:xfrm>
        </p:grpSpPr>
        <p:pic>
          <p:nvPicPr>
            <p:cNvPr id="5" name="Picture 4" descr="flowerruler.gif"/>
            <p:cNvPicPr>
              <a:picLocks noChangeAspect="1"/>
            </p:cNvPicPr>
            <p:nvPr/>
          </p:nvPicPr>
          <p:blipFill>
            <a:blip r:embed="rId4"/>
            <a:stretch>
              <a:fillRect/>
            </a:stretch>
          </p:blipFill>
          <p:spPr>
            <a:xfrm rot="16200000">
              <a:off x="7533745" y="3126115"/>
              <a:ext cx="4845824" cy="484021"/>
            </a:xfrm>
            <a:prstGeom prst="rect">
              <a:avLst/>
            </a:prstGeom>
          </p:spPr>
        </p:pic>
        <p:pic>
          <p:nvPicPr>
            <p:cNvPr id="6" name="Picture 5" descr="flowerruler.gif"/>
            <p:cNvPicPr>
              <a:picLocks noChangeAspect="1"/>
            </p:cNvPicPr>
            <p:nvPr/>
          </p:nvPicPr>
          <p:blipFill>
            <a:blip r:embed="rId4"/>
            <a:stretch>
              <a:fillRect/>
            </a:stretch>
          </p:blipFill>
          <p:spPr>
            <a:xfrm rot="16200000">
              <a:off x="-66267" y="3051164"/>
              <a:ext cx="4845824" cy="484021"/>
            </a:xfrm>
            <a:prstGeom prst="rect">
              <a:avLst/>
            </a:prstGeom>
          </p:spPr>
        </p:pic>
        <p:pic>
          <p:nvPicPr>
            <p:cNvPr id="7" name="Picture 6" descr="flowerruler.gif"/>
            <p:cNvPicPr>
              <a:picLocks noChangeAspect="1"/>
            </p:cNvPicPr>
            <p:nvPr/>
          </p:nvPicPr>
          <p:blipFill>
            <a:blip r:embed="rId4"/>
            <a:stretch>
              <a:fillRect/>
            </a:stretch>
          </p:blipFill>
          <p:spPr>
            <a:xfrm rot="10800000">
              <a:off x="2407113" y="5419612"/>
              <a:ext cx="4845824" cy="484021"/>
            </a:xfrm>
            <a:prstGeom prst="rect">
              <a:avLst/>
            </a:prstGeom>
          </p:spPr>
        </p:pic>
        <p:pic>
          <p:nvPicPr>
            <p:cNvPr id="8" name="Picture 7" descr="flowerruler.gif"/>
            <p:cNvPicPr>
              <a:picLocks noChangeAspect="1"/>
            </p:cNvPicPr>
            <p:nvPr/>
          </p:nvPicPr>
          <p:blipFill rotWithShape="1">
            <a:blip r:embed="rId4"/>
            <a:srcRect l="31815" b="10702"/>
            <a:stretch/>
          </p:blipFill>
          <p:spPr>
            <a:xfrm rot="10800000">
              <a:off x="6769250" y="5501389"/>
              <a:ext cx="3304140" cy="432223"/>
            </a:xfrm>
            <a:prstGeom prst="rect">
              <a:avLst/>
            </a:prstGeom>
          </p:spPr>
        </p:pic>
        <p:pic>
          <p:nvPicPr>
            <p:cNvPr id="9" name="Picture 8" descr="flowerruler.gif"/>
            <p:cNvPicPr>
              <a:picLocks noChangeAspect="1"/>
            </p:cNvPicPr>
            <p:nvPr/>
          </p:nvPicPr>
          <p:blipFill>
            <a:blip r:embed="rId4"/>
            <a:stretch>
              <a:fillRect/>
            </a:stretch>
          </p:blipFill>
          <p:spPr>
            <a:xfrm>
              <a:off x="2437091" y="787649"/>
              <a:ext cx="4845824" cy="484021"/>
            </a:xfrm>
            <a:prstGeom prst="rect">
              <a:avLst/>
            </a:prstGeom>
          </p:spPr>
        </p:pic>
        <p:pic>
          <p:nvPicPr>
            <p:cNvPr id="10" name="Picture 9" descr="flowerruler.gif"/>
            <p:cNvPicPr>
              <a:picLocks noChangeAspect="1"/>
            </p:cNvPicPr>
            <p:nvPr/>
          </p:nvPicPr>
          <p:blipFill rotWithShape="1">
            <a:blip r:embed="rId4"/>
            <a:srcRect l="31815" b="10702"/>
            <a:stretch/>
          </p:blipFill>
          <p:spPr>
            <a:xfrm rot="10800000">
              <a:off x="6784240" y="899408"/>
              <a:ext cx="3304140" cy="432223"/>
            </a:xfrm>
            <a:prstGeom prst="rect">
              <a:avLst/>
            </a:prstGeom>
          </p:spPr>
        </p:pic>
      </p:grpSp>
      <p:sp>
        <p:nvSpPr>
          <p:cNvPr id="12" name="Rectangle 11"/>
          <p:cNvSpPr/>
          <p:nvPr/>
        </p:nvSpPr>
        <p:spPr>
          <a:xfrm>
            <a:off x="1091775" y="1103538"/>
            <a:ext cx="2739247" cy="4702175"/>
          </a:xfrm>
          <a:prstGeom prst="rect">
            <a:avLst/>
          </a:prstGeom>
          <a:no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তোমার</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পাঠ্য</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বইয়ের</a:t>
            </a:r>
            <a:r>
              <a:rPr lang="en-US" sz="4400" b="1" dirty="0" smtClean="0">
                <a:solidFill>
                  <a:schemeClr val="tx1"/>
                </a:solidFill>
                <a:latin typeface="NikoshBAN" panose="02000000000000000000" pitchFamily="2" charset="0"/>
                <a:cs typeface="NikoshBAN" panose="02000000000000000000" pitchFamily="2" charset="0"/>
              </a:rPr>
              <a:t> ৫ </a:t>
            </a:r>
            <a:r>
              <a:rPr lang="en-US" sz="4400" b="1" dirty="0" err="1" smtClean="0">
                <a:solidFill>
                  <a:schemeClr val="tx1"/>
                </a:solidFill>
                <a:latin typeface="NikoshBAN" panose="02000000000000000000" pitchFamily="2" charset="0"/>
                <a:cs typeface="NikoshBAN" panose="02000000000000000000" pitchFamily="2" charset="0"/>
              </a:rPr>
              <a:t>নং</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পৃষ্ঠাটি</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পাঠ</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কর</a:t>
            </a:r>
            <a:endParaRPr lang="en-US" sz="4400" b="1" dirty="0">
              <a:solidFill>
                <a:schemeClr val="tx1"/>
              </a:solidFill>
              <a:latin typeface="NikoshBAN" panose="02000000000000000000" pitchFamily="2" charset="0"/>
              <a:cs typeface="NikoshBAN" panose="02000000000000000000" pitchFamily="2" charset="0"/>
            </a:endParaRPr>
          </a:p>
        </p:txBody>
      </p:sp>
      <p:cxnSp>
        <p:nvCxnSpPr>
          <p:cNvPr id="14" name="Straight Connector 13"/>
          <p:cNvCxnSpPr/>
          <p:nvPr/>
        </p:nvCxnSpPr>
        <p:spPr>
          <a:xfrm>
            <a:off x="3831022" y="840030"/>
            <a:ext cx="0" cy="5067284"/>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3933301" y="840030"/>
            <a:ext cx="0" cy="506728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54685761"/>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8454" y="174168"/>
            <a:ext cx="11932920" cy="6573520"/>
            <a:chOff x="2114634" y="787649"/>
            <a:chExt cx="8084033" cy="5145963"/>
          </a:xfrm>
        </p:grpSpPr>
        <p:pic>
          <p:nvPicPr>
            <p:cNvPr id="4" name="Picture 3"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5" name="Picture 4"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6" name="Picture 5"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7" name="Picture 6"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8" name="Picture 7"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9" name="Picture 8"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10" name="Rectangle 9"/>
          <p:cNvSpPr/>
          <p:nvPr/>
        </p:nvSpPr>
        <p:spPr>
          <a:xfrm>
            <a:off x="1088572" y="1059543"/>
            <a:ext cx="10087428" cy="9144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NikoshBAN" panose="02000000000000000000" pitchFamily="2" charset="0"/>
                <a:cs typeface="NikoshBAN" panose="02000000000000000000" pitchFamily="2" charset="0"/>
              </a:rPr>
              <a:t>একক</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কাজ</a:t>
            </a:r>
            <a:endParaRPr lang="en-US" sz="54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1051201" y="2241023"/>
            <a:ext cx="10087428" cy="33760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NikoshBAN" panose="02000000000000000000" pitchFamily="2" charset="0"/>
                <a:cs typeface="NikoshBAN" panose="02000000000000000000" pitchFamily="2" charset="0"/>
              </a:rPr>
              <a:t>নিফাক</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কাকে</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বলে</a:t>
            </a:r>
            <a:r>
              <a:rPr lang="en-US" sz="5400" b="1" dirty="0" smtClean="0">
                <a:solidFill>
                  <a:schemeClr val="tx1"/>
                </a:solidFill>
                <a:latin typeface="NikoshBAN" panose="02000000000000000000" pitchFamily="2" charset="0"/>
                <a:cs typeface="NikoshBAN" panose="02000000000000000000" pitchFamily="2" charset="0"/>
              </a:rPr>
              <a:t> ? </a:t>
            </a:r>
            <a:r>
              <a:rPr lang="en-US" sz="5400" b="1" dirty="0" err="1" smtClean="0">
                <a:solidFill>
                  <a:schemeClr val="tx1"/>
                </a:solidFill>
                <a:latin typeface="NikoshBAN" panose="02000000000000000000" pitchFamily="2" charset="0"/>
                <a:cs typeface="NikoshBAN" panose="02000000000000000000" pitchFamily="2" charset="0"/>
              </a:rPr>
              <a:t>লিখ</a:t>
            </a:r>
            <a:r>
              <a:rPr lang="en-US" sz="5400" b="1" dirty="0" smtClean="0">
                <a:solidFill>
                  <a:schemeClr val="tx1"/>
                </a:solidFill>
                <a:latin typeface="NikoshBAN" panose="02000000000000000000" pitchFamily="2" charset="0"/>
                <a:cs typeface="NikoshBAN" panose="02000000000000000000" pitchFamily="2" charset="0"/>
              </a:rPr>
              <a:t>।</a:t>
            </a:r>
            <a:endParaRPr lang="en-US" sz="5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0863846"/>
      </p:ext>
    </p:extLst>
  </p:cSld>
  <p:clrMapOvr>
    <a:masterClrMapping/>
  </p:clrMapOvr>
  <mc:AlternateContent xmlns:mc="http://schemas.openxmlformats.org/markup-compatibility/2006" xmlns:p14="http://schemas.microsoft.com/office/powerpoint/2010/main">
    <mc:Choice Requires="p14">
      <p:transition spd="slow" p14:dur="1750">
        <p:pull/>
        <p:sndAc>
          <p:stSnd>
            <p:snd r:embed="rId2" name="camera.wav"/>
          </p:stSnd>
        </p:sndAc>
      </p:transition>
    </mc:Choice>
    <mc:Fallback xmlns="">
      <p:transition spd="slow">
        <p:pull/>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458</Words>
  <Application>Microsoft Office PowerPoint</Application>
  <PresentationFormat>Widescreen</PresentationFormat>
  <Paragraphs>70</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Bit_Com</dc:creator>
  <cp:lastModifiedBy>abdul ahad</cp:lastModifiedBy>
  <cp:revision>73</cp:revision>
  <dcterms:created xsi:type="dcterms:W3CDTF">2017-01-01T15:40:02Z</dcterms:created>
  <dcterms:modified xsi:type="dcterms:W3CDTF">2020-02-24T16:04:59Z</dcterms:modified>
</cp:coreProperties>
</file>