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302" r:id="rId3"/>
    <p:sldId id="303" r:id="rId4"/>
    <p:sldId id="311" r:id="rId5"/>
    <p:sldId id="317" r:id="rId6"/>
    <p:sldId id="288" r:id="rId7"/>
    <p:sldId id="272" r:id="rId8"/>
    <p:sldId id="257" r:id="rId9"/>
    <p:sldId id="260" r:id="rId10"/>
    <p:sldId id="308" r:id="rId11"/>
    <p:sldId id="290" r:id="rId12"/>
    <p:sldId id="313" r:id="rId13"/>
    <p:sldId id="291" r:id="rId14"/>
    <p:sldId id="307" r:id="rId15"/>
    <p:sldId id="292" r:id="rId16"/>
    <p:sldId id="314" r:id="rId17"/>
    <p:sldId id="293" r:id="rId18"/>
    <p:sldId id="309" r:id="rId19"/>
    <p:sldId id="294" r:id="rId20"/>
    <p:sldId id="312" r:id="rId21"/>
    <p:sldId id="295" r:id="rId22"/>
    <p:sldId id="305" r:id="rId23"/>
    <p:sldId id="296" r:id="rId24"/>
    <p:sldId id="315" r:id="rId25"/>
    <p:sldId id="297" r:id="rId26"/>
    <p:sldId id="316" r:id="rId27"/>
    <p:sldId id="298" r:id="rId28"/>
    <p:sldId id="306" r:id="rId29"/>
    <p:sldId id="299" r:id="rId30"/>
    <p:sldId id="310" r:id="rId31"/>
    <p:sldId id="300" r:id="rId32"/>
    <p:sldId id="30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1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AD71DA-CD81-4308-819C-ED03E85605E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762FDE-3901-46B9-8A7F-B0997F020D6F}" type="pres">
      <dgm:prSet presAssocID="{CCAD71DA-CD81-4308-819C-ED03E85605E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D377AA6-7B1F-49D8-8B12-87BA4136FD3F}" type="presOf" srcId="{CCAD71DA-CD81-4308-819C-ED03E85605ED}" destId="{A5762FDE-3901-46B9-8A7F-B0997F020D6F}" srcOrd="0" destOrd="0" presId="urn:microsoft.com/office/officeart/2005/8/layout/default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FBBEA-4477-4660-8165-0F69E55DDCF4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F4B70-ADCF-4591-AABE-7A301AA22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F4B70-ADCF-4591-AABE-7A301AA2249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9CBA9-6D00-490E-89A4-D832A4ADEAE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7165616"/>
              </p:ext>
            </p:extLst>
          </p:nvPr>
        </p:nvGraphicFramePr>
        <p:xfrm>
          <a:off x="1524000" y="1"/>
          <a:ext cx="7536873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4690" y="110836"/>
            <a:ext cx="8894618" cy="665018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9382" y="277091"/>
            <a:ext cx="8666018" cy="63246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719667"/>
            <a:ext cx="6096000" cy="5418667"/>
          </a:xfrm>
          <a:prstGeom prst="rect">
            <a:avLst/>
          </a:prstGeom>
          <a:scene3d>
            <a:camera prst="isometricRightUp"/>
            <a:lightRig rig="threePt" dir="t"/>
          </a:scene3d>
        </p:spPr>
        <p:txBody>
          <a:bodyPr/>
          <a:lstStyle/>
          <a:p>
            <a:pPr lvl="0">
              <a:buChar char="•"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83178" y="277091"/>
            <a:ext cx="8198426" cy="61154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719667"/>
            <a:ext cx="6096000" cy="5418667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n-US"/>
          </a:p>
          <a:p>
            <a:pPr lvl="0">
              <a:buChar char="•"/>
            </a:pP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90" y="1530927"/>
            <a:ext cx="2857500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Frame 14"/>
          <p:cNvSpPr/>
          <p:nvPr/>
        </p:nvSpPr>
        <p:spPr>
          <a:xfrm>
            <a:off x="2321417" y="778396"/>
            <a:ext cx="4056845" cy="5301206"/>
          </a:xfrm>
          <a:prstGeom prst="frame">
            <a:avLst/>
          </a:prstGeom>
          <a:ln w="28575">
            <a:solidFill>
              <a:srgbClr val="00206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433892" y="412125"/>
            <a:ext cx="8296995" cy="5980431"/>
          </a:xfrm>
          <a:prstGeom prst="frame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0559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hqdefault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971800" y="5410200"/>
            <a:ext cx="3124200" cy="1447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কাবা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867" y="1741714"/>
            <a:ext cx="8441872" cy="2601686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ar-SA" sz="5400" b="1" dirty="0" smtClean="0">
                <a:solidFill>
                  <a:srgbClr val="7030A0"/>
                </a:solidFill>
              </a:rPr>
              <a:t>يستطيع الطلاب بعد فراغة الدرس.........  </a:t>
            </a:r>
            <a:endParaRPr lang="en-US" sz="5400" b="1" dirty="0" smtClean="0">
              <a:solidFill>
                <a:srgbClr val="7030A0"/>
              </a:solidFill>
            </a:endParaRPr>
          </a:p>
          <a:p>
            <a:pPr marL="0" indent="0" algn="r">
              <a:buNone/>
            </a:pPr>
            <a:r>
              <a:rPr lang="ar-SA" sz="4400" b="1" dirty="0" smtClean="0">
                <a:solidFill>
                  <a:srgbClr val="7030A0"/>
                </a:solidFill>
              </a:rPr>
              <a:t>١. مامعنى الحرف لغة؟</a:t>
            </a:r>
          </a:p>
          <a:p>
            <a:pPr marL="0" indent="0" algn="r">
              <a:buNone/>
            </a:pPr>
            <a:r>
              <a:rPr lang="ar-SA" sz="4400" b="1" dirty="0" smtClean="0">
                <a:solidFill>
                  <a:srgbClr val="7030A0"/>
                </a:solidFill>
              </a:rPr>
              <a:t>٢. ماهوالحرف اصطلاحا- </a:t>
            </a:r>
          </a:p>
          <a:p>
            <a:pPr marL="0" indent="0" algn="r">
              <a:buNone/>
            </a:pPr>
            <a:r>
              <a:rPr lang="ar-SA" sz="4400" b="1" dirty="0" smtClean="0">
                <a:solidFill>
                  <a:srgbClr val="7030A0"/>
                </a:solidFill>
              </a:rPr>
              <a:t>٣. كم علامته؟ مع التّمثيل-</a:t>
            </a:r>
            <a:endParaRPr lang="ar-SA" sz="5400" b="1" dirty="0" smtClean="0">
              <a:solidFill>
                <a:srgbClr val="7030A0"/>
              </a:solidFill>
            </a:endParaRPr>
          </a:p>
          <a:p>
            <a:pPr marL="0" indent="0" algn="r">
              <a:buNone/>
            </a:pPr>
            <a:r>
              <a:rPr lang="ar-SA" sz="5400" b="1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1943100" y="1"/>
            <a:ext cx="6054811" cy="162197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>
                <a:solidFill>
                  <a:srgbClr val="7030A0"/>
                </a:solidFill>
              </a:rPr>
              <a:t>استفادة </a:t>
            </a:r>
            <a:r>
              <a:rPr lang="ar-SA" sz="4800" b="1" dirty="0" smtClean="0">
                <a:solidFill>
                  <a:srgbClr val="7030A0"/>
                </a:solidFill>
              </a:rPr>
              <a:t>الدرس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endParaRPr lang="en-US" sz="4800" dirty="0"/>
          </a:p>
        </p:txBody>
      </p:sp>
      <p:sp>
        <p:nvSpPr>
          <p:cNvPr id="5" name="Rounded Rectangle 4"/>
          <p:cNvSpPr/>
          <p:nvPr/>
        </p:nvSpPr>
        <p:spPr>
          <a:xfrm>
            <a:off x="0" y="4572000"/>
            <a:ext cx="9144000" cy="2286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এ পাঠ থেকে শিক্ষার্থীরা………</a:t>
            </a:r>
          </a:p>
          <a:p>
            <a:pPr>
              <a:buFont typeface="Wingdings" pitchFamily="2" charset="2"/>
              <a:buChar char="v"/>
            </a:pPr>
            <a:r>
              <a:rPr lang="ar-SA" sz="32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الحرف </a:t>
            </a:r>
            <a:r>
              <a:rPr lang="en-US" sz="32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এর আভিধানিক অর্থ বলতে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الحرف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এর পারিভাষিক সংজ্ঞা বলতে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ar-SA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الحرف 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এর চিহ্নসমূহ বর্ণনা করতে পারবে।</a:t>
            </a:r>
          </a:p>
          <a:p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725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ullabad\Downloads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2971800" y="5410200"/>
            <a:ext cx="3124200" cy="1447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কাবার ইমাম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-24247"/>
            <a:ext cx="9144000" cy="223404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r>
              <a:rPr lang="en-US" sz="4800" dirty="0" smtClean="0">
                <a:solidFill>
                  <a:prstClr val="white"/>
                </a:solidFill>
              </a:rPr>
              <a:t> 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উপস্থাপনাঃ-</a:t>
            </a:r>
          </a:p>
          <a:p>
            <a:pPr marL="285750" indent="-285750" algn="ctr"/>
            <a:r>
              <a:rPr lang="ar-SA" sz="4800" dirty="0" smtClean="0">
                <a:solidFill>
                  <a:prstClr val="white"/>
                </a:solidFill>
              </a:rPr>
              <a:t>التّقديم:</a:t>
            </a:r>
            <a:endParaRPr lang="en-US" sz="138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black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white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505200" y="2209800"/>
            <a:ext cx="1981200" cy="1447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3657600"/>
            <a:ext cx="9144000" cy="3200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انّ الحرف قسم مهمّ من اقسام الكلمات العربيّة, وللحرف مقام لازم فى تركيب الكلام بعضه ببعض- نذكر فى التّالى تعريف الحرف مع بيان علاماته</a:t>
            </a:r>
            <a:r>
              <a:rPr lang="ar-SA" sz="1600" dirty="0" smtClean="0"/>
              <a:t>-</a:t>
            </a:r>
            <a:endParaRPr lang="en-US" sz="1600" dirty="0" smtClean="0"/>
          </a:p>
          <a:p>
            <a:pPr algn="ctr"/>
            <a:r>
              <a:rPr lang="ar-SA" sz="3600" dirty="0" smtClean="0">
                <a:latin typeface="NikoshBAN" pitchFamily="2" charset="0"/>
                <a:cs typeface="NikoshBAN" pitchFamily="2" charset="0"/>
              </a:rPr>
              <a:t> حرف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আরবি শব্দাবলির প্রকারসমূহের মাঝে</a:t>
            </a:r>
            <a:r>
              <a:rPr lang="ar-SA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অতীব গুরুত্বপূর্ণ একটি প্রকার। এক বাক্যের সাথে অপর বাক্যের সংযোজনের ক্ষেত্রে</a:t>
            </a:r>
            <a:r>
              <a:rPr lang="ar-SA" sz="3600" dirty="0" smtClean="0">
                <a:latin typeface="NikoshBAN" pitchFamily="2" charset="0"/>
                <a:cs typeface="NikoshBAN" pitchFamily="2" charset="0"/>
              </a:rPr>
              <a:t>حرف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গুরুত্বপূর্ণ ভূমিকা রাখে। নিম্নে</a:t>
            </a:r>
            <a:r>
              <a:rPr lang="ar-SA" sz="3600" dirty="0" smtClean="0">
                <a:latin typeface="NikoshBAN" pitchFamily="2" charset="0"/>
                <a:cs typeface="NikoshBAN" pitchFamily="2" charset="0"/>
              </a:rPr>
              <a:t>حرف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এর পরিচয় ও তার চিহ্নসমূহ সম্বন্ধে আলোচনা করা হলো।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0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sullabad\Downloads\134615tajmoh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2971800" y="5410200"/>
            <a:ext cx="3124200" cy="1447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তাজমহল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-24247"/>
            <a:ext cx="9144000" cy="140623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r>
              <a:rPr lang="ar-SA" sz="4800" dirty="0" smtClean="0">
                <a:solidFill>
                  <a:prstClr val="white"/>
                </a:solidFill>
              </a:rPr>
              <a:t>التّعريف الحرف :</a:t>
            </a:r>
          </a:p>
          <a:p>
            <a:pPr marL="285750" indent="-285750" algn="ctr"/>
            <a:r>
              <a:rPr lang="ar-SA" sz="1100" dirty="0" smtClean="0">
                <a:solidFill>
                  <a:prstClr val="white"/>
                </a:solidFill>
              </a:rPr>
              <a:t> </a:t>
            </a:r>
            <a:r>
              <a:rPr lang="en-US" sz="4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হরফ এর পরিচয়ঃ 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0" y="1676400"/>
            <a:ext cx="9144000" cy="2590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تعريف الحرف لغة</a:t>
            </a:r>
            <a:endParaRPr lang="en-US" sz="36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হরফ এর আভিধানিক অর্থ-</a:t>
            </a:r>
            <a:endParaRPr lang="ar-SA" sz="36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black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white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>
            <a:off x="4343400" y="1447800"/>
            <a:ext cx="533400" cy="838200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Lightning Bolt 9"/>
          <p:cNvSpPr/>
          <p:nvPr/>
        </p:nvSpPr>
        <p:spPr>
          <a:xfrm>
            <a:off x="4114800" y="3657600"/>
            <a:ext cx="838200" cy="114300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0" y="4953000"/>
            <a:ext cx="9144000" cy="1905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الحرف لفظ مفرد وجمعه, احرف وحروف- معناه الطّرف, الحدّ-</a:t>
            </a:r>
            <a:r>
              <a:rPr lang="ar-SA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حرف</a:t>
            </a:r>
            <a:r>
              <a:rPr lang="en-US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শব্দটি একবচন। বহুবচন</a:t>
            </a:r>
            <a:r>
              <a:rPr lang="ar-SA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احرف </a:t>
            </a:r>
            <a:r>
              <a:rPr lang="en-US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এর অর্থ হলো- পার্শ্ব, সীমানা।</a:t>
            </a:r>
            <a:r>
              <a:rPr lang="bn-BD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dirty="0" smtClean="0">
                <a:solidFill>
                  <a:prstClr val="white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hqdefault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971800" y="5410200"/>
            <a:ext cx="3124200" cy="1447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কাবা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-24247"/>
            <a:ext cx="9144000" cy="177684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r>
              <a:rPr lang="ar-SA" sz="6000" dirty="0" smtClean="0">
                <a:solidFill>
                  <a:prstClr val="white"/>
                </a:solidFill>
              </a:rPr>
              <a:t>تعريف الحرف اصطلاحا:</a:t>
            </a:r>
            <a:endParaRPr lang="en-US" sz="6000" dirty="0" smtClean="0">
              <a:solidFill>
                <a:prstClr val="white"/>
              </a:solidFill>
            </a:endParaRPr>
          </a:p>
          <a:p>
            <a:pPr marL="285750" indent="-285750" algn="ctr"/>
            <a:r>
              <a:rPr lang="en-US" sz="6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হরফ এর পারিভাষিক সংজ্ঞাঃ </a:t>
            </a:r>
            <a:r>
              <a:rPr lang="ar-SA" sz="6600" dirty="0" smtClean="0">
                <a:solidFill>
                  <a:prstClr val="white"/>
                </a:solidFill>
              </a:rPr>
              <a:t> </a:t>
            </a:r>
            <a:endParaRPr lang="en-US" sz="66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black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white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038600" y="1752600"/>
            <a:ext cx="1143000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2667000"/>
            <a:ext cx="9144000" cy="1828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قال صاحب مبادىْ العربيّة: الحرف كلمة لايتمّ مدلولها الاّ باضافتها الى الاسم والفعل-</a:t>
            </a:r>
            <a:endParaRPr lang="en-US" sz="36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অর্থাৎ,</a:t>
            </a:r>
            <a:r>
              <a:rPr lang="ar-SA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حرف 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এমন শব্দ, যার অর্থ ইসম বা ফেলের সাথে যুক্ত না হয়ে পরিপূর্ণ হয় না। যেমন-</a:t>
            </a:r>
            <a:r>
              <a:rPr lang="ar-SA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ذهب الى البيت 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/>
          </a:p>
        </p:txBody>
      </p:sp>
      <p:sp>
        <p:nvSpPr>
          <p:cNvPr id="8" name="Down Arrow 7"/>
          <p:cNvSpPr/>
          <p:nvPr/>
        </p:nvSpPr>
        <p:spPr>
          <a:xfrm>
            <a:off x="3962400" y="4495800"/>
            <a:ext cx="12192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5257800"/>
            <a:ext cx="9144000" cy="1600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قال صاحب هداية النّحو: الحرف كلمة لاتدلّ على معنى فى نفسها بل تدلّ على معنى فى غيرها-</a:t>
            </a:r>
            <a:endParaRPr lang="en-US" sz="36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অর্থাৎ,</a:t>
            </a:r>
            <a:r>
              <a:rPr lang="ar-SA" sz="1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حرف </a:t>
            </a:r>
            <a:r>
              <a:rPr lang="en-US" sz="1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এমন শব্দ, যে নিজের অর্থ নিজে প্রকাশ করতে পারে না, বরং অন্যের সাথে যুক্ত হয়ে নিজের অর্থ প্রকাশ করে, তাকে</a:t>
            </a:r>
            <a:r>
              <a:rPr lang="ar-SA" sz="1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حرف </a:t>
            </a:r>
            <a:r>
              <a:rPr lang="en-US" sz="1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বলে।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140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hqdefault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971800" y="5410200"/>
            <a:ext cx="3124200" cy="1447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কাবা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-24247"/>
            <a:ext cx="9144000" cy="109104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r>
              <a:rPr lang="ar-SA" sz="3600" dirty="0" smtClean="0"/>
              <a:t>حرف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এর চিহ্নসমূহ নিম্নে দেওয়া হলো-</a:t>
            </a:r>
            <a:r>
              <a:rPr lang="ar-SA" sz="4000" dirty="0" smtClean="0"/>
              <a:t>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latin typeface="NikoshBAN" pitchFamily="2" charset="0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white"/>
                </a:solidFill>
                <a:latin typeface="NikoshBAN" pitchFamily="2" charset="0"/>
              </a:rPr>
              <a:t> 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191000" y="1066800"/>
            <a:ext cx="6858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191000" y="5486400"/>
            <a:ext cx="762000" cy="533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191000" y="2286000"/>
            <a:ext cx="6858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114800" y="4038600"/>
            <a:ext cx="7620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0" y="1524000"/>
            <a:ext cx="9144000" cy="762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হরফ সম্বন্ধে খবর দেওয়া সঠিক হবে না।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0" y="2743200"/>
            <a:ext cx="9144000" cy="1219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হরফ দ্বারা সংবাদ প্রদান সঠিক হবে না। অর্থাৎ-</a:t>
            </a:r>
            <a:r>
              <a:rPr lang="ar-SA" sz="2800" dirty="0" smtClean="0">
                <a:latin typeface="NikoshBAN" pitchFamily="2" charset="0"/>
                <a:cs typeface="NikoshBAN" pitchFamily="2" charset="0"/>
              </a:rPr>
              <a:t>حرف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কখনো</a:t>
            </a:r>
            <a:r>
              <a:rPr lang="ar-SA" sz="2800" dirty="0" smtClean="0">
                <a:latin typeface="NikoshBAN" pitchFamily="2" charset="0"/>
                <a:cs typeface="NikoshBAN" pitchFamily="2" charset="0"/>
              </a:rPr>
              <a:t>مبتداْ- خبر- فاعل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ar-SA" sz="2800" dirty="0" smtClean="0">
                <a:latin typeface="NikoshBAN" pitchFamily="2" charset="0"/>
                <a:cs typeface="NikoshBAN" pitchFamily="2" charset="0"/>
              </a:rPr>
              <a:t>ناىْب فاعل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হবে না।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0" y="4648200"/>
            <a:ext cx="9144000" cy="762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ar-SA" sz="3600" dirty="0" smtClean="0">
                <a:latin typeface="NikoshBAN" pitchFamily="2" charset="0"/>
                <a:cs typeface="NikoshBAN" pitchFamily="2" charset="0"/>
              </a:rPr>
              <a:t>اسم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-এর কোনো আলামত</a:t>
            </a:r>
            <a:r>
              <a:rPr lang="ar-SA" sz="3600" dirty="0" smtClean="0">
                <a:latin typeface="NikoshBAN" pitchFamily="2" charset="0"/>
                <a:cs typeface="NikoshBAN" pitchFamily="2" charset="0"/>
              </a:rPr>
              <a:t>حرف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গ্রহণ করবে না।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0" y="6019800"/>
            <a:ext cx="9144000" cy="838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ar-SA" sz="3600" dirty="0" smtClean="0">
                <a:latin typeface="NikoshBAN" pitchFamily="2" charset="0"/>
                <a:cs typeface="NikoshBAN" pitchFamily="2" charset="0"/>
              </a:rPr>
              <a:t>فعل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-এর কোনো চিহ্ন</a:t>
            </a:r>
            <a:r>
              <a:rPr lang="ar-SA" sz="3600" dirty="0" smtClean="0">
                <a:latin typeface="NikoshBAN" pitchFamily="2" charset="0"/>
                <a:cs typeface="NikoshBAN" pitchFamily="2" charset="0"/>
              </a:rPr>
              <a:t>حرف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গ্রহণ করবে না।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960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5" grpId="0" animBg="1"/>
      <p:bldP spid="16" grpId="0" animBg="1"/>
      <p:bldP spid="17" grpId="0" animBg="1"/>
      <p:bldP spid="20" grpId="0" animBg="1"/>
      <p:bldP spid="18" grpId="0" animBg="1"/>
      <p:bldP spid="19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-35169"/>
            <a:ext cx="8991600" cy="6858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kibria\Desktop\M M C\HABIB\20180224_163738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4" y="2362200"/>
            <a:ext cx="3048000" cy="281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438400" y="152400"/>
            <a:ext cx="4114800" cy="1219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 تعريف الاستاد</a:t>
            </a:r>
            <a:endParaRPr lang="en-US" sz="4400" dirty="0"/>
          </a:p>
        </p:txBody>
      </p:sp>
      <p:sp>
        <p:nvSpPr>
          <p:cNvPr id="5" name="Rounded Rectangle 4"/>
          <p:cNvSpPr/>
          <p:nvPr/>
        </p:nvSpPr>
        <p:spPr>
          <a:xfrm>
            <a:off x="3663462" y="2247900"/>
            <a:ext cx="5334000" cy="3048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محمد حبيبر الرحمن</a:t>
            </a:r>
          </a:p>
          <a:p>
            <a:pPr algn="ctr"/>
            <a:r>
              <a:rPr lang="ar-SA" sz="2800" dirty="0" smtClean="0"/>
              <a:t>المدرس المساعد (مولوبى)</a:t>
            </a:r>
          </a:p>
          <a:p>
            <a:pPr algn="ctr"/>
            <a:r>
              <a:rPr lang="ar-SA" sz="2800" dirty="0" smtClean="0"/>
              <a:t>رسولابد داخل مدرسة</a:t>
            </a:r>
          </a:p>
          <a:p>
            <a:pPr algn="ctr"/>
            <a:r>
              <a:rPr lang="ar-SA" sz="2800" dirty="0" smtClean="0"/>
              <a:t>نبينغر- برهمنبارية</a:t>
            </a:r>
          </a:p>
          <a:p>
            <a:pPr algn="ctr"/>
            <a:r>
              <a:rPr lang="ar-SA" sz="2800" dirty="0" smtClean="0"/>
              <a:t>رقم المعلم-2025326 </a:t>
            </a:r>
            <a:endParaRPr lang="en-US" sz="2800" dirty="0"/>
          </a:p>
        </p:txBody>
      </p:sp>
      <p:sp>
        <p:nvSpPr>
          <p:cNvPr id="6" name="Diagonal Stripe 5"/>
          <p:cNvSpPr/>
          <p:nvPr/>
        </p:nvSpPr>
        <p:spPr>
          <a:xfrm>
            <a:off x="1981200" y="1271954"/>
            <a:ext cx="1143000" cy="1090246"/>
          </a:xfrm>
          <a:prstGeom prst="diagStrip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Lightning Bolt 6"/>
          <p:cNvSpPr/>
          <p:nvPr/>
        </p:nvSpPr>
        <p:spPr>
          <a:xfrm>
            <a:off x="5181600" y="1271954"/>
            <a:ext cx="1447800" cy="9906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5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ullabad\Downloads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2971800" y="5410200"/>
            <a:ext cx="3124200" cy="1447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কাবার ইমাম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690255" y="0"/>
            <a:ext cx="4906736" cy="20574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rgbClr val="7030A0"/>
                </a:solidFill>
              </a:rPr>
              <a:t>الأعمال المنفردي</a:t>
            </a:r>
            <a:endParaRPr lang="en-US" sz="48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0" y="1524000"/>
            <a:ext cx="9144000" cy="1905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ما معنى الحرف لغة؟</a:t>
            </a:r>
            <a:endParaRPr lang="en-US" sz="2800" dirty="0" smtClean="0"/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ফেল এর আভিধানিক অর্থ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0" y="3429000"/>
            <a:ext cx="9144000" cy="2057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وعلامة كم هى؟</a:t>
            </a:r>
            <a:endParaRPr lang="en-US" sz="3200" dirty="0" smtClean="0"/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এবং উহার আলামত কতটি?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5638800"/>
            <a:ext cx="4648200" cy="1219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٢دقيق-الوقت</a:t>
            </a:r>
            <a:endParaRPr lang="en-US" sz="3600" dirty="0" smtClean="0"/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সময়-২ 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078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sullabad\Downloads\134615tajmoh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2971800" y="5410200"/>
            <a:ext cx="3124200" cy="1447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তাজমহল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57400" y="0"/>
            <a:ext cx="5715000" cy="2057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الاعمال الزوجى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জোডায়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144000" cy="2514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0" y="4800600"/>
            <a:ext cx="9144000" cy="990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ar-SA" sz="24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حرف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কাহাকে বলে? তা তোমরা দু’জন, দু’জন করে আলোচনা করে খাতায় লেখ। </a:t>
            </a:r>
            <a:r>
              <a:rPr lang="en-US" sz="24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0" y="6172200"/>
            <a:ext cx="2895600" cy="685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٢دقيق-الوقت</a:t>
            </a:r>
            <a:endParaRPr lang="en-US" dirty="0" smtClean="0"/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সময়-২ 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ullabad\Downloads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2971800" y="5410200"/>
            <a:ext cx="3124200" cy="1447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কাবার ইমাম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62200"/>
          </a:xfrm>
        </p:spPr>
        <p:txBody>
          <a:bodyPr>
            <a:normAutofit/>
          </a:bodyPr>
          <a:lstStyle/>
          <a:p>
            <a:r>
              <a:rPr lang="ar-MA" sz="6600" b="1" dirty="0" smtClean="0">
                <a:solidFill>
                  <a:srgbClr val="C00000"/>
                </a:solidFill>
              </a:rPr>
              <a:t>عمل الاجتماعى</a:t>
            </a:r>
            <a:r>
              <a:rPr lang="en-US" sz="6600" b="1" dirty="0" smtClean="0">
                <a:solidFill>
                  <a:srgbClr val="C00000"/>
                </a:solidFill>
              </a:rPr>
              <a:t/>
            </a:r>
            <a:br>
              <a:rPr lang="en-US" sz="6600" b="1" dirty="0" smtClean="0">
                <a:solidFill>
                  <a:srgbClr val="C00000"/>
                </a:solidFill>
              </a:rPr>
            </a:br>
            <a:r>
              <a:rPr lang="en-US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ar-MA" sz="6600" b="1" dirty="0" smtClean="0">
                <a:solidFill>
                  <a:srgbClr val="C00000"/>
                </a:solidFill>
              </a:rPr>
              <a:t> 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2037"/>
            <a:ext cx="9144000" cy="4525963"/>
          </a:xfrm>
        </p:spPr>
        <p:txBody>
          <a:bodyPr>
            <a:normAutofit/>
          </a:bodyPr>
          <a:lstStyle/>
          <a:p>
            <a:r>
              <a:rPr lang="ar-SA" sz="4000" b="1" dirty="0" smtClean="0">
                <a:solidFill>
                  <a:srgbClr val="002060"/>
                </a:solidFill>
              </a:rPr>
              <a:t>عرّف الحرف ؟ وكم علامته؟</a:t>
            </a:r>
            <a:r>
              <a:rPr lang="ar-MA" sz="4000" b="1" dirty="0" smtClean="0">
                <a:solidFill>
                  <a:srgbClr val="002060"/>
                </a:solidFill>
              </a:rPr>
              <a:t>  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হরফ কাকে বলে? এবং উহার আলামত কতটি? ও কী কী ?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6019800"/>
            <a:ext cx="3352800" cy="838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 ٥ دقيق-الوقت</a:t>
            </a:r>
            <a:endParaRPr lang="en-US" sz="2400" dirty="0" smtClean="0"/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সময়- ৫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4114800"/>
            <a:ext cx="5638800" cy="2743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581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hqdefault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971800" y="5410200"/>
            <a:ext cx="3124200" cy="1447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কাবা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/>
          <p:cNvSpPr/>
          <p:nvPr/>
        </p:nvSpPr>
        <p:spPr>
          <a:xfrm>
            <a:off x="1676400" y="152400"/>
            <a:ext cx="5912708" cy="2222229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>
                <a:solidFill>
                  <a:srgbClr val="7030A0"/>
                </a:solidFill>
              </a:rPr>
              <a:t>تقييم</a:t>
            </a:r>
            <a:endParaRPr lang="en-US" sz="60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3124200"/>
            <a:ext cx="9144000" cy="2286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ar-SA" sz="32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الحرف </a:t>
            </a:r>
            <a:r>
              <a:rPr lang="en-US" sz="32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এর আভিধানিক অর্থ কী?</a:t>
            </a:r>
          </a:p>
          <a:p>
            <a:pPr>
              <a:buFont typeface="Wingdings" pitchFamily="2" charset="2"/>
              <a:buChar char="v"/>
            </a:pPr>
            <a:r>
              <a:rPr lang="ar-SA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الحرف 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কাহাকে বলে?</a:t>
            </a:r>
          </a:p>
          <a:p>
            <a:pPr>
              <a:buFont typeface="Wingdings" pitchFamily="2" charset="2"/>
              <a:buChar char="v"/>
            </a:pPr>
            <a:r>
              <a:rPr lang="ar-SA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الحرف </a:t>
            </a:r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এর আলামত কতটি ও কী কী?</a:t>
            </a:r>
          </a:p>
          <a:p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4038600" y="2057400"/>
            <a:ext cx="1295400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4690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sullabad\Downloads\134615tajmoh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2971800" y="5410200"/>
            <a:ext cx="3124200" cy="1447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তাজমহল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214949" y="86498"/>
            <a:ext cx="4587446" cy="2351902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r>
              <a:rPr lang="ar-SA" sz="4000" b="1" dirty="0" smtClean="0">
                <a:solidFill>
                  <a:schemeClr val="bg1"/>
                </a:solidFill>
              </a:rPr>
              <a:t>الواجب المنزلي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pPr algn="ctr"/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2138" y="2286000"/>
            <a:ext cx="7553068" cy="4104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2800" b="1" dirty="0" smtClean="0">
                <a:solidFill>
                  <a:srgbClr val="7030A0"/>
                </a:solidFill>
              </a:rPr>
              <a:t>(١) تكتب عن المنزلي الحرف ما هى؟ وكم علامته؟ بيّن كلّ قسم ممثّلا-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ar-SA" sz="2800" b="1" dirty="0" smtClean="0">
                <a:solidFill>
                  <a:srgbClr val="7030A0"/>
                </a:solidFill>
                <a:latin typeface="NikoshBAN" pitchFamily="2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হরফ কাকে বলে? উহার আলামত কতটি ও কী কী? প্রত্যেকটির   উদাহরণসহ আগামীকাল লিখে আনবে।</a:t>
            </a:r>
            <a:r>
              <a:rPr lang="ar-SA" sz="2800" b="1" dirty="0" smtClean="0">
                <a:solidFill>
                  <a:srgbClr val="7030A0"/>
                </a:solidFill>
                <a:latin typeface="NikoshBAN" pitchFamily="2" charset="0"/>
              </a:rPr>
              <a:t>    </a:t>
            </a:r>
          </a:p>
        </p:txBody>
      </p:sp>
    </p:spTree>
    <p:extLst>
      <p:ext uri="{BB962C8B-B14F-4D97-AF65-F5344CB8AC3E}">
        <p14:creationId xmlns="" xmlns:p14="http://schemas.microsoft.com/office/powerpoint/2010/main" val="4001650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21960"/>
            </a:srgbClr>
          </a:solidFill>
          <a:ln w="190500">
            <a:pattFill prst="smCheck">
              <a:fgClr>
                <a:srgbClr val="CC99FF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/>
          <a:lstStyle/>
          <a:p>
            <a:endParaRPr lang="en-US">
              <a:cs typeface="Mangal" pitchFamily="18" charset="0"/>
            </a:endParaRPr>
          </a:p>
        </p:txBody>
      </p:sp>
      <p:sp>
        <p:nvSpPr>
          <p:cNvPr id="3080" name="AutoShape 13"/>
          <p:cNvSpPr>
            <a:spLocks noChangeArrowheads="1"/>
          </p:cNvSpPr>
          <p:nvPr/>
        </p:nvSpPr>
        <p:spPr bwMode="auto">
          <a:xfrm>
            <a:off x="2286000" y="0"/>
            <a:ext cx="4800600" cy="213360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  <a:alpha val="20000"/>
            </a:schemeClr>
          </a:solidFill>
          <a:ln w="9525">
            <a:solidFill>
              <a:srgbClr val="CC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4000" dirty="0" smtClean="0">
                <a:solidFill>
                  <a:srgbClr val="663300"/>
                </a:solidFill>
              </a:rPr>
              <a:t>تعريف الدرس</a:t>
            </a:r>
          </a:p>
          <a:p>
            <a:pPr algn="ctr"/>
            <a:r>
              <a:rPr lang="en-US" sz="4000" dirty="0" smtClean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>
              <a:solidFill>
                <a:srgbClr val="66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3352800"/>
            <a:ext cx="4572000" cy="35052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4800" b="1" dirty="0" smtClean="0">
                <a:solidFill>
                  <a:schemeClr val="accent4"/>
                </a:solidFill>
              </a:rPr>
              <a:t>  </a:t>
            </a:r>
            <a:r>
              <a:rPr lang="ar-SA" sz="4800" b="1" dirty="0" smtClean="0">
                <a:solidFill>
                  <a:schemeClr val="accent4"/>
                </a:solidFill>
              </a:rPr>
              <a:t>       </a:t>
            </a:r>
            <a:r>
              <a:rPr lang="ar-SA" sz="2400" b="1" dirty="0" smtClean="0">
                <a:solidFill>
                  <a:schemeClr val="accent4"/>
                </a:solidFill>
              </a:rPr>
              <a:t>الصف الثامن</a:t>
            </a:r>
          </a:p>
          <a:p>
            <a:pPr algn="r"/>
            <a:r>
              <a:rPr lang="ar-SA" sz="2400" b="1" dirty="0" smtClean="0">
                <a:solidFill>
                  <a:schemeClr val="accent4"/>
                </a:solidFill>
              </a:rPr>
              <a:t>       المادة: </a:t>
            </a:r>
            <a:r>
              <a:rPr lang="ar-SA" sz="1600" b="1" dirty="0" smtClean="0">
                <a:solidFill>
                  <a:schemeClr val="accent4"/>
                </a:solidFill>
              </a:rPr>
              <a:t>اللغة العربية (القواعدواختبارالقواعد</a:t>
            </a:r>
            <a:r>
              <a:rPr lang="ar-SA" sz="2400" b="1" dirty="0" smtClean="0">
                <a:solidFill>
                  <a:schemeClr val="accent4"/>
                </a:solidFill>
              </a:rPr>
              <a:t>)</a:t>
            </a:r>
          </a:p>
          <a:p>
            <a:pPr algn="r"/>
            <a:r>
              <a:rPr lang="ar-SA" sz="2400" b="1" dirty="0" smtClean="0">
                <a:solidFill>
                  <a:schemeClr val="accent4"/>
                </a:solidFill>
              </a:rPr>
              <a:t>       الوحدة الاْولى</a:t>
            </a:r>
          </a:p>
          <a:p>
            <a:pPr algn="r"/>
            <a:r>
              <a:rPr lang="ar-SA" sz="2400" b="1" dirty="0" smtClean="0">
                <a:solidFill>
                  <a:schemeClr val="accent4"/>
                </a:solidFill>
              </a:rPr>
              <a:t>       الدرس الثّانى</a:t>
            </a:r>
          </a:p>
          <a:p>
            <a:pPr algn="r"/>
            <a:r>
              <a:rPr lang="ar-SA" sz="2400" b="1" dirty="0" smtClean="0">
                <a:solidFill>
                  <a:schemeClr val="accent4"/>
                </a:solidFill>
              </a:rPr>
              <a:t>       المدة:اربعون دقيقة</a:t>
            </a:r>
          </a:p>
          <a:p>
            <a:pPr algn="r"/>
            <a:r>
              <a:rPr lang="ar-SA" sz="2400" b="1" dirty="0" smtClean="0">
                <a:solidFill>
                  <a:srgbClr val="FF0000"/>
                </a:solidFill>
              </a:rPr>
              <a:t>       </a:t>
            </a:r>
            <a:r>
              <a:rPr lang="ar-SA" sz="2400" b="1" dirty="0" smtClean="0">
                <a:solidFill>
                  <a:schemeClr val="accent4"/>
                </a:solidFill>
              </a:rPr>
              <a:t>التاريخ:2020-25/2 </a:t>
            </a:r>
            <a:endParaRPr lang="en-US" sz="800" b="1" dirty="0">
              <a:solidFill>
                <a:schemeClr val="accent4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3200400"/>
            <a:ext cx="4495800" cy="3657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শ্রেণিঃ দাখিল অষ্টম </a:t>
            </a:r>
          </a:p>
          <a:p>
            <a:pPr algn="ctr"/>
            <a:r>
              <a:rPr lang="en-US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বিষয়ঃ আরবি ২য়   </a:t>
            </a:r>
          </a:p>
          <a:p>
            <a:pPr algn="ctr"/>
            <a:r>
              <a:rPr lang="en-US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 অধ্যায়ঃ প্রথম</a:t>
            </a:r>
          </a:p>
          <a:p>
            <a:pPr algn="ctr"/>
            <a:r>
              <a:rPr lang="en-US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পাঠঃ দ্বিতীয়</a:t>
            </a:r>
          </a:p>
          <a:p>
            <a:pPr algn="ctr"/>
            <a:r>
              <a:rPr lang="en-US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সময়ঃ   40 মিনিট।  </a:t>
            </a:r>
          </a:p>
          <a:p>
            <a:pPr algn="ctr"/>
            <a:r>
              <a:rPr lang="en-US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তারিখঃ ২৫/0২/২০20ইং   </a:t>
            </a: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iagonal Stripe 6"/>
          <p:cNvSpPr/>
          <p:nvPr/>
        </p:nvSpPr>
        <p:spPr>
          <a:xfrm>
            <a:off x="1905000" y="2133600"/>
            <a:ext cx="685800" cy="1066800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Lightning Bolt 7"/>
          <p:cNvSpPr/>
          <p:nvPr/>
        </p:nvSpPr>
        <p:spPr>
          <a:xfrm>
            <a:off x="6705600" y="1981200"/>
            <a:ext cx="1066800" cy="1295400"/>
          </a:xfrm>
          <a:prstGeom prst="lightningBol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16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  <p:bldP spid="12" grpId="0" animBg="1"/>
      <p:bldP spid="5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hqdefault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971800" y="5410200"/>
            <a:ext cx="3124200" cy="1447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কাবা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-24247"/>
            <a:ext cx="9144000" cy="238644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r>
              <a:rPr lang="ar-SA" sz="4400" dirty="0" smtClean="0">
                <a:solidFill>
                  <a:prstClr val="white"/>
                </a:solidFill>
              </a:rPr>
              <a:t>الاختتام :</a:t>
            </a:r>
          </a:p>
          <a:p>
            <a:pPr marL="285750" indent="-285750" algn="ctr"/>
            <a:r>
              <a:rPr lang="ar-SA" sz="4400" dirty="0" smtClean="0">
                <a:solidFill>
                  <a:prstClr val="white"/>
                </a:solidFill>
              </a:rPr>
              <a:t> </a:t>
            </a:r>
            <a:r>
              <a:rPr lang="en-US" sz="4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উপসংহার</a:t>
            </a:r>
            <a:endParaRPr lang="en-US" sz="4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0" y="3048001"/>
            <a:ext cx="9157857" cy="3810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انّ الحرف يقع فى اللّغة العربيّة طرفا فى الكلام- وهو يلعب دورا مهمّا فى تكوين الجملة التّامّة-</a:t>
            </a:r>
          </a:p>
          <a:p>
            <a:pPr algn="ctr"/>
            <a:r>
              <a:rPr lang="ar-SA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আরবি ভাষায়</a:t>
            </a:r>
            <a:r>
              <a:rPr lang="ar-SA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حرف </a:t>
            </a:r>
            <a:r>
              <a:rPr lang="en-US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এর অবস্থান বাক্যের এক পার্শ্বে। তবে পূর্ণাঙ্গ বাক্যগঠনে</a:t>
            </a:r>
            <a:r>
              <a:rPr lang="ar-SA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حرف </a:t>
            </a:r>
            <a:r>
              <a:rPr lang="en-US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গুরুত্বপূর্ণ ভূমিকা পালন করে।</a:t>
            </a:r>
            <a:endParaRPr lang="en-US" sz="2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black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white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505200" y="2362200"/>
            <a:ext cx="1981200" cy="1600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0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lowermeaning.com/flower-pics/Ros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471" y="1905000"/>
            <a:ext cx="5335029" cy="3581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orizontal Scroll 3"/>
          <p:cNvSpPr/>
          <p:nvPr/>
        </p:nvSpPr>
        <p:spPr>
          <a:xfrm>
            <a:off x="1998706" y="1"/>
            <a:ext cx="5430794" cy="2057399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chemeClr val="bg1"/>
                </a:solidFill>
              </a:rPr>
              <a:t>شكرا</a:t>
            </a:r>
          </a:p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94471" y="5572898"/>
            <a:ext cx="5335029" cy="12851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الى اللقاء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আবার দেখ হবে</a:t>
            </a:r>
            <a:endParaRPr lang="en-US" sz="4800" b="1" dirty="0"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6781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ullabad\Downloads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2971800" y="5410200"/>
            <a:ext cx="3124200" cy="1447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কাবার ইমাম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</p:spPr>
      </p:pic>
      <p:sp>
        <p:nvSpPr>
          <p:cNvPr id="3" name="Round Single Corner Rectangle 2"/>
          <p:cNvSpPr/>
          <p:nvPr/>
        </p:nvSpPr>
        <p:spPr>
          <a:xfrm>
            <a:off x="2667000" y="5257800"/>
            <a:ext cx="4724400" cy="1600200"/>
          </a:xfrm>
          <a:prstGeom prst="round1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সাগরের কিনারা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sullabad\Downloads\134615tajmoh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2971800" y="5410200"/>
            <a:ext cx="3124200" cy="1447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তাজমহল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hqdefault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971800" y="5410200"/>
            <a:ext cx="3124200" cy="1447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কাবা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ullabad\Downloads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2971800" y="5410200"/>
            <a:ext cx="3124200" cy="1447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কাবার ইমাম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8596" y="642918"/>
            <a:ext cx="7929618" cy="25003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درس اليوم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000" dirty="0"/>
          </a:p>
        </p:txBody>
      </p:sp>
      <p:sp>
        <p:nvSpPr>
          <p:cNvPr id="3" name="Down Arrow 2"/>
          <p:cNvSpPr/>
          <p:nvPr/>
        </p:nvSpPr>
        <p:spPr>
          <a:xfrm>
            <a:off x="3714744" y="3214686"/>
            <a:ext cx="1357322" cy="1000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0" y="4214818"/>
            <a:ext cx="9144000" cy="26431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4000" dirty="0" smtClean="0">
                <a:latin typeface="NikoshBAN" pitchFamily="2" charset="0"/>
                <a:cs typeface="NikoshBAN" pitchFamily="2" charset="0"/>
              </a:rPr>
              <a:t>حرف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হরফ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606</Words>
  <Application>Microsoft Office PowerPoint</Application>
  <PresentationFormat>On-screen Show (4:3)</PresentationFormat>
  <Paragraphs>124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عمل الاجتماعى দলগত কাজ 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Rasullabad</dc:creator>
  <cp:lastModifiedBy>RASULLABAD</cp:lastModifiedBy>
  <cp:revision>294</cp:revision>
  <dcterms:created xsi:type="dcterms:W3CDTF">2006-08-16T00:00:00Z</dcterms:created>
  <dcterms:modified xsi:type="dcterms:W3CDTF">2020-02-25T07:23:15Z</dcterms:modified>
</cp:coreProperties>
</file>