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6"/>
  </p:notesMasterIdLst>
  <p:sldIdLst>
    <p:sldId id="265" r:id="rId2"/>
    <p:sldId id="263" r:id="rId3"/>
    <p:sldId id="264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57" r:id="rId24"/>
    <p:sldId id="28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804F5-84D4-4517-AE50-4675C98EFADE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09234-7CA7-45EA-83FF-A847DE8BB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05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57EC3-9CED-4652-867F-BB835561EB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05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DEBD-36BC-462C-81BE-8F996E47564F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43A59-1FF9-4401-9467-A09F4FD3F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17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DEBD-36BC-462C-81BE-8F996E47564F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43A59-1FF9-4401-9467-A09F4FD3F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98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DEBD-36BC-462C-81BE-8F996E47564F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43A59-1FF9-4401-9467-A09F4FD3F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09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DEBD-36BC-462C-81BE-8F996E47564F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43A59-1FF9-4401-9467-A09F4FD3F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45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DEBD-36BC-462C-81BE-8F996E47564F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43A59-1FF9-4401-9467-A09F4FD3F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23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DEBD-36BC-462C-81BE-8F996E47564F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43A59-1FF9-4401-9467-A09F4FD3F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924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DEBD-36BC-462C-81BE-8F996E47564F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43A59-1FF9-4401-9467-A09F4FD3F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52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DEBD-36BC-462C-81BE-8F996E47564F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43A59-1FF9-4401-9467-A09F4FD3F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58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DEBD-36BC-462C-81BE-8F996E47564F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43A59-1FF9-4401-9467-A09F4FD3F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63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DEBD-36BC-462C-81BE-8F996E47564F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E7B43A59-1FF9-4401-9467-A09F4FD3F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16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DEBD-36BC-462C-81BE-8F996E47564F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43A59-1FF9-4401-9467-A09F4FD3F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02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DEBD-36BC-462C-81BE-8F996E47564F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43A59-1FF9-4401-9467-A09F4FD3F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DEBD-36BC-462C-81BE-8F996E47564F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43A59-1FF9-4401-9467-A09F4FD3F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99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DEBD-36BC-462C-81BE-8F996E47564F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43A59-1FF9-4401-9467-A09F4FD3F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57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DEBD-36BC-462C-81BE-8F996E47564F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43A59-1FF9-4401-9467-A09F4FD3F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74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DEBD-36BC-462C-81BE-8F996E47564F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43A59-1FF9-4401-9467-A09F4FD3F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96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DEBD-36BC-462C-81BE-8F996E47564F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43A59-1FF9-4401-9467-A09F4FD3F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9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1FDEBD-36BC-462C-81BE-8F996E47564F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7B43A59-1FF9-4401-9467-A09F4FD3F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2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70494" y="0"/>
            <a:ext cx="5721506" cy="6857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আজকের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পাঠে</a:t>
            </a:r>
            <a:r>
              <a:rPr lang="bn-BD" sz="2400" b="1" dirty="0">
                <a:solidFill>
                  <a:srgbClr val="002060"/>
                </a:solidFill>
              </a:rPr>
              <a:t> </a:t>
            </a: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en-US" sz="2400" b="1" dirty="0" err="1">
                <a:solidFill>
                  <a:srgbClr val="0070C0"/>
                </a:solidFill>
              </a:rPr>
              <a:t>উপ</a:t>
            </a:r>
            <a:r>
              <a:rPr lang="bn-BD" sz="2400" b="1" dirty="0">
                <a:solidFill>
                  <a:srgbClr val="0070C0"/>
                </a:solidFill>
              </a:rPr>
              <a:t>স্থিত সকলকে</a:t>
            </a:r>
          </a:p>
          <a:p>
            <a:pPr algn="ctr"/>
            <a:r>
              <a:rPr lang="bn-BD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bn-BD" sz="8625" dirty="0">
                <a:solidFill>
                  <a:schemeClr val="accent5"/>
                </a:solidFill>
              </a:rPr>
              <a:t>স্বাগতম</a:t>
            </a:r>
          </a:p>
          <a:p>
            <a:pPr algn="ctr"/>
            <a:r>
              <a:rPr lang="bn-BD" sz="3600" dirty="0"/>
              <a:t>ও</a:t>
            </a:r>
          </a:p>
          <a:p>
            <a:pPr algn="ctr"/>
            <a:r>
              <a:rPr lang="bn-BD" sz="6000" dirty="0">
                <a:solidFill>
                  <a:srgbClr val="C00000"/>
                </a:solidFill>
              </a:rPr>
              <a:t>আভিনন্দন</a:t>
            </a:r>
            <a:r>
              <a:rPr lang="bn-BD" sz="2400" dirty="0"/>
              <a:t> 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4704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7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ute-happy-earth-animation-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676656"/>
            <a:ext cx="6400800" cy="5428234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88199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CE_globe_animati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28600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3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arth-travel-globe-spinning-animated-gif-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018" y="1330037"/>
            <a:ext cx="5867400" cy="5181600"/>
          </a:xfrm>
          <a:prstGeom prst="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454727" y="0"/>
            <a:ext cx="107372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72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পৃথিবী নিজ অক্ষে ঘুরছে।</a:t>
            </a:r>
            <a:endParaRPr lang="en-US" sz="1000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22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arth-spinning-rotating-animation-4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629" y="2279073"/>
            <a:ext cx="5791200" cy="434340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615657" y="27710"/>
            <a:ext cx="91951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পৃথিবী নিজ অক্ষে ঘুরছে।</a:t>
            </a:r>
            <a:endParaRPr lang="en-US" sz="800" b="1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42294" y="1043373"/>
            <a:ext cx="89418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একে বলে পৃথিবীর </a:t>
            </a:r>
            <a:r>
              <a:rPr lang="bn-BD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আহ্নিক</a:t>
            </a:r>
            <a:r>
              <a:rPr lang="bn-BD" sz="4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4400" b="1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|</a:t>
            </a:r>
            <a:r>
              <a:rPr lang="bn-BD" sz="4400" b="1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00" b="1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16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8dfe29b7f6f4eff6799a36383f46ac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28600"/>
            <a:ext cx="6781800" cy="508635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524000" y="5335733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প্রত্যেক গ্রহ নিজ কক্ষপথে সূর্যের চারিদিকে ঘুরে।</a:t>
            </a:r>
            <a:endParaRPr lang="en-US" sz="7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09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arth_tilt_animati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828800"/>
            <a:ext cx="7848600" cy="502920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905001" y="0"/>
            <a:ext cx="85343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পৃথিবী সূর্যের চারিদিকে নিজ কক্ষপথে ঘুরছে।</a:t>
            </a:r>
            <a:endParaRPr lang="en-US" sz="9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43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arth-sun-orbit-animati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309" y="3086734"/>
            <a:ext cx="7162800" cy="358140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905000" y="67270"/>
            <a:ext cx="10287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পৃথিবী সূর্যের চারিদিকে নিজ কক্ষপথে ঘুরছে।</a:t>
            </a:r>
            <a:endParaRPr lang="en-US" sz="900" b="1" dirty="0">
              <a:solidFill>
                <a:schemeClr val="accent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24565" y="1517074"/>
            <a:ext cx="90476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একে বলে পৃথিবীর </a:t>
            </a:r>
            <a:r>
              <a:rPr lang="bn-BD" sz="48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বার্ষিক</a:t>
            </a:r>
            <a:r>
              <a:rPr lang="bn-BD" sz="4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গতি </a:t>
            </a:r>
            <a:r>
              <a:rPr lang="bn-BD" sz="6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45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3429" y="283689"/>
            <a:ext cx="5819222" cy="1323439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bn-BD" sz="4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বাস্তব উপকরনের মাধ্যমে 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পৃথিবীর গতি  প্রদর্শন। </a:t>
            </a:r>
            <a:endParaRPr lang="en-US" sz="1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38600" y="1828801"/>
            <a:ext cx="28632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উপকরন-</a:t>
            </a:r>
            <a:r>
              <a:rPr lang="bn-BD" sz="4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22001" y="3407462"/>
            <a:ext cx="478207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১। আপেল/কমলা/বল</a:t>
            </a:r>
          </a:p>
          <a:p>
            <a:r>
              <a:rPr lang="bn-BD" sz="36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২/ কাঠি</a:t>
            </a:r>
          </a:p>
          <a:p>
            <a:r>
              <a:rPr lang="bn-BD" sz="36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৩/ টর্চ বা মোমবাতি </a:t>
            </a:r>
            <a:endParaRPr lang="en-US" sz="16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13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048000" y="1905000"/>
            <a:ext cx="5943600" cy="3886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8305800" y="2743200"/>
            <a:ext cx="990600" cy="914400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5105400" y="2971800"/>
            <a:ext cx="1981200" cy="1524000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90976" y="335249"/>
            <a:ext cx="8610049" cy="64633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কক্ষপথে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সুর্যের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চারিদিকে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ঘুরে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Curved Connector 11"/>
          <p:cNvCxnSpPr/>
          <p:nvPr/>
        </p:nvCxnSpPr>
        <p:spPr>
          <a:xfrm>
            <a:off x="7543800" y="5486400"/>
            <a:ext cx="1143000" cy="6858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arrow"/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072746" y="6100695"/>
            <a:ext cx="33778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পৃথিবীর কক্ষপথ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8019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416 -0.18889 C -0.12534 -0.18889 0.02084 -0.06227 0.02084 0.09444 C 0.02084 0.25046 -0.12534 0.37777 -0.30416 0.37777 C -0.4835 0.37777 -0.62916 0.25046 -0.62916 0.09444 C -0.62916 -0.06227 -0.4835 -0.18889 -0.30416 -0.18889 Z " pathEditMode="relative" rAng="0" ptsTypes="fffff">
                                      <p:cBhvr>
                                        <p:cTn id="6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057400" y="1905000"/>
            <a:ext cx="8153400" cy="472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5105400" y="3505200"/>
            <a:ext cx="1981200" cy="1524000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9144000" y="2743200"/>
            <a:ext cx="990600" cy="914400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05000" y="304801"/>
            <a:ext cx="1218603" cy="76944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bn-BD" sz="44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সুর্য </a:t>
            </a:r>
            <a:endParaRPr lang="en-US" sz="105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15001" y="63972"/>
            <a:ext cx="4721164" cy="64633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পৃথিবীর আহ্নিক গতি </a:t>
            </a:r>
            <a:endParaRPr lang="en-US" sz="1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23159" y="778014"/>
            <a:ext cx="4961615" cy="707886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bn-BD" sz="40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পৃথিবীর বার্ষিক গতি </a:t>
            </a:r>
            <a:endParaRPr lang="en-US" sz="14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05001" y="1143001"/>
            <a:ext cx="2210862" cy="76944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bn-BD" sz="40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কক্ষপথ</a:t>
            </a:r>
            <a:r>
              <a:rPr lang="bn-BD" sz="4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9287411">
            <a:off x="1535988" y="5894097"/>
            <a:ext cx="1478046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6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333 -0.18889 C -0.13837 -0.18889 0.0625 -0.03519 0.0625 0.15555 C 0.0625 0.34514 -0.13837 0.5 -0.38333 0.5 C -0.62951 0.5 -0.82917 0.34514 -0.82917 0.15555 C -0.82917 -0.03519 -0.62951 -0.18889 -0.38333 -0.18889 Z " pathEditMode="relative" rAng="0" ptsTypes="fffff">
                                      <p:cBhvr>
                                        <p:cTn id="16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4781" y="2438400"/>
            <a:ext cx="10411691" cy="4343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accent6">
                    <a:lumMod val="50000"/>
                  </a:schemeClr>
                </a:solidFill>
              </a:rPr>
              <a:t>তাছলিমা আক্তার </a:t>
            </a:r>
          </a:p>
          <a:p>
            <a:pPr algn="ctr"/>
            <a:r>
              <a:rPr lang="bn-BD" sz="2400" dirty="0">
                <a:solidFill>
                  <a:srgbClr val="C00000"/>
                </a:solidFill>
              </a:rPr>
              <a:t> প্রধান শিক্ষক </a:t>
            </a:r>
          </a:p>
          <a:p>
            <a:pPr algn="ctr"/>
            <a:r>
              <a:rPr lang="bn-BD" sz="2800" b="1" dirty="0">
                <a:solidFill>
                  <a:srgbClr val="002060"/>
                </a:solidFill>
              </a:rPr>
              <a:t>রাংগা ঝিরি মোঃ ইউনুছ চৌঃ সঃপ্রাঃবিঃ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</a:rPr>
              <a:t>লামা , বান্দরবান ।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68782" y="1364673"/>
            <a:ext cx="6553200" cy="1295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</a:rPr>
              <a:t>শিক্ষক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পরিচিতিঃ</a:t>
            </a:r>
            <a:endParaRPr lang="en-US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262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74128" y="304800"/>
            <a:ext cx="3118161" cy="707886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bn-BD" sz="40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 পাঠ</a:t>
            </a:r>
            <a:endParaRPr lang="en-US" sz="10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literacy-banglade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012686"/>
            <a:ext cx="7315200" cy="4930914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438400" y="5943600"/>
            <a:ext cx="7315200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bn-BD" sz="48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পাঠ্য বইয়ের ৫৪ পৃষ্ঠা । </a:t>
            </a:r>
            <a:endParaRPr lang="en-US" sz="105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57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64371" y="1"/>
            <a:ext cx="373692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i="1" u="sng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i="1" u="sng" dirty="0"/>
          </a:p>
        </p:txBody>
      </p:sp>
      <p:sp>
        <p:nvSpPr>
          <p:cNvPr id="3" name="Rectangle 2"/>
          <p:cNvSpPr/>
          <p:nvPr/>
        </p:nvSpPr>
        <p:spPr>
          <a:xfrm>
            <a:off x="1600200" y="1600201"/>
            <a:ext cx="4191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 দল </a:t>
            </a:r>
          </a:p>
          <a:p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কক্ষপথ বলতে কী বুঝ?</a:t>
            </a:r>
          </a:p>
          <a:p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সুর্যের চারিদিকে একবার ঘুরে আসতে পৃথিবীর কতদিন সময় লাগে?</a:t>
            </a:r>
          </a:p>
          <a:p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 আহ্নিক গতি কী? 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7000" y="1676401"/>
            <a:ext cx="41910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 দল </a:t>
            </a:r>
          </a:p>
          <a:p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পৃথিবীর গতিগুলো কী কী? </a:t>
            </a:r>
          </a:p>
          <a:p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নিজ অক্ষে একবার ঘুরে আসতে পৃথিবীর কত ঘন্টা সময় লাগে?</a:t>
            </a:r>
          </a:p>
          <a:p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 বার্ষিক গতি কী</a:t>
            </a:r>
            <a:r>
              <a:rPr lang="bn-BD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3352800" y="4038600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809206" y="4114800"/>
            <a:ext cx="411559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618705" y="4075906"/>
            <a:ext cx="419179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13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6801" y="1"/>
            <a:ext cx="35413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i="1" u="sng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7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0" y="1871008"/>
            <a:ext cx="7239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পৃথিবী কীভাবে ঘুরে? </a:t>
            </a:r>
          </a:p>
          <a:p>
            <a:r>
              <a:rPr lang="bn-BD" sz="4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২। অক্ষ কী? </a:t>
            </a:r>
          </a:p>
          <a:p>
            <a:r>
              <a:rPr lang="bn-BD" sz="40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৩। আহ্নিক গতির ফলে কী হয়?  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41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66800" y="277092"/>
            <a:ext cx="11125199" cy="6206836"/>
          </a:xfrm>
          <a:prstGeom prst="ellips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00B050"/>
                </a:solidFill>
              </a:rPr>
              <a:t> বাড়ির কাজঃ</a:t>
            </a:r>
          </a:p>
          <a:p>
            <a:pPr algn="ctr"/>
            <a:r>
              <a:rPr lang="bn-BD" sz="7200" dirty="0" smtClean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bn-BD" sz="3600" b="1" dirty="0" smtClean="0">
                <a:solidFill>
                  <a:srgbClr val="002060"/>
                </a:solidFill>
              </a:rPr>
              <a:t>আহ্নিক গতির ছবি একে আনবে । 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714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50"/>
            <a:ext cx="12192000" cy="67754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557" y="858129"/>
            <a:ext cx="11868443" cy="50362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900" b="1" dirty="0" smtClean="0">
                <a:solidFill>
                  <a:srgbClr val="FFFF00"/>
                </a:solidFill>
              </a:rPr>
              <a:t> ধন্যবাদ </a:t>
            </a:r>
            <a:endParaRPr lang="en-US" sz="239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723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622463"/>
            <a:ext cx="434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u="sng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5400" u="sng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2133600"/>
            <a:ext cx="6248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শ্রেণিঃ পঞ্চম </a:t>
            </a:r>
          </a:p>
          <a:p>
            <a:r>
              <a:rPr lang="bn-BD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 প্রাথমিক বিজ্ঞান </a:t>
            </a:r>
          </a:p>
          <a:p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পাঠঃ মহাবিশ্ব </a:t>
            </a:r>
          </a:p>
          <a:p>
            <a:r>
              <a:rPr lang="bn-BD" sz="3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পাঠ্যাংশঃ (২)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পৃথিবীর গতি </a:t>
            </a:r>
          </a:p>
          <a:p>
            <a:r>
              <a:rPr lang="bn-BD" sz="36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পৃষ্ঠাঃ ৫৪ </a:t>
            </a:r>
          </a:p>
          <a:p>
            <a:r>
              <a:rPr lang="bn-BD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4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1635" y="900546"/>
            <a:ext cx="57496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80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r>
              <a:rPr lang="bn-BD" sz="4800" u="sng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33600" y="2667000"/>
            <a:ext cx="6553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-</a:t>
            </a:r>
            <a:endParaRPr lang="bn-BD" sz="4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১) ১২</a:t>
            </a:r>
            <a:r>
              <a:rPr lang="en-US" sz="40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 পৃথিবীর গতি কয় ধরনের তা বলতে পারবে। </a:t>
            </a:r>
            <a:endParaRPr lang="en-US" sz="2800" b="1" dirty="0">
              <a:solidFill>
                <a:schemeClr val="accent5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3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t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91392">
            <a:off x="308229" y="2078696"/>
            <a:ext cx="6477000" cy="2971800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tangle 2"/>
          <p:cNvSpPr/>
          <p:nvPr/>
        </p:nvSpPr>
        <p:spPr>
          <a:xfrm>
            <a:off x="3886201" y="76201"/>
            <a:ext cx="70567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ছবিগুলো দেখে চিন্তা কর। </a:t>
            </a:r>
            <a:endParaRPr lang="en-US" sz="1050" b="1" dirty="0">
              <a:solidFill>
                <a:schemeClr val="accent5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ut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29830">
            <a:off x="5394487" y="2977003"/>
            <a:ext cx="6400800" cy="2895600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5174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321439"/>
            <a:ext cx="6553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নক্ষত্র কি?</a:t>
            </a:r>
          </a:p>
          <a:p>
            <a:endParaRPr lang="bn-BD" sz="60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60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নক্ষত্র বলতে কী বুঝ? 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575816" y="606140"/>
            <a:ext cx="978408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1560576" y="2262440"/>
            <a:ext cx="978408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38400" y="4161881"/>
            <a:ext cx="720101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 আমরা পৃথিবীর গতি  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নিয়ে আলোচনা করবো।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05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12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220682"/>
            <a:ext cx="82642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u="sng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পাঠের </a:t>
            </a:r>
            <a:r>
              <a:rPr lang="bn-BD" sz="6600" u="sng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শিরোনামঃ  </a:t>
            </a:r>
            <a:endParaRPr lang="en-US" sz="6600" u="sng" dirty="0">
              <a:solidFill>
                <a:schemeClr val="accent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8581" y="3200399"/>
            <a:ext cx="94210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পৃথিবীর গতি </a:t>
            </a:r>
            <a:endParaRPr lang="en-US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74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5407" y="4491243"/>
            <a:ext cx="5152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https://www.youtube.com/watch?v=PSjnM1vMeMw</a:t>
            </a:r>
          </a:p>
        </p:txBody>
      </p:sp>
      <p:sp>
        <p:nvSpPr>
          <p:cNvPr id="3" name="Rectangle 2"/>
          <p:cNvSpPr/>
          <p:nvPr/>
        </p:nvSpPr>
        <p:spPr>
          <a:xfrm>
            <a:off x="2272145" y="831273"/>
            <a:ext cx="77724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/>
              <a:t>চলো</a:t>
            </a:r>
            <a:r>
              <a:rPr lang="en-US" sz="6000" dirty="0" smtClean="0"/>
              <a:t> </a:t>
            </a:r>
            <a:r>
              <a:rPr lang="en-US" sz="6000" dirty="0" err="1" smtClean="0"/>
              <a:t>সবাই</a:t>
            </a:r>
            <a:r>
              <a:rPr lang="en-US" sz="6000" dirty="0" smtClean="0"/>
              <a:t> </a:t>
            </a:r>
            <a:r>
              <a:rPr lang="en-US" sz="6000" dirty="0" err="1" smtClean="0"/>
              <a:t>ভিডিও</a:t>
            </a:r>
            <a:r>
              <a:rPr lang="en-US" sz="6000" dirty="0" smtClean="0"/>
              <a:t> </a:t>
            </a:r>
            <a:r>
              <a:rPr lang="en-US" sz="6000" dirty="0" err="1" smtClean="0"/>
              <a:t>দেখি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443166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196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6125" y="685801"/>
            <a:ext cx="671530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পৃথিবী কি ঘুরে?</a:t>
            </a:r>
            <a:endParaRPr lang="en-US" sz="105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03991" y="2257962"/>
            <a:ext cx="66720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পৃথিবী কিভাবে ঘুরে?</a:t>
            </a:r>
            <a:endParaRPr lang="en-US" sz="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676400" y="1143000"/>
            <a:ext cx="1600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752600" y="2743200"/>
            <a:ext cx="1600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3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43</TotalTime>
  <Words>281</Words>
  <Application>Microsoft Office PowerPoint</Application>
  <PresentationFormat>Widescreen</PresentationFormat>
  <Paragraphs>73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Corbel</vt:lpstr>
      <vt:lpstr>NikoshBAN</vt:lpstr>
      <vt:lpstr>Vrinda</vt:lpstr>
      <vt:lpstr>Parallax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 Solution</dc:creator>
  <cp:lastModifiedBy>IT Solution</cp:lastModifiedBy>
  <cp:revision>8</cp:revision>
  <dcterms:created xsi:type="dcterms:W3CDTF">2020-02-18T15:47:04Z</dcterms:created>
  <dcterms:modified xsi:type="dcterms:W3CDTF">2020-02-22T15:27:36Z</dcterms:modified>
</cp:coreProperties>
</file>