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9" r:id="rId13"/>
    <p:sldId id="270" r:id="rId14"/>
    <p:sldId id="266" r:id="rId15"/>
    <p:sldId id="278" r:id="rId16"/>
    <p:sldId id="272" r:id="rId17"/>
    <p:sldId id="271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C422B-D1B9-4FFB-9838-6D34538F862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BFDCB2-2A63-42D1-8582-781D4B9DBE51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পরিবেশ দূষণের উৎস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B550C7-8792-4F36-AD62-AB56388A547E}" type="parTrans" cxnId="{2CCA9DC2-658B-4911-8087-7CB1862AC893}">
      <dgm:prSet/>
      <dgm:spPr/>
      <dgm:t>
        <a:bodyPr/>
        <a:lstStyle/>
        <a:p>
          <a:endParaRPr lang="en-US"/>
        </a:p>
      </dgm:t>
    </dgm:pt>
    <dgm:pt modelId="{BFAA14C8-E3EC-404C-93F9-EF7448CC7AA9}" type="sibTrans" cxnId="{2CCA9DC2-658B-4911-8087-7CB1862AC893}">
      <dgm:prSet/>
      <dgm:spPr/>
      <dgm:t>
        <a:bodyPr/>
        <a:lstStyle/>
        <a:p>
          <a:endParaRPr lang="en-US"/>
        </a:p>
      </dgm:t>
    </dgm:pt>
    <dgm:pt modelId="{55FEC2E2-73DD-4A06-8373-F3B110220057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শিল্পায়ন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CE6517-E529-4A0D-832A-69B1E6B9857F}" type="parTrans" cxnId="{A195831E-FE5A-4F44-BAD4-2C8492B8C479}">
      <dgm:prSet/>
      <dgm:spPr/>
      <dgm:t>
        <a:bodyPr/>
        <a:lstStyle/>
        <a:p>
          <a:endParaRPr lang="en-US"/>
        </a:p>
      </dgm:t>
    </dgm:pt>
    <dgm:pt modelId="{FA461C68-7695-4C5A-8A48-E97401EBC827}" type="sibTrans" cxnId="{A195831E-FE5A-4F44-BAD4-2C8492B8C479}">
      <dgm:prSet/>
      <dgm:spPr/>
      <dgm:t>
        <a:bodyPr/>
        <a:lstStyle/>
        <a:p>
          <a:endParaRPr lang="en-US"/>
        </a:p>
      </dgm:t>
    </dgm:pt>
    <dgm:pt modelId="{AF14B2E2-C0CE-4D85-8D8B-4A9759423089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জনসংখ্যা বৃদ্ধি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28B395-84E0-41CF-887D-1F30841AA087}" type="parTrans" cxnId="{0109E306-061C-49DE-98D3-2EF90AFA4CDB}">
      <dgm:prSet/>
      <dgm:spPr/>
      <dgm:t>
        <a:bodyPr/>
        <a:lstStyle/>
        <a:p>
          <a:endParaRPr lang="en-US"/>
        </a:p>
      </dgm:t>
    </dgm:pt>
    <dgm:pt modelId="{64C44BA6-8904-495B-BBA8-41C20845585B}" type="sibTrans" cxnId="{0109E306-061C-49DE-98D3-2EF90AFA4CDB}">
      <dgm:prSet/>
      <dgm:spPr/>
      <dgm:t>
        <a:bodyPr/>
        <a:lstStyle/>
        <a:p>
          <a:endParaRPr lang="en-US"/>
        </a:p>
      </dgm:t>
    </dgm:pt>
    <dgm:pt modelId="{EC184345-2E02-48AA-B3BC-02A85A41BB64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জীবাশ্ম জ্বালানী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49785D-8B1A-4F0D-8581-EBE44EBDE105}" type="sibTrans" cxnId="{B1F05847-C8C0-4A75-96DC-734A9B1F73EF}">
      <dgm:prSet/>
      <dgm:spPr/>
      <dgm:t>
        <a:bodyPr/>
        <a:lstStyle/>
        <a:p>
          <a:endParaRPr lang="en-US"/>
        </a:p>
      </dgm:t>
    </dgm:pt>
    <dgm:pt modelId="{1F13A76C-C235-4393-B6E8-CC7703DDCFEC}" type="parTrans" cxnId="{B1F05847-C8C0-4A75-96DC-734A9B1F73EF}">
      <dgm:prSet/>
      <dgm:spPr/>
      <dgm:t>
        <a:bodyPr/>
        <a:lstStyle/>
        <a:p>
          <a:endParaRPr lang="en-US"/>
        </a:p>
      </dgm:t>
    </dgm:pt>
    <dgm:pt modelId="{D0D755D9-1105-4E52-8189-7CB49488C5D2}" type="pres">
      <dgm:prSet presAssocID="{91EC422B-D1B9-4FFB-9838-6D34538F86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C39D2E-C4FA-4694-898A-19B43D86BF47}" type="pres">
      <dgm:prSet presAssocID="{84BFDCB2-2A63-42D1-8582-781D4B9DBE51}" presName="singleCycle" presStyleCnt="0"/>
      <dgm:spPr/>
    </dgm:pt>
    <dgm:pt modelId="{BF04EC30-B9BF-4617-B1C2-DC79ED64E444}" type="pres">
      <dgm:prSet presAssocID="{84BFDCB2-2A63-42D1-8582-781D4B9DBE51}" presName="singleCenter" presStyleLbl="node1" presStyleIdx="0" presStyleCnt="4" custScaleX="235000" custLinFactNeighborX="-610" custLinFactNeighborY="-1250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1F46857-21E5-465F-9FC2-149819F9A053}" type="pres">
      <dgm:prSet presAssocID="{97CE6517-E529-4A0D-832A-69B1E6B9857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B0EB618-8807-4130-BB70-AE27BB909066}" type="pres">
      <dgm:prSet presAssocID="{55FEC2E2-73DD-4A06-8373-F3B110220057}" presName="text0" presStyleLbl="node1" presStyleIdx="1" presStyleCnt="4" custScaleX="199628" custRadScaleRad="101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5A053-8F29-41C6-8167-4CDA615DA936}" type="pres">
      <dgm:prSet presAssocID="{1F13A76C-C235-4393-B6E8-CC7703DDCFEC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CF85485-1BA3-490F-BD24-5E64837DE7A6}" type="pres">
      <dgm:prSet presAssocID="{EC184345-2E02-48AA-B3BC-02A85A41BB64}" presName="text0" presStyleLbl="node1" presStyleIdx="2" presStyleCnt="4" custScaleX="243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BE5B6-6C1D-447B-BEFB-A078F78BBC6B}" type="pres">
      <dgm:prSet presAssocID="{1828B395-84E0-41CF-887D-1F30841AA087}" presName="Name56" presStyleLbl="parChTrans1D2" presStyleIdx="2" presStyleCnt="3"/>
      <dgm:spPr/>
      <dgm:t>
        <a:bodyPr/>
        <a:lstStyle/>
        <a:p>
          <a:endParaRPr lang="en-US"/>
        </a:p>
      </dgm:t>
    </dgm:pt>
    <dgm:pt modelId="{659437D1-4E26-4583-A704-652CEAAE302E}" type="pres">
      <dgm:prSet presAssocID="{AF14B2E2-C0CE-4D85-8D8B-4A9759423089}" presName="text0" presStyleLbl="node1" presStyleIdx="3" presStyleCnt="4" custScaleX="258584" custRadScaleRad="103484" custRadScaleInc="1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9C0F0-D9F7-48D3-AF8C-7D2991AF1BBB}" type="presOf" srcId="{55FEC2E2-73DD-4A06-8373-F3B110220057}" destId="{2B0EB618-8807-4130-BB70-AE27BB909066}" srcOrd="0" destOrd="0" presId="urn:microsoft.com/office/officeart/2008/layout/RadialCluster"/>
    <dgm:cxn modelId="{26D8356F-4248-4D91-B014-E3D1BE1B8673}" type="presOf" srcId="{EC184345-2E02-48AA-B3BC-02A85A41BB64}" destId="{7CF85485-1BA3-490F-BD24-5E64837DE7A6}" srcOrd="0" destOrd="0" presId="urn:microsoft.com/office/officeart/2008/layout/RadialCluster"/>
    <dgm:cxn modelId="{2CCA9DC2-658B-4911-8087-7CB1862AC893}" srcId="{91EC422B-D1B9-4FFB-9838-6D34538F862A}" destId="{84BFDCB2-2A63-42D1-8582-781D4B9DBE51}" srcOrd="0" destOrd="0" parTransId="{31B550C7-8792-4F36-AD62-AB56388A547E}" sibTransId="{BFAA14C8-E3EC-404C-93F9-EF7448CC7AA9}"/>
    <dgm:cxn modelId="{B1F05847-C8C0-4A75-96DC-734A9B1F73EF}" srcId="{84BFDCB2-2A63-42D1-8582-781D4B9DBE51}" destId="{EC184345-2E02-48AA-B3BC-02A85A41BB64}" srcOrd="1" destOrd="0" parTransId="{1F13A76C-C235-4393-B6E8-CC7703DDCFEC}" sibTransId="{6449785D-8B1A-4F0D-8581-EBE44EBDE105}"/>
    <dgm:cxn modelId="{7F85B6FB-2FA0-49B1-A715-59E3851FE357}" type="presOf" srcId="{1828B395-84E0-41CF-887D-1F30841AA087}" destId="{BB7BE5B6-6C1D-447B-BEFB-A078F78BBC6B}" srcOrd="0" destOrd="0" presId="urn:microsoft.com/office/officeart/2008/layout/RadialCluster"/>
    <dgm:cxn modelId="{0109E306-061C-49DE-98D3-2EF90AFA4CDB}" srcId="{84BFDCB2-2A63-42D1-8582-781D4B9DBE51}" destId="{AF14B2E2-C0CE-4D85-8D8B-4A9759423089}" srcOrd="2" destOrd="0" parTransId="{1828B395-84E0-41CF-887D-1F30841AA087}" sibTransId="{64C44BA6-8904-495B-BBA8-41C20845585B}"/>
    <dgm:cxn modelId="{BAD744FF-BCAB-4804-B427-F0F918C044B8}" type="presOf" srcId="{1F13A76C-C235-4393-B6E8-CC7703DDCFEC}" destId="{89E5A053-8F29-41C6-8167-4CDA615DA936}" srcOrd="0" destOrd="0" presId="urn:microsoft.com/office/officeart/2008/layout/RadialCluster"/>
    <dgm:cxn modelId="{7EF5BB6F-479A-4834-B67B-452515E48C13}" type="presOf" srcId="{91EC422B-D1B9-4FFB-9838-6D34538F862A}" destId="{D0D755D9-1105-4E52-8189-7CB49488C5D2}" srcOrd="0" destOrd="0" presId="urn:microsoft.com/office/officeart/2008/layout/RadialCluster"/>
    <dgm:cxn modelId="{27BD78E1-21AB-48B2-8EEC-1124F31BC674}" type="presOf" srcId="{84BFDCB2-2A63-42D1-8582-781D4B9DBE51}" destId="{BF04EC30-B9BF-4617-B1C2-DC79ED64E444}" srcOrd="0" destOrd="0" presId="urn:microsoft.com/office/officeart/2008/layout/RadialCluster"/>
    <dgm:cxn modelId="{54137DCF-D0D5-48AC-B3B3-37E9076B371E}" type="presOf" srcId="{AF14B2E2-C0CE-4D85-8D8B-4A9759423089}" destId="{659437D1-4E26-4583-A704-652CEAAE302E}" srcOrd="0" destOrd="0" presId="urn:microsoft.com/office/officeart/2008/layout/RadialCluster"/>
    <dgm:cxn modelId="{88C79E17-1DB5-49D1-AAC8-B7E94724FCAE}" type="presOf" srcId="{97CE6517-E529-4A0D-832A-69B1E6B9857F}" destId="{C1F46857-21E5-465F-9FC2-149819F9A053}" srcOrd="0" destOrd="0" presId="urn:microsoft.com/office/officeart/2008/layout/RadialCluster"/>
    <dgm:cxn modelId="{A195831E-FE5A-4F44-BAD4-2C8492B8C479}" srcId="{84BFDCB2-2A63-42D1-8582-781D4B9DBE51}" destId="{55FEC2E2-73DD-4A06-8373-F3B110220057}" srcOrd="0" destOrd="0" parTransId="{97CE6517-E529-4A0D-832A-69B1E6B9857F}" sibTransId="{FA461C68-7695-4C5A-8A48-E97401EBC827}"/>
    <dgm:cxn modelId="{256A638C-12D5-4FEA-B37D-2B1F3AB622B6}" type="presParOf" srcId="{D0D755D9-1105-4E52-8189-7CB49488C5D2}" destId="{2AC39D2E-C4FA-4694-898A-19B43D86BF47}" srcOrd="0" destOrd="0" presId="urn:microsoft.com/office/officeart/2008/layout/RadialCluster"/>
    <dgm:cxn modelId="{1FCDC0F9-01BC-4BF0-984B-15E37483BF32}" type="presParOf" srcId="{2AC39D2E-C4FA-4694-898A-19B43D86BF47}" destId="{BF04EC30-B9BF-4617-B1C2-DC79ED64E444}" srcOrd="0" destOrd="0" presId="urn:microsoft.com/office/officeart/2008/layout/RadialCluster"/>
    <dgm:cxn modelId="{CEF134EE-FD87-4021-BB8A-1FB55263CFA6}" type="presParOf" srcId="{2AC39D2E-C4FA-4694-898A-19B43D86BF47}" destId="{C1F46857-21E5-465F-9FC2-149819F9A053}" srcOrd="1" destOrd="0" presId="urn:microsoft.com/office/officeart/2008/layout/RadialCluster"/>
    <dgm:cxn modelId="{8083E5BB-4CD4-4C1C-8C06-EEE3B6DFDFAA}" type="presParOf" srcId="{2AC39D2E-C4FA-4694-898A-19B43D86BF47}" destId="{2B0EB618-8807-4130-BB70-AE27BB909066}" srcOrd="2" destOrd="0" presId="urn:microsoft.com/office/officeart/2008/layout/RadialCluster"/>
    <dgm:cxn modelId="{496BCC1C-575F-42EC-91E0-E852CCFED573}" type="presParOf" srcId="{2AC39D2E-C4FA-4694-898A-19B43D86BF47}" destId="{89E5A053-8F29-41C6-8167-4CDA615DA936}" srcOrd="3" destOrd="0" presId="urn:microsoft.com/office/officeart/2008/layout/RadialCluster"/>
    <dgm:cxn modelId="{603530F0-5B3D-4AFD-BA66-2828BBC2E15D}" type="presParOf" srcId="{2AC39D2E-C4FA-4694-898A-19B43D86BF47}" destId="{7CF85485-1BA3-490F-BD24-5E64837DE7A6}" srcOrd="4" destOrd="0" presId="urn:microsoft.com/office/officeart/2008/layout/RadialCluster"/>
    <dgm:cxn modelId="{214DB8F8-BF63-4A16-A4B3-F40106F50B2C}" type="presParOf" srcId="{2AC39D2E-C4FA-4694-898A-19B43D86BF47}" destId="{BB7BE5B6-6C1D-447B-BEFB-A078F78BBC6B}" srcOrd="5" destOrd="0" presId="urn:microsoft.com/office/officeart/2008/layout/RadialCluster"/>
    <dgm:cxn modelId="{1F7EB6B9-CBB1-4AD2-A4B5-4D0AC8EE0E08}" type="presParOf" srcId="{2AC39D2E-C4FA-4694-898A-19B43D86BF47}" destId="{659437D1-4E26-4583-A704-652CEAAE302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7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8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C315-EDBA-435F-8225-FC4BAF5BD46C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6F2F0-8390-447D-8A71-7E98E425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5716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1" y="435306"/>
            <a:ext cx="10876840" cy="58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9" y="1743685"/>
            <a:ext cx="4560963" cy="28000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55424" y="791427"/>
            <a:ext cx="68704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bn-IN" sz="37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0187" y="5594684"/>
            <a:ext cx="198521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8539" y="4753580"/>
            <a:ext cx="363371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ইট ভাটার কালো ধোয়া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9943" y="4753580"/>
            <a:ext cx="351237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বর্জ্য পদার্থ 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665" y="1736846"/>
            <a:ext cx="4670226" cy="2787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648385" y="5594684"/>
            <a:ext cx="104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 ভাটার কালো ধোয়া ও মাটিতে বর্জ্য পদার্থ পরিবেশকে দূষণ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9631" y="4617006"/>
            <a:ext cx="310380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পানিতে বর্জ্য পদার্থ 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4123" y="4570839"/>
            <a:ext cx="371048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 হর্ণ </a:t>
            </a:r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বাজানো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8" y="1602009"/>
            <a:ext cx="4664562" cy="26654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85" y="1579818"/>
            <a:ext cx="4775794" cy="2687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1155424" y="791427"/>
            <a:ext cx="68704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bn-IN" sz="37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9" y="5446538"/>
            <a:ext cx="103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বর্জ্য পদার্থ ফেললে এবং উচ্চস্বরে হর্ণ বাজালে পরিবেশ দূষিত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r="20622"/>
          <a:stretch/>
        </p:blipFill>
        <p:spPr>
          <a:xfrm>
            <a:off x="4534952" y="889624"/>
            <a:ext cx="3844211" cy="4376325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5197296" y="5480985"/>
            <a:ext cx="6089830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</a:t>
            </a:r>
            <a:r>
              <a:rPr lang="bn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কারণ</a:t>
            </a:r>
            <a:r>
              <a:rPr lang="bn-BD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68455" y="62882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8070" y="889624"/>
            <a:ext cx="2939049" cy="1757362"/>
            <a:chOff x="1157153" y="725225"/>
            <a:chExt cx="2939049" cy="1757362"/>
          </a:xfrm>
        </p:grpSpPr>
        <p:sp>
          <p:nvSpPr>
            <p:cNvPr id="5" name="Cloud Callout 4"/>
            <p:cNvSpPr/>
            <p:nvPr/>
          </p:nvSpPr>
          <p:spPr>
            <a:xfrm>
              <a:off x="1157153" y="725225"/>
              <a:ext cx="2939049" cy="1757362"/>
            </a:xfrm>
            <a:prstGeom prst="cloudCallout">
              <a:avLst>
                <a:gd name="adj1" fmla="val 47225"/>
                <a:gd name="adj2" fmla="val 150305"/>
              </a:avLst>
            </a:prstGeom>
            <a:solidFill>
              <a:schemeClr val="bg2">
                <a:lumMod val="90000"/>
              </a:schemeClr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61500" y="1269199"/>
              <a:ext cx="2330353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5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 কাজ</a:t>
              </a:r>
              <a:endParaRPr lang="en-US" sz="375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992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1" y="1436970"/>
            <a:ext cx="4737207" cy="3101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26" y="1436970"/>
            <a:ext cx="4853285" cy="3101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128635" y="577115"/>
            <a:ext cx="68704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bn-IN" sz="37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2651" y="4729289"/>
            <a:ext cx="318469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7317" y="5438339"/>
            <a:ext cx="86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 পরিবেশ দূষণের বড় একটি উৎস।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4" y="1875520"/>
            <a:ext cx="4538069" cy="29246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3" y="1875521"/>
            <a:ext cx="4814186" cy="29246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1044773" y="713094"/>
            <a:ext cx="68704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bn-IN" sz="37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পাচ্ছি?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0816" y="4995954"/>
            <a:ext cx="160734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শিল্পায়ন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3726" y="4986493"/>
            <a:ext cx="356614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জীবাশ্ম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জ্বালানী পোড়ানো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" y="5601889"/>
            <a:ext cx="999641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bn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 অন্যতম প্রধান উৎস হলো শিল্পায়ন ও জীবাশ্ম জ্বালানী।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52681"/>
              </p:ext>
            </p:extLst>
          </p:nvPr>
        </p:nvGraphicFramePr>
        <p:xfrm>
          <a:off x="1905000" y="889000"/>
          <a:ext cx="7620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1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6030" y="691450"/>
            <a:ext cx="2906613" cy="1285875"/>
            <a:chOff x="471935" y="777175"/>
            <a:chExt cx="2906613" cy="1285875"/>
          </a:xfrm>
        </p:grpSpPr>
        <p:sp>
          <p:nvSpPr>
            <p:cNvPr id="2" name="TextBox 1"/>
            <p:cNvSpPr txBox="1"/>
            <p:nvPr/>
          </p:nvSpPr>
          <p:spPr>
            <a:xfrm>
              <a:off x="966059" y="1056551"/>
              <a:ext cx="1918364" cy="72712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125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12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471935" y="777175"/>
              <a:ext cx="2906613" cy="1285875"/>
            </a:xfrm>
            <a:prstGeom prst="horizontalScroll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88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8650" y="5186182"/>
            <a:ext cx="104155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স্কুলের আশেপাশে পরিবেশ দূষণ হয় এইরকম কয়েকটি উৎসের নাম লিখ।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/>
          <a:stretch/>
        </p:blipFill>
        <p:spPr>
          <a:xfrm>
            <a:off x="3993355" y="1694786"/>
            <a:ext cx="6771606" cy="3280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0473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"/>
          <a:stretch/>
        </p:blipFill>
        <p:spPr>
          <a:xfrm>
            <a:off x="2138500" y="2016815"/>
            <a:ext cx="2419212" cy="314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77074" y="5532006"/>
            <a:ext cx="448407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৯পৃষ্ঠা খোল।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00" y="1993367"/>
            <a:ext cx="2419212" cy="31963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1527" y="711425"/>
            <a:ext cx="4293348" cy="963149"/>
            <a:chOff x="4579189" y="1725837"/>
            <a:chExt cx="4421936" cy="963149"/>
          </a:xfrm>
        </p:grpSpPr>
        <p:sp>
          <p:nvSpPr>
            <p:cNvPr id="4" name="Rounded Rectangle 3"/>
            <p:cNvSpPr/>
            <p:nvPr/>
          </p:nvSpPr>
          <p:spPr>
            <a:xfrm>
              <a:off x="4743450" y="1725837"/>
              <a:ext cx="4257675" cy="96314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9189" y="1814996"/>
              <a:ext cx="4234045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5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পাঠ্য </a:t>
              </a:r>
              <a:r>
                <a:rPr lang="bn-IN" sz="45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বইয়ের সংযোগ</a:t>
              </a:r>
              <a:endParaRPr lang="en-US" sz="45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6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8069 0.0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2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29581" y="892969"/>
            <a:ext cx="2728913" cy="1228725"/>
            <a:chOff x="4529583" y="640587"/>
            <a:chExt cx="2728913" cy="1228725"/>
          </a:xfrm>
        </p:grpSpPr>
        <p:sp>
          <p:nvSpPr>
            <p:cNvPr id="2" name="TextBox 1"/>
            <p:cNvSpPr txBox="1"/>
            <p:nvPr/>
          </p:nvSpPr>
          <p:spPr>
            <a:xfrm>
              <a:off x="4601468" y="901007"/>
              <a:ext cx="25851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Oval Callout 2"/>
            <p:cNvSpPr/>
            <p:nvPr/>
          </p:nvSpPr>
          <p:spPr>
            <a:xfrm>
              <a:off x="4529583" y="640587"/>
              <a:ext cx="2728913" cy="1228725"/>
            </a:xfrm>
            <a:prstGeom prst="wedgeEllipseCallou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4338" y="2531347"/>
            <a:ext cx="1048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ক্ষতিকর ও বিষাক্ত পদার্থ পরিবেশে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মিশলে ____________হয়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8" y="4450176"/>
            <a:ext cx="71075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উৎস কোনটি?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১.পৃথিবীর উষ্ণতা বৃদ্ধি       ২.ঘুমে ব্যাঘাত সৃষ্টি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শিল্পায়ন   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৪.রিসাইকেল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01015" y="5437239"/>
                <a:ext cx="27904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36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endParaRPr lang="en-US" sz="3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15" y="5437239"/>
                <a:ext cx="279049" cy="687689"/>
              </a:xfrm>
              <a:prstGeom prst="rect">
                <a:avLst/>
              </a:prstGeom>
              <a:blipFill rotWithShape="0">
                <a:blip r:embed="rId2"/>
                <a:stretch>
                  <a:fillRect t="-6195" r="-495652" b="-34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56783" y="2519675"/>
            <a:ext cx="301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দূষিত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8" y="3219490"/>
            <a:ext cx="602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ফলে কী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015" y="3795862"/>
            <a:ext cx="699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উত্তরঃপরিবেশ দূষণের ফলে জীবের ক্ষতি হয়।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6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910" y="5497070"/>
            <a:ext cx="971103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পাশে পরিবেশ দূষিত হয় এমন তিনটি কারণ লিখে আনবে।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23" y="1100138"/>
            <a:ext cx="6267789" cy="4122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Frame 5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6517" y="1100138"/>
            <a:ext cx="2389584" cy="914400"/>
            <a:chOff x="696517" y="1100138"/>
            <a:chExt cx="2389584" cy="914400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709910" y="1100138"/>
              <a:ext cx="2247603" cy="91440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6517" y="1169814"/>
              <a:ext cx="23895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02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428625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283618" y="671512"/>
            <a:ext cx="10862765" cy="5915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721" y="1582903"/>
            <a:ext cx="8636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65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7050"/>
            <a:ext cx="11430000" cy="6429375"/>
            <a:chOff x="251933" y="147050"/>
            <a:chExt cx="11430000" cy="6429375"/>
          </a:xfrm>
        </p:grpSpPr>
        <p:sp>
          <p:nvSpPr>
            <p:cNvPr id="4" name="Frame 3"/>
            <p:cNvSpPr/>
            <p:nvPr/>
          </p:nvSpPr>
          <p:spPr>
            <a:xfrm>
              <a:off x="251933" y="147050"/>
              <a:ext cx="11430000" cy="6429375"/>
            </a:xfrm>
            <a:prstGeom prst="frame">
              <a:avLst>
                <a:gd name="adj1" fmla="val 4414"/>
              </a:avLst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66" y="404811"/>
              <a:ext cx="10926134" cy="591385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043240" y="2550463"/>
              <a:ext cx="7415212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55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55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0088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0516" y="733176"/>
            <a:ext cx="4071938" cy="1635543"/>
            <a:chOff x="3530516" y="733176"/>
            <a:chExt cx="4071938" cy="1635543"/>
          </a:xfrm>
        </p:grpSpPr>
        <p:sp>
          <p:nvSpPr>
            <p:cNvPr id="3" name="Horizontal Scroll 2"/>
            <p:cNvSpPr/>
            <p:nvPr/>
          </p:nvSpPr>
          <p:spPr>
            <a:xfrm>
              <a:off x="3530516" y="733176"/>
              <a:ext cx="4071938" cy="1635543"/>
            </a:xfrm>
            <a:prstGeom prst="horizontalScroll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80184" y="1003886"/>
              <a:ext cx="3598194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75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7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37724" y="3429000"/>
            <a:ext cx="9610223" cy="268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সামসুন নাহার শান্তা</a:t>
            </a:r>
          </a:p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৫৮নং সুলতান খান কান্দি সরকারি প্রাথমিক বিদ্যালয়।</a:t>
            </a:r>
          </a:p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শিবচর,মাদারিপুর।</a:t>
            </a:r>
          </a:p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Gmail:samsunnaharsanta</a:t>
            </a:r>
            <a:r>
              <a:rPr lang="en-US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2016@gmail.com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02" y="1759204"/>
            <a:ext cx="2131845" cy="25764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8502" y="1934433"/>
            <a:ext cx="1919629" cy="2225942"/>
            <a:chOff x="1178502" y="1934433"/>
            <a:chExt cx="1919629" cy="222594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941" y="1934433"/>
              <a:ext cx="1895190" cy="221855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7" name="Frame 6"/>
            <p:cNvSpPr/>
            <p:nvPr/>
          </p:nvSpPr>
          <p:spPr>
            <a:xfrm>
              <a:off x="1178502" y="1934433"/>
              <a:ext cx="1895190" cy="2225942"/>
            </a:xfrm>
            <a:prstGeom prst="frame">
              <a:avLst>
                <a:gd name="adj1" fmla="val 3859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2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5606" y="696516"/>
            <a:ext cx="4540746" cy="1540372"/>
            <a:chOff x="3415606" y="696516"/>
            <a:chExt cx="4540746" cy="1540372"/>
          </a:xfrm>
        </p:grpSpPr>
        <p:sp>
          <p:nvSpPr>
            <p:cNvPr id="3" name="TextBox 2"/>
            <p:cNvSpPr txBox="1"/>
            <p:nvPr/>
          </p:nvSpPr>
          <p:spPr>
            <a:xfrm>
              <a:off x="3964782" y="1058169"/>
              <a:ext cx="3737074" cy="1044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88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6188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188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188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Vertical Scroll 3"/>
            <p:cNvSpPr/>
            <p:nvPr/>
          </p:nvSpPr>
          <p:spPr>
            <a:xfrm>
              <a:off x="3415606" y="696516"/>
              <a:ext cx="4540746" cy="1540372"/>
            </a:xfrm>
            <a:prstGeom prst="verticalScroll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59732" y="2822093"/>
            <a:ext cx="526405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</a:p>
          <a:p>
            <a:pPr algn="ctr"/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</a:t>
            </a:r>
            <a:r>
              <a:rPr lang="bn-IN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9</a:t>
            </a:r>
            <a:r>
              <a:rPr lang="bn-IN" sz="37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পরিবেশ দূষণ</a:t>
            </a:r>
          </a:p>
          <a:p>
            <a:pPr algn="ctr"/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1" y="1948338"/>
            <a:ext cx="1995786" cy="2636944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5793">
            <a:off x="8280676" y="2039600"/>
            <a:ext cx="2253081" cy="277880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823764" y="1937982"/>
            <a:ext cx="2029271" cy="2658418"/>
          </a:xfrm>
          <a:prstGeom prst="frame">
            <a:avLst>
              <a:gd name="adj1" fmla="val 1739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839641"/>
            <a:ext cx="9244172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১.২.১ পরিবেশ দূষণ কী তা বলতে পারবে।</a:t>
            </a: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১.২.২ পরিবেশ দূষণের কারণ উল্লেখ করতে পারবে।</a:t>
            </a: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১.২.৩ </a:t>
            </a:r>
            <a:r>
              <a:rPr lang="bn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উৎস সমূহ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 </a:t>
            </a:r>
            <a:r>
              <a:rPr lang="bn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8352" y="1384744"/>
            <a:ext cx="685800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শিখবে............</a:t>
            </a:r>
            <a:endParaRPr lang="en-US" sz="41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9" y="1505559"/>
            <a:ext cx="7965128" cy="3945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43" y="1507568"/>
            <a:ext cx="8064059" cy="40827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9" y="1502215"/>
            <a:ext cx="7965128" cy="40881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2906243" y="735896"/>
            <a:ext cx="605432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দেখি..........</a:t>
            </a:r>
            <a:endParaRPr lang="en-US" sz="4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402198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88" y="1478978"/>
            <a:ext cx="8084949" cy="41346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3139241" y="5724930"/>
            <a:ext cx="5616907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বুঝলে?</a:t>
            </a:r>
          </a:p>
        </p:txBody>
      </p:sp>
    </p:spTree>
    <p:extLst>
      <p:ext uri="{BB962C8B-B14F-4D97-AF65-F5344CB8AC3E}">
        <p14:creationId xmlns:p14="http://schemas.microsoft.com/office/powerpoint/2010/main" val="120643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141" y="1326059"/>
            <a:ext cx="60677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জানবো ..................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165700" y="2618102"/>
            <a:ext cx="3616523" cy="17814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25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3" y="2993148"/>
            <a:ext cx="3000375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063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506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9415" y="590526"/>
            <a:ext cx="68704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</a:t>
            </a:r>
            <a:r>
              <a:rPr lang="bn-IN" sz="37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ঘটছে?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604" y="619442"/>
            <a:ext cx="68704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37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ফলে কী </a:t>
            </a:r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8668" y="5449888"/>
            <a:ext cx="68704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ভাবে পরিবেশের পরিবর্তন ঘটছে।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3100" y="5135317"/>
            <a:ext cx="68294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পরিবর্তন যখন জীবের জন্য ক্ষতিকর হয়, তখন তাকে আমরা পরিবেশ দূষণ বলি।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2" b="48500"/>
          <a:stretch/>
        </p:blipFill>
        <p:spPr>
          <a:xfrm>
            <a:off x="1692130" y="1301702"/>
            <a:ext cx="3654567" cy="1829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 b="47775"/>
          <a:stretch/>
        </p:blipFill>
        <p:spPr>
          <a:xfrm>
            <a:off x="6113880" y="1288856"/>
            <a:ext cx="3435212" cy="18590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0" r="46618"/>
          <a:stretch/>
        </p:blipFill>
        <p:spPr>
          <a:xfrm>
            <a:off x="1668279" y="3393460"/>
            <a:ext cx="3702271" cy="17248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5" t="51500"/>
          <a:stretch/>
        </p:blipFill>
        <p:spPr>
          <a:xfrm>
            <a:off x="6113880" y="3393460"/>
            <a:ext cx="3446199" cy="17273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851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9399" y="5479137"/>
            <a:ext cx="53047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বলতে কী বোঝ?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/>
          <a:stretch/>
        </p:blipFill>
        <p:spPr>
          <a:xfrm flipH="1">
            <a:off x="3523060" y="692058"/>
            <a:ext cx="5116710" cy="4644041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214313"/>
            <a:ext cx="11430000" cy="6429375"/>
          </a:xfrm>
          <a:prstGeom prst="frame">
            <a:avLst>
              <a:gd name="adj1" fmla="val 4414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2830" y="842963"/>
            <a:ext cx="2571750" cy="1714500"/>
            <a:chOff x="1185863" y="1114425"/>
            <a:chExt cx="2571750" cy="1714500"/>
          </a:xfrm>
        </p:grpSpPr>
        <p:sp>
          <p:nvSpPr>
            <p:cNvPr id="8" name="Cloud Callout 7"/>
            <p:cNvSpPr/>
            <p:nvPr/>
          </p:nvSpPr>
          <p:spPr>
            <a:xfrm>
              <a:off x="1185863" y="1114425"/>
              <a:ext cx="2571750" cy="1714500"/>
            </a:xfrm>
            <a:prstGeom prst="cloudCallout">
              <a:avLst>
                <a:gd name="adj1" fmla="val 54722"/>
                <a:gd name="adj2" fmla="val 14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70111" y="1617732"/>
              <a:ext cx="1968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8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1145</TotalTime>
  <Words>313</Words>
  <Application>Microsoft Office PowerPoint</Application>
  <PresentationFormat>Custom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</dc:creator>
  <cp:lastModifiedBy>shanta</cp:lastModifiedBy>
  <cp:revision>98</cp:revision>
  <dcterms:created xsi:type="dcterms:W3CDTF">2020-02-20T03:52:54Z</dcterms:created>
  <dcterms:modified xsi:type="dcterms:W3CDTF">2020-02-25T06:06:36Z</dcterms:modified>
</cp:coreProperties>
</file>