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305" r:id="rId2"/>
    <p:sldId id="296" r:id="rId3"/>
    <p:sldId id="303" r:id="rId4"/>
    <p:sldId id="275" r:id="rId5"/>
    <p:sldId id="262" r:id="rId6"/>
    <p:sldId id="287" r:id="rId7"/>
    <p:sldId id="312" r:id="rId8"/>
    <p:sldId id="306" r:id="rId9"/>
    <p:sldId id="307" r:id="rId10"/>
    <p:sldId id="308" r:id="rId11"/>
    <p:sldId id="309" r:id="rId12"/>
    <p:sldId id="310" r:id="rId13"/>
    <p:sldId id="311"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9" autoAdjust="0"/>
    <p:restoredTop sz="94660"/>
  </p:normalViewPr>
  <p:slideViewPr>
    <p:cSldViewPr>
      <p:cViewPr>
        <p:scale>
          <a:sx n="100" d="100"/>
          <a:sy n="100" d="100"/>
        </p:scale>
        <p:origin x="-355" y="624"/>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0911CE-86B3-4560-B1E5-90AFC36A66BB}" type="datetimeFigureOut">
              <a:rPr lang="en-US" smtClean="0"/>
              <a:pPr/>
              <a:t>2/25/2020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A403F1-E417-42F6-B1B1-1AE983383024}" type="slidenum">
              <a:rPr lang="en-US" smtClean="0"/>
              <a:pPr/>
              <a:t>‹#›</a:t>
            </a:fld>
            <a:endParaRPr lang="en-US"/>
          </a:p>
        </p:txBody>
      </p:sp>
    </p:spTree>
    <p:extLst>
      <p:ext uri="{BB962C8B-B14F-4D97-AF65-F5344CB8AC3E}">
        <p14:creationId xmlns:p14="http://schemas.microsoft.com/office/powerpoint/2010/main" val="2541267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A403F1-E417-42F6-B1B1-1AE983383024}"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A403F1-E417-42F6-B1B1-1AE983383024}" type="slidenum">
              <a:rPr lang="en-US" smtClean="0"/>
              <a:pPr/>
              <a:t>7</a:t>
            </a:fld>
            <a:endParaRPr lang="en-US"/>
          </a:p>
        </p:txBody>
      </p:sp>
    </p:spTree>
    <p:extLst>
      <p:ext uri="{BB962C8B-B14F-4D97-AF65-F5344CB8AC3E}">
        <p14:creationId xmlns:p14="http://schemas.microsoft.com/office/powerpoint/2010/main" val="183547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704573D-3B09-4326-83C7-4095271EF672}" type="datetimeFigureOut">
              <a:rPr lang="en-US" smtClean="0"/>
              <a:pPr/>
              <a:t>2/25/2020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109E620-B44C-4156-AB09-FB4DCFDC475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04573D-3B09-4326-83C7-4095271EF672}"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9E620-B44C-4156-AB09-FB4DCFDC47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04573D-3B09-4326-83C7-4095271EF672}"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9E620-B44C-4156-AB09-FB4DCFDC47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04573D-3B09-4326-83C7-4095271EF672}"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9E620-B44C-4156-AB09-FB4DCFDC47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04573D-3B09-4326-83C7-4095271EF672}"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9E620-B44C-4156-AB09-FB4DCFDC47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704573D-3B09-4326-83C7-4095271EF672}" type="datetimeFigureOut">
              <a:rPr lang="en-US" smtClean="0"/>
              <a:pPr/>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9E620-B44C-4156-AB09-FB4DCFDC475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04573D-3B09-4326-83C7-4095271EF672}" type="datetimeFigureOut">
              <a:rPr lang="en-US" smtClean="0"/>
              <a:pPr/>
              <a:t>2/25/2020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09E620-B44C-4156-AB09-FB4DCFDC47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04573D-3B09-4326-83C7-4095271EF672}" type="datetimeFigureOut">
              <a:rPr lang="en-US" smtClean="0"/>
              <a:pPr/>
              <a:t>2/25/2020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09E620-B44C-4156-AB09-FB4DCFDC47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4573D-3B09-4326-83C7-4095271EF672}" type="datetimeFigureOut">
              <a:rPr lang="en-US" smtClean="0"/>
              <a:pPr/>
              <a:t>2/25/2020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09E620-B44C-4156-AB09-FB4DCFDC47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704573D-3B09-4326-83C7-4095271EF672}" type="datetimeFigureOut">
              <a:rPr lang="en-US" smtClean="0"/>
              <a:pPr/>
              <a:t>2/25/2020</a:t>
            </a:fld>
            <a:endParaRPr lang="en-US"/>
          </a:p>
        </p:txBody>
      </p:sp>
      <p:sp>
        <p:nvSpPr>
          <p:cNvPr id="7" name="Slide Number Placeholder 6"/>
          <p:cNvSpPr>
            <a:spLocks noGrp="1"/>
          </p:cNvSpPr>
          <p:nvPr>
            <p:ph type="sldNum" sz="quarter" idx="12"/>
          </p:nvPr>
        </p:nvSpPr>
        <p:spPr/>
        <p:txBody>
          <a:bodyPr/>
          <a:lstStyle/>
          <a:p>
            <a:fld id="{C109E620-B44C-4156-AB09-FB4DCFDC475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4573D-3B09-4326-83C7-4095271EF672}" type="datetimeFigureOut">
              <a:rPr lang="en-US" smtClean="0"/>
              <a:pPr/>
              <a:t>2/25/2020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C109E620-B44C-4156-AB09-FB4DCFDC47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704573D-3B09-4326-83C7-4095271EF672}" type="datetimeFigureOut">
              <a:rPr lang="en-US" smtClean="0"/>
              <a:pPr/>
              <a:t>2/25/2020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109E620-B44C-4156-AB09-FB4DCFDC47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576" y="267211"/>
            <a:ext cx="8824294" cy="59412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5111611" y="1919522"/>
            <a:ext cx="3556728" cy="4010262"/>
            <a:chOff x="6596744" y="2175597"/>
            <a:chExt cx="3556728" cy="4010262"/>
          </a:xfrm>
        </p:grpSpPr>
        <p:sp>
          <p:nvSpPr>
            <p:cNvPr id="4" name="Rectangle: Rounded Corners 38">
              <a:extLst>
                <a:ext uri="{FF2B5EF4-FFF2-40B4-BE49-F238E27FC236}">
                  <a16:creationId xmlns="" xmlns:a16="http://schemas.microsoft.com/office/drawing/2014/main" id="{FFFA0953-B347-4A98-A68B-4A5F50BA485B}"/>
                </a:ext>
              </a:extLst>
            </p:cNvPr>
            <p:cNvSpPr/>
            <p:nvPr/>
          </p:nvSpPr>
          <p:spPr>
            <a:xfrm>
              <a:off x="6735717" y="4449423"/>
              <a:ext cx="2978332" cy="15799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Class: </a:t>
              </a:r>
              <a:r>
                <a:rPr lang="en-US"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XI-XII</a:t>
              </a:r>
              <a:endParaRPr lang="en-US"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US"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Subj: English </a:t>
              </a:r>
              <a:r>
                <a:rPr lang="en-US" sz="2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000" baseline="30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Paper</a:t>
              </a:r>
            </a:p>
            <a:p>
              <a:pPr algn="ctr">
                <a:defRPr/>
              </a:pPr>
              <a:r>
                <a:rPr lang="en-US"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Time</a:t>
              </a:r>
              <a:r>
                <a:rPr lang="en-US"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 </a:t>
              </a:r>
              <a:r>
                <a:rPr lang="en-US"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minutes</a:t>
              </a:r>
            </a:p>
            <a:p>
              <a:pPr algn="ctr">
                <a:defRPr/>
              </a:pPr>
              <a:r>
                <a:rPr lang="en-US"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Date: </a:t>
              </a:r>
              <a:fld id="{F6A2BFEC-7CCA-45B7-8D84-14ECD1506B67}" type="datetime4">
                <a:rPr lang="en-US" sz="200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February 25, 2020</a:t>
              </a:fld>
              <a:endParaRPr lang="en-US"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ounded Rectangle 11">
              <a:extLst>
                <a:ext uri="{FF2B5EF4-FFF2-40B4-BE49-F238E27FC236}">
                  <a16:creationId xmlns="" xmlns:a16="http://schemas.microsoft.com/office/drawing/2014/main" id="{7F12BD43-CCF9-417F-AB25-3FD8A03CFCF6}"/>
                </a:ext>
              </a:extLst>
            </p:cNvPr>
            <p:cNvSpPr/>
            <p:nvPr/>
          </p:nvSpPr>
          <p:spPr bwMode="auto">
            <a:xfrm>
              <a:off x="6596744" y="2175597"/>
              <a:ext cx="3556728" cy="401026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6" name="Picture 5">
            <a:extLst>
              <a:ext uri="{FF2B5EF4-FFF2-40B4-BE49-F238E27FC236}">
                <a16:creationId xmlns="" xmlns:a16="http://schemas.microsoft.com/office/drawing/2014/main" id="{824467B3-E050-4AC4-A8AF-C6DA2527C3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4412" y="2127757"/>
            <a:ext cx="1590675" cy="185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13">
            <a:extLst>
              <a:ext uri="{FF2B5EF4-FFF2-40B4-BE49-F238E27FC236}">
                <a16:creationId xmlns="" xmlns:a16="http://schemas.microsoft.com/office/drawing/2014/main" id="{51A52C46-8D09-4F52-8BDA-1F2218186147}"/>
              </a:ext>
            </a:extLst>
          </p:cNvPr>
          <p:cNvSpPr/>
          <p:nvPr/>
        </p:nvSpPr>
        <p:spPr>
          <a:xfrm>
            <a:off x="4239821" y="1953224"/>
            <a:ext cx="664357" cy="4113218"/>
          </a:xfrm>
          <a:prstGeom prst="roundRect">
            <a:avLst/>
          </a:prstGeom>
          <a:pattFill prst="pct30">
            <a:fgClr>
              <a:srgbClr val="7030A0"/>
            </a:fgClr>
            <a:bgClr>
              <a:schemeClr val="bg1"/>
            </a:bgClr>
          </a:pattFill>
          <a:ln w="63500">
            <a:solidFill>
              <a:srgbClr val="7030A0"/>
            </a:solidFill>
          </a:ln>
          <a:effectLst>
            <a:innerShdw blurRad="63500" dist="50800" dir="13500000">
              <a:prstClr val="black">
                <a:alpha val="50000"/>
              </a:prstClr>
            </a:innerShdw>
          </a:effectLst>
          <a:scene3d>
            <a:camera prst="orthographicFront"/>
            <a:lightRig rig="threePt" dir="t"/>
          </a:scene3d>
          <a:sp3d>
            <a:bevelT prst="relaxedInset"/>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smtClean="0">
                <a:solidFill>
                  <a:srgbClr val="002060"/>
                </a:solidFill>
                <a:latin typeface="Times New Roman" panose="02020603050405020304" pitchFamily="18" charset="0"/>
                <a:cs typeface="NikoshBAN" panose="02000000000000000000" pitchFamily="2" charset="0"/>
              </a:rPr>
              <a:t>IDENTITY</a:t>
            </a:r>
            <a:endParaRPr lang="en-US" sz="3400" b="1" dirty="0">
              <a:solidFill>
                <a:srgbClr val="00206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 xmlns:a16="http://schemas.microsoft.com/office/drawing/2014/main" id="{71E3B003-61CC-4C11-A91E-0DC8184ED2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533400"/>
            <a:ext cx="7814098" cy="1125858"/>
          </a:xfrm>
          <a:prstGeom prst="rect">
            <a:avLst/>
          </a:prstGeom>
          <a:ln w="57150">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0">
            <a:schemeClr val="accent6"/>
          </a:lnRef>
          <a:fillRef idx="3">
            <a:schemeClr val="accent6"/>
          </a:fillRef>
          <a:effectRef idx="3">
            <a:schemeClr val="accent6"/>
          </a:effectRef>
          <a:fontRef idx="minor">
            <a:schemeClr val="lt1"/>
          </a:fontRef>
        </p:style>
      </p:pic>
      <p:sp>
        <p:nvSpPr>
          <p:cNvPr id="9" name="Rounded Rectangle 8"/>
          <p:cNvSpPr/>
          <p:nvPr/>
        </p:nvSpPr>
        <p:spPr>
          <a:xfrm>
            <a:off x="533400" y="1981364"/>
            <a:ext cx="3520737" cy="40144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lumMod val="75000"/>
                    <a:lumOff val="25000"/>
                  </a:schemeClr>
                </a:solidFill>
              </a:rPr>
              <a:t>Sree</a:t>
            </a:r>
            <a:r>
              <a:rPr lang="en-US" sz="2400" b="1" dirty="0" smtClean="0">
                <a:solidFill>
                  <a:schemeClr val="tx1">
                    <a:lumMod val="75000"/>
                    <a:lumOff val="25000"/>
                  </a:schemeClr>
                </a:solidFill>
              </a:rPr>
              <a:t> </a:t>
            </a:r>
            <a:r>
              <a:rPr lang="en-US" sz="2400" b="1" dirty="0" err="1" smtClean="0">
                <a:solidFill>
                  <a:schemeClr val="tx1">
                    <a:lumMod val="75000"/>
                    <a:lumOff val="25000"/>
                  </a:schemeClr>
                </a:solidFill>
              </a:rPr>
              <a:t>Pradip</a:t>
            </a:r>
            <a:r>
              <a:rPr lang="en-US" sz="2400" b="1" dirty="0" smtClean="0">
                <a:solidFill>
                  <a:schemeClr val="tx1">
                    <a:lumMod val="75000"/>
                    <a:lumOff val="25000"/>
                  </a:schemeClr>
                </a:solidFill>
              </a:rPr>
              <a:t> Chandra Das</a:t>
            </a:r>
          </a:p>
          <a:p>
            <a:pPr algn="ctr"/>
            <a:r>
              <a:rPr lang="en-US" sz="2400" b="1" dirty="0" smtClean="0">
                <a:solidFill>
                  <a:schemeClr val="tx1">
                    <a:lumMod val="75000"/>
                    <a:lumOff val="25000"/>
                  </a:schemeClr>
                </a:solidFill>
              </a:rPr>
              <a:t>Lecturer in English</a:t>
            </a:r>
          </a:p>
          <a:p>
            <a:pPr algn="ctr"/>
            <a:r>
              <a:rPr lang="en-US" sz="2400" b="1" dirty="0" err="1" smtClean="0">
                <a:solidFill>
                  <a:schemeClr val="tx1">
                    <a:lumMod val="75000"/>
                    <a:lumOff val="25000"/>
                  </a:schemeClr>
                </a:solidFill>
              </a:rPr>
              <a:t>Ziarkandi</a:t>
            </a:r>
            <a:r>
              <a:rPr lang="en-US" sz="2400" b="1" dirty="0" smtClean="0">
                <a:solidFill>
                  <a:schemeClr val="tx1">
                    <a:lumMod val="75000"/>
                    <a:lumOff val="25000"/>
                  </a:schemeClr>
                </a:solidFill>
              </a:rPr>
              <a:t> </a:t>
            </a:r>
            <a:r>
              <a:rPr lang="en-US" sz="2400" b="1" dirty="0" err="1" smtClean="0">
                <a:solidFill>
                  <a:schemeClr val="tx1">
                    <a:lumMod val="75000"/>
                    <a:lumOff val="25000"/>
                  </a:schemeClr>
                </a:solidFill>
              </a:rPr>
              <a:t>Hafij</a:t>
            </a:r>
            <a:r>
              <a:rPr lang="en-US" sz="2400" b="1" dirty="0" smtClean="0">
                <a:solidFill>
                  <a:schemeClr val="tx1">
                    <a:lumMod val="75000"/>
                    <a:lumOff val="25000"/>
                  </a:schemeClr>
                </a:solidFill>
              </a:rPr>
              <a:t> Uddin </a:t>
            </a:r>
            <a:r>
              <a:rPr lang="en-US" sz="2400" b="1" dirty="0" err="1" smtClean="0">
                <a:solidFill>
                  <a:schemeClr val="tx1">
                    <a:lumMod val="75000"/>
                    <a:lumOff val="25000"/>
                  </a:schemeClr>
                </a:solidFill>
              </a:rPr>
              <a:t>Fazil</a:t>
            </a:r>
            <a:r>
              <a:rPr lang="en-US" sz="2400" b="1" dirty="0" smtClean="0">
                <a:solidFill>
                  <a:schemeClr val="tx1">
                    <a:lumMod val="75000"/>
                    <a:lumOff val="25000"/>
                  </a:schemeClr>
                </a:solidFill>
              </a:rPr>
              <a:t> Madrasah </a:t>
            </a:r>
          </a:p>
          <a:p>
            <a:pPr algn="ctr"/>
            <a:r>
              <a:rPr lang="en-US" sz="2400" b="1" dirty="0" err="1" smtClean="0">
                <a:solidFill>
                  <a:schemeClr val="tx1">
                    <a:lumMod val="75000"/>
                    <a:lumOff val="25000"/>
                  </a:schemeClr>
                </a:solidFill>
              </a:rPr>
              <a:t>Gouripur</a:t>
            </a:r>
            <a:endParaRPr lang="en-US" sz="2400" b="1" dirty="0" smtClean="0">
              <a:solidFill>
                <a:schemeClr val="tx1">
                  <a:lumMod val="75000"/>
                  <a:lumOff val="25000"/>
                </a:schemeClr>
              </a:solidFill>
            </a:endParaRPr>
          </a:p>
          <a:p>
            <a:pPr algn="ctr"/>
            <a:r>
              <a:rPr lang="en-US" sz="2400" b="1" dirty="0" err="1" smtClean="0">
                <a:solidFill>
                  <a:schemeClr val="tx1">
                    <a:lumMod val="75000"/>
                    <a:lumOff val="25000"/>
                  </a:schemeClr>
                </a:solidFill>
              </a:rPr>
              <a:t>Titas,Cumilla</a:t>
            </a:r>
            <a:endParaRPr lang="en-US" sz="2400" b="1" dirty="0" smtClean="0">
              <a:solidFill>
                <a:schemeClr val="tx1">
                  <a:lumMod val="75000"/>
                  <a:lumOff val="25000"/>
                </a:schemeClr>
              </a:solidFill>
            </a:endParaRPr>
          </a:p>
          <a:p>
            <a:pPr algn="ctr"/>
            <a:endParaRPr lang="en-US" sz="2400" b="1" dirty="0" smtClean="0">
              <a:solidFill>
                <a:schemeClr val="tx1">
                  <a:lumMod val="75000"/>
                  <a:lumOff val="25000"/>
                </a:schemeClr>
              </a:solidFill>
            </a:endParaRPr>
          </a:p>
          <a:p>
            <a:pPr algn="ctr"/>
            <a:r>
              <a:rPr lang="en-US" sz="2400" b="1" dirty="0" smtClean="0">
                <a:solidFill>
                  <a:schemeClr val="tx1">
                    <a:lumMod val="75000"/>
                    <a:lumOff val="25000"/>
                  </a:schemeClr>
                </a:solidFill>
              </a:rPr>
              <a:t> </a:t>
            </a:r>
            <a:endParaRPr lang="en-US" sz="2400" b="1" dirty="0">
              <a:solidFill>
                <a:schemeClr val="tx1">
                  <a:lumMod val="75000"/>
                  <a:lumOff val="25000"/>
                </a:schemeClr>
              </a:solidFill>
            </a:endParaRPr>
          </a:p>
        </p:txBody>
      </p:sp>
    </p:spTree>
    <p:extLst>
      <p:ext uri="{BB962C8B-B14F-4D97-AF65-F5344CB8AC3E}">
        <p14:creationId xmlns:p14="http://schemas.microsoft.com/office/powerpoint/2010/main" val="301662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500" fill="hold"/>
                                        <p:tgtEl>
                                          <p:spTgt spid="8"/>
                                        </p:tgtEl>
                                        <p:attrNameLst>
                                          <p:attrName>ppt_w</p:attrName>
                                        </p:attrNameLst>
                                      </p:cBhvr>
                                      <p:tavLst>
                                        <p:tav tm="0">
                                          <p:val>
                                            <p:fltVal val="0"/>
                                          </p:val>
                                        </p:tav>
                                        <p:tav tm="100000">
                                          <p:val>
                                            <p:strVal val="#ppt_w"/>
                                          </p:val>
                                        </p:tav>
                                      </p:tavLst>
                                    </p:anim>
                                    <p:anim calcmode="lin" valueType="num">
                                      <p:cBhvr>
                                        <p:cTn id="8" dur="1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1+#ppt_w/2"/>
                                          </p:val>
                                        </p:tav>
                                        <p:tav tm="100000">
                                          <p:val>
                                            <p:strVal val="#ppt_x"/>
                                          </p:val>
                                        </p:tav>
                                      </p:tavLst>
                                    </p:anim>
                                    <p:anim calcmode="lin" valueType="num">
                                      <p:cBhvr additive="base">
                                        <p:cTn id="17" dur="1000" fill="hold"/>
                                        <p:tgtEl>
                                          <p:spTgt spid="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1000" fill="hold"/>
                                        <p:tgtEl>
                                          <p:spTgt spid="3"/>
                                        </p:tgtEl>
                                        <p:attrNameLst>
                                          <p:attrName>ppt_x</p:attrName>
                                        </p:attrNameLst>
                                      </p:cBhvr>
                                      <p:tavLst>
                                        <p:tav tm="0">
                                          <p:val>
                                            <p:strVal val="1+#ppt_w/2"/>
                                          </p:val>
                                        </p:tav>
                                        <p:tav tm="100000">
                                          <p:val>
                                            <p:strVal val="#ppt_x"/>
                                          </p:val>
                                        </p:tav>
                                      </p:tavLst>
                                    </p:anim>
                                    <p:anim calcmode="lin" valueType="num">
                                      <p:cBhvr additive="base">
                                        <p:cTn id="21"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457200"/>
            <a:ext cx="6553200" cy="914400"/>
          </a:xfrm>
          <a:prstGeom prst="roundRect">
            <a:avLst/>
          </a:prstGeom>
          <a:pattFill prst="dotDmn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6">
                    <a:lumMod val="60000"/>
                    <a:lumOff val="40000"/>
                  </a:schemeClr>
                </a:solidFill>
              </a:rPr>
              <a:t>B. Read the questions below and answer them from your understanding of the comprehension above.  </a:t>
            </a:r>
            <a:endParaRPr lang="en-US" b="1" dirty="0">
              <a:solidFill>
                <a:schemeClr val="accent6">
                  <a:lumMod val="60000"/>
                  <a:lumOff val="40000"/>
                </a:schemeClr>
              </a:solidFill>
            </a:endParaRPr>
          </a:p>
        </p:txBody>
      </p:sp>
      <p:sp>
        <p:nvSpPr>
          <p:cNvPr id="3" name="Rounded Rectangle 2"/>
          <p:cNvSpPr/>
          <p:nvPr/>
        </p:nvSpPr>
        <p:spPr>
          <a:xfrm>
            <a:off x="457200" y="1600200"/>
            <a:ext cx="8229600" cy="5334000"/>
          </a:xfrm>
          <a:prstGeom prst="roundRect">
            <a:avLst/>
          </a:prstGeom>
          <a:pattFill prst="dash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chemeClr val="bg1">
                    <a:lumMod val="50000"/>
                  </a:schemeClr>
                </a:solidFill>
              </a:rPr>
              <a:t>a) Who was Nelson Mandela ?</a:t>
            </a:r>
          </a:p>
          <a:p>
            <a:pPr algn="just"/>
            <a:r>
              <a:rPr lang="en-US" b="1" dirty="0" smtClean="0">
                <a:solidFill>
                  <a:schemeClr val="bg1">
                    <a:lumMod val="50000"/>
                  </a:schemeClr>
                </a:solidFill>
              </a:rPr>
              <a:t>b)What was the impact of racial problem in South African society?</a:t>
            </a:r>
          </a:p>
          <a:p>
            <a:pPr algn="just"/>
            <a:r>
              <a:rPr lang="en-US" b="1" dirty="0" smtClean="0">
                <a:solidFill>
                  <a:schemeClr val="bg1">
                    <a:lumMod val="50000"/>
                  </a:schemeClr>
                </a:solidFill>
              </a:rPr>
              <a:t>c) What is apartheid ? Do you support it? why/why not? </a:t>
            </a:r>
          </a:p>
          <a:p>
            <a:pPr algn="just"/>
            <a:r>
              <a:rPr lang="en-US" b="1" dirty="0" smtClean="0">
                <a:solidFill>
                  <a:schemeClr val="bg1">
                    <a:lumMod val="50000"/>
                  </a:schemeClr>
                </a:solidFill>
              </a:rPr>
              <a:t>d) What is Nelson Mandela famous for ?</a:t>
            </a:r>
          </a:p>
          <a:p>
            <a:pPr algn="just"/>
            <a:r>
              <a:rPr lang="en-US" b="1" dirty="0" smtClean="0">
                <a:solidFill>
                  <a:schemeClr val="bg1">
                    <a:lumMod val="50000"/>
                  </a:schemeClr>
                </a:solidFill>
              </a:rPr>
              <a:t>e) Why was Mandela awarded Nobel Peace Prize?</a:t>
            </a:r>
            <a:endParaRPr lang="en-US" b="1" dirty="0">
              <a:solidFill>
                <a:schemeClr val="bg1">
                  <a:lumMod val="50000"/>
                </a:schemeClr>
              </a:solidFill>
            </a:endParaRPr>
          </a:p>
        </p:txBody>
      </p:sp>
    </p:spTree>
    <p:extLst>
      <p:ext uri="{BB962C8B-B14F-4D97-AF65-F5344CB8AC3E}">
        <p14:creationId xmlns:p14="http://schemas.microsoft.com/office/powerpoint/2010/main" val="2167456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rot="10800000" flipV="1">
            <a:off x="877202" y="1066800"/>
            <a:ext cx="7391400" cy="1249680"/>
          </a:xfrm>
          <a:prstGeom prst="horizontalScroll">
            <a:avLst/>
          </a:prstGeom>
          <a:pattFill prst="openDmn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3">
                    <a:lumMod val="75000"/>
                  </a:schemeClr>
                </a:solidFill>
              </a:rPr>
              <a:t>Based on your reading of the passage make short notes in each of the boxes in the flow chart showing the difference stages of Nelson Mandela..No.1 has been done for you.)</a:t>
            </a:r>
            <a:endParaRPr lang="en-US" sz="1400" b="1" dirty="0">
              <a:solidFill>
                <a:schemeClr val="accent3">
                  <a:lumMod val="75000"/>
                </a:schemeClr>
              </a:solidFill>
            </a:endParaRPr>
          </a:p>
        </p:txBody>
      </p:sp>
      <p:sp>
        <p:nvSpPr>
          <p:cNvPr id="3" name="Flowchart: Display 2"/>
          <p:cNvSpPr/>
          <p:nvPr/>
        </p:nvSpPr>
        <p:spPr>
          <a:xfrm>
            <a:off x="3314122" y="380999"/>
            <a:ext cx="2126673" cy="685800"/>
          </a:xfrm>
          <a:prstGeom prst="flowChartDisplay">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solidFill>
              </a:rPr>
              <a:t>Evaluation</a:t>
            </a:r>
            <a:endParaRPr lang="en-US" b="1" dirty="0">
              <a:solidFill>
                <a:schemeClr val="accent2"/>
              </a:solidFill>
            </a:endParaRPr>
          </a:p>
        </p:txBody>
      </p:sp>
      <p:grpSp>
        <p:nvGrpSpPr>
          <p:cNvPr id="6" name="Group 5"/>
          <p:cNvGrpSpPr/>
          <p:nvPr/>
        </p:nvGrpSpPr>
        <p:grpSpPr>
          <a:xfrm>
            <a:off x="1142999" y="2644481"/>
            <a:ext cx="7239001" cy="1027612"/>
            <a:chOff x="1987903" y="3236821"/>
            <a:chExt cx="8418839" cy="1516792"/>
          </a:xfrm>
        </p:grpSpPr>
        <p:sp>
          <p:nvSpPr>
            <p:cNvPr id="7" name="Oval 6"/>
            <p:cNvSpPr/>
            <p:nvPr/>
          </p:nvSpPr>
          <p:spPr>
            <a:xfrm>
              <a:off x="1987903" y="3327505"/>
              <a:ext cx="449357" cy="3364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grpSp>
          <p:nvGrpSpPr>
            <p:cNvPr id="8" name="Group 7"/>
            <p:cNvGrpSpPr/>
            <p:nvPr/>
          </p:nvGrpSpPr>
          <p:grpSpPr>
            <a:xfrm>
              <a:off x="7667073" y="3285171"/>
              <a:ext cx="1293929" cy="1287908"/>
              <a:chOff x="6840755" y="2228981"/>
              <a:chExt cx="1293929" cy="1287908"/>
            </a:xfrm>
            <a:noFill/>
          </p:grpSpPr>
          <p:sp>
            <p:nvSpPr>
              <p:cNvPr id="26" name="Rectangle 25"/>
              <p:cNvSpPr/>
              <p:nvPr/>
            </p:nvSpPr>
            <p:spPr>
              <a:xfrm>
                <a:off x="6840755" y="2565971"/>
                <a:ext cx="1293929" cy="95091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76787" y="2228981"/>
                <a:ext cx="335063" cy="3364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US" dirty="0">
                  <a:solidFill>
                    <a:schemeClr val="tx1"/>
                  </a:solidFill>
                </a:endParaRPr>
              </a:p>
            </p:txBody>
          </p:sp>
        </p:grpSp>
        <p:grpSp>
          <p:nvGrpSpPr>
            <p:cNvPr id="9" name="Group 8"/>
            <p:cNvGrpSpPr/>
            <p:nvPr/>
          </p:nvGrpSpPr>
          <p:grpSpPr>
            <a:xfrm>
              <a:off x="9181792" y="3236821"/>
              <a:ext cx="1224950" cy="1287348"/>
              <a:chOff x="8618817" y="2285823"/>
              <a:chExt cx="1224950" cy="1287348"/>
            </a:xfrm>
            <a:noFill/>
          </p:grpSpPr>
          <p:sp>
            <p:nvSpPr>
              <p:cNvPr id="24" name="Rectangle 23"/>
              <p:cNvSpPr/>
              <p:nvPr/>
            </p:nvSpPr>
            <p:spPr>
              <a:xfrm>
                <a:off x="8618817" y="2622253"/>
                <a:ext cx="1224950" cy="95091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087837" y="2285823"/>
                <a:ext cx="284671" cy="3364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US" dirty="0">
                  <a:solidFill>
                    <a:schemeClr val="tx1"/>
                  </a:solidFill>
                </a:endParaRPr>
              </a:p>
            </p:txBody>
          </p:sp>
        </p:grpSp>
        <p:grpSp>
          <p:nvGrpSpPr>
            <p:cNvPr id="10" name="Group 9"/>
            <p:cNvGrpSpPr/>
            <p:nvPr/>
          </p:nvGrpSpPr>
          <p:grpSpPr>
            <a:xfrm>
              <a:off x="3112347" y="3327506"/>
              <a:ext cx="1181218" cy="1409806"/>
              <a:chOff x="4908430" y="2261780"/>
              <a:chExt cx="1181218" cy="1409806"/>
            </a:xfrm>
            <a:noFill/>
          </p:grpSpPr>
          <p:sp>
            <p:nvSpPr>
              <p:cNvPr id="22" name="Rectangle 21"/>
              <p:cNvSpPr/>
              <p:nvPr/>
            </p:nvSpPr>
            <p:spPr>
              <a:xfrm>
                <a:off x="4908430" y="2576433"/>
                <a:ext cx="1181218" cy="109515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73793" y="2261780"/>
                <a:ext cx="284671" cy="3364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grpSp>
        <p:grpSp>
          <p:nvGrpSpPr>
            <p:cNvPr id="11" name="Group 10"/>
            <p:cNvGrpSpPr/>
            <p:nvPr/>
          </p:nvGrpSpPr>
          <p:grpSpPr>
            <a:xfrm>
              <a:off x="4632078" y="3343807"/>
              <a:ext cx="1181218" cy="1409806"/>
              <a:chOff x="4908430" y="2261780"/>
              <a:chExt cx="1181218" cy="1409806"/>
            </a:xfrm>
            <a:noFill/>
          </p:grpSpPr>
          <p:sp>
            <p:nvSpPr>
              <p:cNvPr id="20" name="Rectangle 19"/>
              <p:cNvSpPr/>
              <p:nvPr/>
            </p:nvSpPr>
            <p:spPr>
              <a:xfrm>
                <a:off x="4908430" y="2576433"/>
                <a:ext cx="1181218" cy="109515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73793" y="2261780"/>
                <a:ext cx="284671" cy="3364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grpSp>
        <p:grpSp>
          <p:nvGrpSpPr>
            <p:cNvPr id="12" name="Group 11"/>
            <p:cNvGrpSpPr/>
            <p:nvPr/>
          </p:nvGrpSpPr>
          <p:grpSpPr>
            <a:xfrm>
              <a:off x="6163055" y="3271320"/>
              <a:ext cx="1181218" cy="1409806"/>
              <a:chOff x="4908430" y="2261780"/>
              <a:chExt cx="1181218" cy="1409806"/>
            </a:xfrm>
            <a:noFill/>
          </p:grpSpPr>
          <p:sp>
            <p:nvSpPr>
              <p:cNvPr id="18" name="Rectangle 17"/>
              <p:cNvSpPr/>
              <p:nvPr/>
            </p:nvSpPr>
            <p:spPr>
              <a:xfrm>
                <a:off x="4908430" y="2576433"/>
                <a:ext cx="1181218" cy="109515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373793" y="2261780"/>
                <a:ext cx="284671" cy="3364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grpSp>
        <p:sp>
          <p:nvSpPr>
            <p:cNvPr id="13" name="Right Arrow 12"/>
            <p:cNvSpPr/>
            <p:nvPr/>
          </p:nvSpPr>
          <p:spPr>
            <a:xfrm>
              <a:off x="4292706" y="4086133"/>
              <a:ext cx="323659" cy="2860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2803191" y="4045560"/>
              <a:ext cx="325036" cy="36715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ight Arrow 14"/>
            <p:cNvSpPr/>
            <p:nvPr/>
          </p:nvSpPr>
          <p:spPr>
            <a:xfrm>
              <a:off x="8979025" y="3952339"/>
              <a:ext cx="202767" cy="36695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flipV="1">
              <a:off x="5840255" y="3982439"/>
              <a:ext cx="336968" cy="345899"/>
            </a:xfrm>
            <a:prstGeom prst="rightArrow">
              <a:avLst>
                <a:gd name="adj1" fmla="val 50000"/>
                <a:gd name="adj2" fmla="val 7584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0800000" flipH="1" flipV="1">
              <a:off x="7316894" y="3927037"/>
              <a:ext cx="350179" cy="34116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a:off x="747426" y="2923427"/>
            <a:ext cx="1007174" cy="7369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9" name="Rectangle 28"/>
          <p:cNvSpPr/>
          <p:nvPr/>
        </p:nvSpPr>
        <p:spPr>
          <a:xfrm>
            <a:off x="746415" y="2977062"/>
            <a:ext cx="1008185" cy="64810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Fought against apartheid</a:t>
            </a:r>
            <a:endParaRPr lang="en-US" sz="1200" b="1" dirty="0">
              <a:solidFill>
                <a:schemeClr val="tx1"/>
              </a:solidFill>
            </a:endParaRPr>
          </a:p>
        </p:txBody>
      </p:sp>
    </p:spTree>
    <p:extLst>
      <p:ext uri="{BB962C8B-B14F-4D97-AF65-F5344CB8AC3E}">
        <p14:creationId xmlns:p14="http://schemas.microsoft.com/office/powerpoint/2010/main" val="105064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152400"/>
            <a:ext cx="8229600" cy="632460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10-Point Star 2"/>
          <p:cNvSpPr/>
          <p:nvPr/>
        </p:nvSpPr>
        <p:spPr>
          <a:xfrm>
            <a:off x="1600200" y="1676400"/>
            <a:ext cx="5638800" cy="2057400"/>
          </a:xfrm>
          <a:prstGeom prst="star10">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accent6">
                    <a:lumMod val="50000"/>
                  </a:schemeClr>
                </a:solidFill>
              </a:rPr>
              <a:t>Q.Make</a:t>
            </a:r>
            <a:r>
              <a:rPr lang="en-US" b="1" dirty="0">
                <a:solidFill>
                  <a:schemeClr val="accent6">
                    <a:lumMod val="50000"/>
                  </a:schemeClr>
                </a:solidFill>
              </a:rPr>
              <a:t> a list </a:t>
            </a:r>
            <a:r>
              <a:rPr lang="en-US" b="1" dirty="0" smtClean="0">
                <a:solidFill>
                  <a:schemeClr val="accent6">
                    <a:lumMod val="50000"/>
                  </a:schemeClr>
                </a:solidFill>
              </a:rPr>
              <a:t>of five events happening in Mandel’s struggling  </a:t>
            </a:r>
            <a:r>
              <a:rPr lang="en-US" b="1" dirty="0">
                <a:solidFill>
                  <a:schemeClr val="accent6">
                    <a:lumMod val="50000"/>
                  </a:schemeClr>
                </a:solidFill>
              </a:rPr>
              <a:t>life.</a:t>
            </a:r>
            <a:endParaRPr lang="en-US" b="1" dirty="0">
              <a:solidFill>
                <a:schemeClr val="accent6">
                  <a:lumMod val="50000"/>
                </a:schemeClr>
              </a:solidFill>
            </a:endParaRPr>
          </a:p>
        </p:txBody>
      </p:sp>
    </p:spTree>
    <p:extLst>
      <p:ext uri="{BB962C8B-B14F-4D97-AF65-F5344CB8AC3E}">
        <p14:creationId xmlns:p14="http://schemas.microsoft.com/office/powerpoint/2010/main" val="2393347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Point Star 1"/>
          <p:cNvSpPr/>
          <p:nvPr/>
        </p:nvSpPr>
        <p:spPr>
          <a:xfrm>
            <a:off x="2362200" y="838200"/>
            <a:ext cx="4495800" cy="1600200"/>
          </a:xfrm>
          <a:prstGeom prst="star6">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5"/>
                </a:solidFill>
              </a:rPr>
              <a:t>Home Work</a:t>
            </a:r>
            <a:endParaRPr lang="en-US" sz="2400" b="1" dirty="0">
              <a:solidFill>
                <a:schemeClr val="accent5"/>
              </a:solidFill>
            </a:endParaRPr>
          </a:p>
        </p:txBody>
      </p:sp>
      <p:sp>
        <p:nvSpPr>
          <p:cNvPr id="3" name="Plaque 2"/>
          <p:cNvSpPr/>
          <p:nvPr/>
        </p:nvSpPr>
        <p:spPr>
          <a:xfrm>
            <a:off x="1524000" y="2819400"/>
            <a:ext cx="5334000" cy="914400"/>
          </a:xfrm>
          <a:prstGeom prst="plaque">
            <a:avLst/>
          </a:prstGeom>
          <a:pattFill prst="horz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3">
                    <a:lumMod val="75000"/>
                  </a:schemeClr>
                </a:solidFill>
              </a:rPr>
              <a:t>Summarize the text in your own language. </a:t>
            </a:r>
            <a:endParaRPr lang="en-US" sz="2000" b="1" dirty="0">
              <a:solidFill>
                <a:schemeClr val="accent3">
                  <a:lumMod val="75000"/>
                </a:schemeClr>
              </a:solidFill>
            </a:endParaRPr>
          </a:p>
        </p:txBody>
      </p:sp>
    </p:spTree>
    <p:extLst>
      <p:ext uri="{BB962C8B-B14F-4D97-AF65-F5344CB8AC3E}">
        <p14:creationId xmlns:p14="http://schemas.microsoft.com/office/powerpoint/2010/main" val="1034272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876800"/>
            <a:ext cx="8382000" cy="830997"/>
          </a:xfrm>
          <a:prstGeom prst="rect">
            <a:avLst/>
          </a:prstGeom>
          <a:noFill/>
        </p:spPr>
        <p:txBody>
          <a:bodyPr wrap="square" rtlCol="0">
            <a:spAutoFit/>
          </a:bodyPr>
          <a:lstStyle/>
          <a:p>
            <a:pPr algn="ctr"/>
            <a:r>
              <a:rPr lang="en-US" sz="48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Thank you Very Much</a:t>
            </a:r>
          </a:p>
        </p:txBody>
      </p:sp>
      <p:pic>
        <p:nvPicPr>
          <p:cNvPr id="23554" name="Picture 2" descr="C:\Users\Farzana Alam\Desktop\applause (1).gif"/>
          <p:cNvPicPr>
            <a:picLocks noChangeAspect="1" noChangeArrowheads="1" noCrop="1"/>
          </p:cNvPicPr>
          <p:nvPr/>
        </p:nvPicPr>
        <p:blipFill>
          <a:blip r:embed="rId2"/>
          <a:srcRect/>
          <a:stretch>
            <a:fillRect/>
          </a:stretch>
        </p:blipFill>
        <p:spPr bwMode="auto">
          <a:xfrm>
            <a:off x="1806539" y="533400"/>
            <a:ext cx="4384711" cy="459105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linds(horizontal)">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ndela 6.jpg"/>
          <p:cNvPicPr>
            <a:picLocks noChangeAspect="1"/>
          </p:cNvPicPr>
          <p:nvPr/>
        </p:nvPicPr>
        <p:blipFill>
          <a:blip r:embed="rId2"/>
          <a:stretch>
            <a:fillRect/>
          </a:stretch>
        </p:blipFill>
        <p:spPr>
          <a:xfrm>
            <a:off x="609600" y="609600"/>
            <a:ext cx="7772400" cy="5867400"/>
          </a:xfrm>
          <a:prstGeom prst="rect">
            <a:avLst/>
          </a:prstGeom>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 y="1169438"/>
            <a:ext cx="3276600" cy="401216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4784" y="1143000"/>
            <a:ext cx="4108231" cy="4038600"/>
          </a:xfrm>
          <a:prstGeom prst="rect">
            <a:avLst/>
          </a:prstGeom>
        </p:spPr>
      </p:pic>
      <p:sp>
        <p:nvSpPr>
          <p:cNvPr id="4" name="Rectangle 3"/>
          <p:cNvSpPr/>
          <p:nvPr/>
        </p:nvSpPr>
        <p:spPr>
          <a:xfrm>
            <a:off x="518160" y="5562600"/>
            <a:ext cx="3733800" cy="8382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itchFamily="18" charset="0"/>
                <a:cs typeface="Times New Roman" pitchFamily="18" charset="0"/>
              </a:rPr>
              <a:t>Paternal Residence of Nelson Mandela</a:t>
            </a:r>
          </a:p>
        </p:txBody>
      </p:sp>
      <p:sp>
        <p:nvSpPr>
          <p:cNvPr id="5" name="Rectangle 4"/>
          <p:cNvSpPr/>
          <p:nvPr/>
        </p:nvSpPr>
        <p:spPr>
          <a:xfrm>
            <a:off x="4419600" y="5562600"/>
            <a:ext cx="4191000" cy="838200"/>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itchFamily="18" charset="0"/>
                <a:cs typeface="Times New Roman" pitchFamily="18" charset="0"/>
              </a:rPr>
              <a:t>President House of South Africa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plus(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685800" y="914400"/>
            <a:ext cx="7848600" cy="1066800"/>
          </a:xfrm>
          <a:prstGeom prst="homePlate">
            <a:avLst/>
          </a:prstGeom>
          <a:pattFill prst="lgCheck">
            <a:fgClr>
              <a:schemeClr val="accent2">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lumMod val="50000"/>
                  </a:schemeClr>
                </a:solidFill>
                <a:latin typeface="Times New Roman" pitchFamily="18" charset="0"/>
                <a:cs typeface="Times New Roman" pitchFamily="18" charset="0"/>
              </a:rPr>
              <a:t>Today’s Lesson</a:t>
            </a:r>
          </a:p>
        </p:txBody>
      </p:sp>
      <p:sp>
        <p:nvSpPr>
          <p:cNvPr id="4" name="Round Same Side Corner Rectangle 3"/>
          <p:cNvSpPr/>
          <p:nvPr/>
        </p:nvSpPr>
        <p:spPr>
          <a:xfrm>
            <a:off x="1524000" y="2514600"/>
            <a:ext cx="6248400" cy="3048000"/>
          </a:xfrm>
          <a:prstGeom prst="round2Same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2060"/>
                </a:solidFill>
                <a:latin typeface="Times New Roman" pitchFamily="18" charset="0"/>
                <a:cs typeface="Times New Roman" pitchFamily="18" charset="0"/>
              </a:rPr>
              <a:t>Nelson Mandela, from Apartheid Fighter to President</a:t>
            </a:r>
            <a:r>
              <a:rPr lang="en-US" sz="3200" b="1" i="1" dirty="0" smtClean="0">
                <a:solidFill>
                  <a:srgbClr val="002060"/>
                </a:solidFill>
                <a:latin typeface="Times New Roman" pitchFamily="18" charset="0"/>
                <a:cs typeface="Times New Roman" pitchFamily="18" charset="0"/>
              </a:rPr>
              <a:t>.</a:t>
            </a:r>
          </a:p>
          <a:p>
            <a:pPr algn="ctr"/>
            <a:r>
              <a:rPr lang="en-US" sz="3200" b="1" i="1" dirty="0" err="1" smtClean="0">
                <a:solidFill>
                  <a:srgbClr val="002060"/>
                </a:solidFill>
                <a:latin typeface="Times New Roman" pitchFamily="18" charset="0"/>
                <a:cs typeface="Times New Roman" pitchFamily="18" charset="0"/>
              </a:rPr>
              <a:t>Unit:One</a:t>
            </a:r>
            <a:endParaRPr lang="en-US" sz="3200" b="1" i="1" dirty="0" smtClean="0">
              <a:solidFill>
                <a:srgbClr val="002060"/>
              </a:solidFill>
              <a:latin typeface="Times New Roman" pitchFamily="18" charset="0"/>
              <a:cs typeface="Times New Roman" pitchFamily="18" charset="0"/>
            </a:endParaRPr>
          </a:p>
          <a:p>
            <a:pPr algn="ctr"/>
            <a:r>
              <a:rPr lang="en-US" sz="3200" b="1" i="1" dirty="0" err="1" smtClean="0">
                <a:solidFill>
                  <a:srgbClr val="002060"/>
                </a:solidFill>
                <a:latin typeface="Times New Roman" pitchFamily="18" charset="0"/>
                <a:cs typeface="Times New Roman" pitchFamily="18" charset="0"/>
              </a:rPr>
              <a:t>Lesson:One</a:t>
            </a:r>
            <a:endParaRPr lang="en-US" sz="3200" b="1" i="1" dirty="0">
              <a:solidFill>
                <a:srgbClr val="002060"/>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8175" y="1295400"/>
            <a:ext cx="7924800" cy="762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accent6">
                    <a:lumMod val="40000"/>
                    <a:lumOff val="60000"/>
                  </a:schemeClr>
                </a:solidFill>
                <a:latin typeface="Times New Roman" pitchFamily="18" charset="0"/>
                <a:cs typeface="Times New Roman" pitchFamily="18" charset="0"/>
              </a:rPr>
              <a:t>After the lesson the ss will be able to-</a:t>
            </a:r>
          </a:p>
        </p:txBody>
      </p:sp>
      <p:sp>
        <p:nvSpPr>
          <p:cNvPr id="4" name="Rectangle 3">
            <a:extLst>
              <a:ext uri="{FF2B5EF4-FFF2-40B4-BE49-F238E27FC236}">
                <a16:creationId xmlns:a16="http://schemas.microsoft.com/office/drawing/2014/main" xmlns="" id="{DD9008A3-6E31-4CCD-88CF-1AFD65067DFA}"/>
              </a:ext>
            </a:extLst>
          </p:cNvPr>
          <p:cNvSpPr/>
          <p:nvPr/>
        </p:nvSpPr>
        <p:spPr>
          <a:xfrm>
            <a:off x="581025" y="2209800"/>
            <a:ext cx="7981950" cy="31242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2">
                    <a:lumMod val="75000"/>
                  </a:schemeClr>
                </a:solidFill>
                <a:latin typeface="Times New Roman" pitchFamily="18" charset="0"/>
                <a:cs typeface="Times New Roman" pitchFamily="18" charset="0"/>
              </a:rPr>
              <a:t>→</a:t>
            </a:r>
            <a:r>
              <a:rPr lang="en-US" sz="2400" b="1" dirty="0" smtClean="0">
                <a:solidFill>
                  <a:schemeClr val="accent2">
                    <a:lumMod val="75000"/>
                  </a:schemeClr>
                </a:solidFill>
                <a:latin typeface="Times New Roman" pitchFamily="18" charset="0"/>
                <a:cs typeface="Times New Roman" pitchFamily="18" charset="0"/>
              </a:rPr>
              <a:t> say </a:t>
            </a:r>
            <a:r>
              <a:rPr lang="en-US" sz="2400" b="1" dirty="0">
                <a:solidFill>
                  <a:schemeClr val="accent2">
                    <a:lumMod val="75000"/>
                  </a:schemeClr>
                </a:solidFill>
                <a:latin typeface="Times New Roman" pitchFamily="18" charset="0"/>
                <a:cs typeface="Times New Roman" pitchFamily="18" charset="0"/>
              </a:rPr>
              <a:t>the synonym &amp; antonym </a:t>
            </a:r>
            <a:r>
              <a:rPr lang="en-US" sz="2400" b="1" dirty="0" smtClean="0">
                <a:solidFill>
                  <a:schemeClr val="accent2">
                    <a:lumMod val="75000"/>
                  </a:schemeClr>
                </a:solidFill>
                <a:latin typeface="Times New Roman" pitchFamily="18" charset="0"/>
                <a:cs typeface="Times New Roman" pitchFamily="18" charset="0"/>
              </a:rPr>
              <a:t>of some new</a:t>
            </a:r>
            <a:r>
              <a:rPr lang="en-US" sz="2400" b="1" dirty="0">
                <a:solidFill>
                  <a:schemeClr val="accent2">
                    <a:lumMod val="75000"/>
                  </a:schemeClr>
                </a:solidFill>
                <a:latin typeface="Times New Roman" pitchFamily="18" charset="0"/>
                <a:cs typeface="Times New Roman" pitchFamily="18" charset="0"/>
              </a:rPr>
              <a:t/>
            </a:r>
            <a:br>
              <a:rPr lang="en-US" sz="2400" b="1" dirty="0">
                <a:solidFill>
                  <a:schemeClr val="accent2">
                    <a:lumMod val="75000"/>
                  </a:schemeClr>
                </a:solidFill>
                <a:latin typeface="Times New Roman" pitchFamily="18" charset="0"/>
                <a:cs typeface="Times New Roman" pitchFamily="18" charset="0"/>
              </a:rPr>
            </a:br>
            <a:r>
              <a:rPr lang="en-US" sz="2400" b="1" dirty="0">
                <a:solidFill>
                  <a:schemeClr val="accent2">
                    <a:lumMod val="75000"/>
                  </a:schemeClr>
                </a:solidFill>
                <a:latin typeface="Times New Roman" pitchFamily="18" charset="0"/>
                <a:cs typeface="Times New Roman" pitchFamily="18" charset="0"/>
              </a:rPr>
              <a:t>       words.</a:t>
            </a:r>
          </a:p>
          <a:p>
            <a:r>
              <a:rPr lang="en-US" sz="2400" b="1" dirty="0">
                <a:solidFill>
                  <a:schemeClr val="accent2">
                    <a:lumMod val="75000"/>
                  </a:schemeClr>
                </a:solidFill>
                <a:latin typeface="Times New Roman" pitchFamily="18" charset="0"/>
                <a:cs typeface="Times New Roman" pitchFamily="18" charset="0"/>
              </a:rPr>
              <a:t>→ </a:t>
            </a:r>
            <a:r>
              <a:rPr lang="en-US" sz="2400" b="1" dirty="0" smtClean="0">
                <a:solidFill>
                  <a:schemeClr val="accent2">
                    <a:lumMod val="75000"/>
                  </a:schemeClr>
                </a:solidFill>
                <a:latin typeface="Times New Roman" pitchFamily="18" charset="0"/>
                <a:cs typeface="Times New Roman" pitchFamily="18" charset="0"/>
              </a:rPr>
              <a:t>identify several </a:t>
            </a:r>
            <a:r>
              <a:rPr lang="en-US" sz="2400" b="1" dirty="0">
                <a:solidFill>
                  <a:schemeClr val="accent2">
                    <a:lumMod val="75000"/>
                  </a:schemeClr>
                </a:solidFill>
                <a:latin typeface="Times New Roman" pitchFamily="18" charset="0"/>
                <a:cs typeface="Times New Roman" pitchFamily="18" charset="0"/>
              </a:rPr>
              <a:t>world famous personalities.</a:t>
            </a:r>
          </a:p>
          <a:p>
            <a:r>
              <a:rPr lang="en-US" sz="2400" b="1" dirty="0">
                <a:solidFill>
                  <a:schemeClr val="accent2">
                    <a:lumMod val="75000"/>
                  </a:schemeClr>
                </a:solidFill>
                <a:latin typeface="Times New Roman" pitchFamily="18" charset="0"/>
                <a:cs typeface="Times New Roman" pitchFamily="18" charset="0"/>
              </a:rPr>
              <a:t>→ speak </a:t>
            </a:r>
            <a:r>
              <a:rPr lang="en-US" sz="2400" b="1" dirty="0" smtClean="0">
                <a:solidFill>
                  <a:schemeClr val="accent2">
                    <a:lumMod val="75000"/>
                  </a:schemeClr>
                </a:solidFill>
                <a:latin typeface="Times New Roman" pitchFamily="18" charset="0"/>
                <a:cs typeface="Times New Roman" pitchFamily="18" charset="0"/>
              </a:rPr>
              <a:t>about Nelson </a:t>
            </a:r>
            <a:r>
              <a:rPr lang="en-US" sz="2400" b="1" dirty="0">
                <a:solidFill>
                  <a:schemeClr val="accent2">
                    <a:lumMod val="75000"/>
                  </a:schemeClr>
                </a:solidFill>
                <a:latin typeface="Times New Roman" pitchFamily="18" charset="0"/>
                <a:cs typeface="Times New Roman" pitchFamily="18" charset="0"/>
              </a:rPr>
              <a:t>Mandela </a:t>
            </a:r>
            <a:r>
              <a:rPr lang="en-US" sz="2400" b="1" dirty="0" smtClean="0">
                <a:solidFill>
                  <a:schemeClr val="accent2">
                    <a:lumMod val="75000"/>
                  </a:schemeClr>
                </a:solidFill>
                <a:latin typeface="Times New Roman" pitchFamily="18" charset="0"/>
                <a:cs typeface="Times New Roman" pitchFamily="18" charset="0"/>
              </a:rPr>
              <a:t>and his </a:t>
            </a:r>
            <a:r>
              <a:rPr lang="en-US" sz="2400" b="1" dirty="0">
                <a:solidFill>
                  <a:schemeClr val="accent2">
                    <a:lumMod val="75000"/>
                  </a:schemeClr>
                </a:solidFill>
                <a:latin typeface="Times New Roman" pitchFamily="18" charset="0"/>
                <a:cs typeface="Times New Roman" pitchFamily="18" charset="0"/>
              </a:rPr>
              <a:t>contribution.</a:t>
            </a:r>
          </a:p>
          <a:p>
            <a:r>
              <a:rPr lang="en-US" sz="2400" b="1" dirty="0">
                <a:solidFill>
                  <a:schemeClr val="accent2">
                    <a:lumMod val="75000"/>
                  </a:schemeClr>
                </a:solidFill>
                <a:latin typeface="Times New Roman" pitchFamily="18" charset="0"/>
                <a:cs typeface="Times New Roman" pitchFamily="18" charset="0"/>
              </a:rPr>
              <a:t>→ explain ‘a brief history of South Africa.’</a:t>
            </a:r>
          </a:p>
        </p:txBody>
      </p:sp>
      <p:sp>
        <p:nvSpPr>
          <p:cNvPr id="3" name="Horizontal Scroll 2"/>
          <p:cNvSpPr/>
          <p:nvPr/>
        </p:nvSpPr>
        <p:spPr>
          <a:xfrm>
            <a:off x="2209800" y="304800"/>
            <a:ext cx="4953000" cy="1033272"/>
          </a:xfrm>
          <a:prstGeom prst="horizontalScroll">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6">
                    <a:lumMod val="50000"/>
                  </a:schemeClr>
                </a:solidFill>
                <a:latin typeface="Times New Roman" pitchFamily="18" charset="0"/>
                <a:cs typeface="Times New Roman" pitchFamily="18" charset="0"/>
              </a:rPr>
              <a:t>Learning</a:t>
            </a:r>
            <a:r>
              <a:rPr lang="en-US" sz="2800" b="1" dirty="0">
                <a:solidFill>
                  <a:schemeClr val="accent6">
                    <a:lumMod val="50000"/>
                  </a:schemeClr>
                </a:solidFill>
              </a:rPr>
              <a:t> </a:t>
            </a:r>
            <a:r>
              <a:rPr lang="en-US" sz="2800" b="1" dirty="0">
                <a:solidFill>
                  <a:schemeClr val="accent6">
                    <a:lumMod val="50000"/>
                  </a:schemeClr>
                </a:solidFill>
                <a:latin typeface="Times New Roman" pitchFamily="18" charset="0"/>
                <a:cs typeface="Times New Roman" pitchFamily="18" charset="0"/>
              </a:rPr>
              <a:t>Outcomes:</a:t>
            </a:r>
            <a:endParaRPr lang="en-US" sz="2800" b="1" dirty="0">
              <a:solidFill>
                <a:schemeClr val="accent6">
                  <a:lumMod val="50000"/>
                </a:schemeClr>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609599" y="1219200"/>
            <a:ext cx="7951573" cy="5029199"/>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685800" y="1958160"/>
            <a:ext cx="1775460" cy="4511219"/>
            <a:chOff x="525780" y="1272540"/>
            <a:chExt cx="1912620" cy="5204460"/>
          </a:xfrm>
        </p:grpSpPr>
        <p:sp>
          <p:nvSpPr>
            <p:cNvPr id="25" name="Rounded Rectangle 24"/>
            <p:cNvSpPr/>
            <p:nvPr/>
          </p:nvSpPr>
          <p:spPr>
            <a:xfrm>
              <a:off x="609600" y="1272540"/>
              <a:ext cx="1828800" cy="533400"/>
            </a:xfrm>
            <a:prstGeom prst="roundRect">
              <a:avLst/>
            </a:prstGeom>
            <a:pattFill prst="pct6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Word</a:t>
              </a:r>
              <a:endParaRPr lang="en-US" b="1" dirty="0">
                <a:solidFill>
                  <a:schemeClr val="tx1"/>
                </a:solidFill>
              </a:endParaRPr>
            </a:p>
          </p:txBody>
        </p:sp>
        <p:sp>
          <p:nvSpPr>
            <p:cNvPr id="28" name="Rounded Rectangle 27"/>
            <p:cNvSpPr/>
            <p:nvPr/>
          </p:nvSpPr>
          <p:spPr>
            <a:xfrm>
              <a:off x="586740" y="2209800"/>
              <a:ext cx="1828800" cy="533400"/>
            </a:xfrm>
            <a:prstGeom prst="roundRect">
              <a:avLst/>
            </a:prstGeom>
            <a:pattFill prst="pct6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Shackle</a:t>
              </a:r>
              <a:endParaRPr lang="en-US" b="1" dirty="0">
                <a:solidFill>
                  <a:schemeClr val="tx1"/>
                </a:solidFill>
              </a:endParaRPr>
            </a:p>
          </p:txBody>
        </p:sp>
        <p:sp>
          <p:nvSpPr>
            <p:cNvPr id="29" name="Rounded Rectangle 28"/>
            <p:cNvSpPr/>
            <p:nvPr/>
          </p:nvSpPr>
          <p:spPr>
            <a:xfrm>
              <a:off x="579120" y="3009900"/>
              <a:ext cx="1828800" cy="533400"/>
            </a:xfrm>
            <a:prstGeom prst="roundRect">
              <a:avLst/>
            </a:prstGeom>
            <a:pattFill prst="pct6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Apartheid</a:t>
              </a:r>
              <a:endParaRPr lang="en-US" b="1" dirty="0">
                <a:solidFill>
                  <a:schemeClr val="tx1"/>
                </a:solidFill>
              </a:endParaRPr>
            </a:p>
          </p:txBody>
        </p:sp>
        <p:sp>
          <p:nvSpPr>
            <p:cNvPr id="30" name="Rounded Rectangle 29"/>
            <p:cNvSpPr/>
            <p:nvPr/>
          </p:nvSpPr>
          <p:spPr>
            <a:xfrm>
              <a:off x="579120" y="3771900"/>
              <a:ext cx="1828800" cy="533400"/>
            </a:xfrm>
            <a:prstGeom prst="roundRect">
              <a:avLst/>
            </a:prstGeom>
            <a:pattFill prst="pct6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Emancipation</a:t>
              </a:r>
              <a:endParaRPr lang="en-US" b="1" dirty="0">
                <a:solidFill>
                  <a:schemeClr val="tx1"/>
                </a:solidFill>
              </a:endParaRPr>
            </a:p>
          </p:txBody>
        </p:sp>
        <p:sp>
          <p:nvSpPr>
            <p:cNvPr id="31" name="Rounded Rectangle 30"/>
            <p:cNvSpPr/>
            <p:nvPr/>
          </p:nvSpPr>
          <p:spPr>
            <a:xfrm>
              <a:off x="533400" y="5943600"/>
              <a:ext cx="1828800" cy="533400"/>
            </a:xfrm>
            <a:prstGeom prst="roundRect">
              <a:avLst/>
            </a:prstGeom>
            <a:pattFill prst="pct6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Mythic</a:t>
              </a:r>
              <a:endParaRPr lang="en-US" b="1" dirty="0">
                <a:solidFill>
                  <a:schemeClr val="tx1"/>
                </a:solidFill>
              </a:endParaRPr>
            </a:p>
          </p:txBody>
        </p:sp>
        <p:sp>
          <p:nvSpPr>
            <p:cNvPr id="32" name="Rounded Rectangle 31"/>
            <p:cNvSpPr/>
            <p:nvPr/>
          </p:nvSpPr>
          <p:spPr>
            <a:xfrm>
              <a:off x="541020" y="4442460"/>
              <a:ext cx="1828800" cy="533400"/>
            </a:xfrm>
            <a:prstGeom prst="roundRect">
              <a:avLst/>
            </a:prstGeom>
            <a:pattFill prst="pct6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Charisma</a:t>
              </a:r>
              <a:endParaRPr lang="en-US" b="1" dirty="0">
                <a:solidFill>
                  <a:schemeClr val="tx1"/>
                </a:solidFill>
              </a:endParaRPr>
            </a:p>
          </p:txBody>
        </p:sp>
        <p:sp>
          <p:nvSpPr>
            <p:cNvPr id="35" name="Rounded Rectangle 34"/>
            <p:cNvSpPr/>
            <p:nvPr/>
          </p:nvSpPr>
          <p:spPr>
            <a:xfrm>
              <a:off x="525780" y="5189220"/>
              <a:ext cx="1828800" cy="533400"/>
            </a:xfrm>
            <a:prstGeom prst="roundRect">
              <a:avLst/>
            </a:prstGeom>
            <a:pattFill prst="pct6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Chasm</a:t>
              </a:r>
              <a:endParaRPr lang="en-US" b="1" dirty="0">
                <a:solidFill>
                  <a:schemeClr val="tx1"/>
                </a:solidFill>
              </a:endParaRPr>
            </a:p>
          </p:txBody>
        </p:sp>
      </p:grpSp>
      <p:grpSp>
        <p:nvGrpSpPr>
          <p:cNvPr id="49" name="Group 48"/>
          <p:cNvGrpSpPr/>
          <p:nvPr/>
        </p:nvGrpSpPr>
        <p:grpSpPr>
          <a:xfrm>
            <a:off x="6149340" y="1917976"/>
            <a:ext cx="1784554" cy="4520924"/>
            <a:chOff x="6088380" y="1181100"/>
            <a:chExt cx="1866900" cy="5257800"/>
          </a:xfrm>
          <a:pattFill prst="wdDnDiag">
            <a:fgClr>
              <a:schemeClr val="accent1"/>
            </a:fgClr>
            <a:bgClr>
              <a:schemeClr val="bg1"/>
            </a:bgClr>
          </a:pattFill>
        </p:grpSpPr>
        <p:sp>
          <p:nvSpPr>
            <p:cNvPr id="27" name="Rounded Rectangle 26"/>
            <p:cNvSpPr/>
            <p:nvPr/>
          </p:nvSpPr>
          <p:spPr>
            <a:xfrm>
              <a:off x="6149339" y="1181100"/>
              <a:ext cx="1798320" cy="533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75000"/>
                    </a:schemeClr>
                  </a:solidFill>
                </a:rPr>
                <a:t>Antonym</a:t>
              </a:r>
              <a:endParaRPr lang="en-US" b="1" dirty="0">
                <a:solidFill>
                  <a:schemeClr val="accent3">
                    <a:lumMod val="75000"/>
                  </a:schemeClr>
                </a:solidFill>
              </a:endParaRPr>
            </a:p>
          </p:txBody>
        </p:sp>
        <p:sp>
          <p:nvSpPr>
            <p:cNvPr id="39" name="Rounded Rectangle 38"/>
            <p:cNvSpPr/>
            <p:nvPr/>
          </p:nvSpPr>
          <p:spPr>
            <a:xfrm>
              <a:off x="6103620" y="5905500"/>
              <a:ext cx="1828800" cy="533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75000"/>
                    </a:schemeClr>
                  </a:solidFill>
                </a:rPr>
                <a:t>Factual</a:t>
              </a:r>
              <a:endParaRPr lang="en-US" b="1" dirty="0">
                <a:solidFill>
                  <a:schemeClr val="accent3">
                    <a:lumMod val="75000"/>
                  </a:schemeClr>
                </a:solidFill>
              </a:endParaRPr>
            </a:p>
          </p:txBody>
        </p:sp>
        <p:sp>
          <p:nvSpPr>
            <p:cNvPr id="40" name="Rounded Rectangle 39"/>
            <p:cNvSpPr/>
            <p:nvPr/>
          </p:nvSpPr>
          <p:spPr>
            <a:xfrm>
              <a:off x="6088380" y="5135880"/>
              <a:ext cx="1828800" cy="533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75000"/>
                    </a:schemeClr>
                  </a:solidFill>
                </a:rPr>
                <a:t>bridge</a:t>
              </a:r>
              <a:endParaRPr lang="en-US" b="1" dirty="0">
                <a:solidFill>
                  <a:schemeClr val="accent3">
                    <a:lumMod val="75000"/>
                  </a:schemeClr>
                </a:solidFill>
              </a:endParaRPr>
            </a:p>
          </p:txBody>
        </p:sp>
        <p:sp>
          <p:nvSpPr>
            <p:cNvPr id="41" name="Rounded Rectangle 40"/>
            <p:cNvSpPr/>
            <p:nvPr/>
          </p:nvSpPr>
          <p:spPr>
            <a:xfrm>
              <a:off x="6103620" y="4305300"/>
              <a:ext cx="1828800" cy="533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75000"/>
                    </a:schemeClr>
                  </a:solidFill>
                </a:rPr>
                <a:t>Repulsion</a:t>
              </a:r>
              <a:endParaRPr lang="en-US" b="1" dirty="0">
                <a:solidFill>
                  <a:schemeClr val="accent3">
                    <a:lumMod val="75000"/>
                  </a:schemeClr>
                </a:solidFill>
              </a:endParaRPr>
            </a:p>
          </p:txBody>
        </p:sp>
        <p:sp>
          <p:nvSpPr>
            <p:cNvPr id="42" name="Rounded Rectangle 41"/>
            <p:cNvSpPr/>
            <p:nvPr/>
          </p:nvSpPr>
          <p:spPr>
            <a:xfrm>
              <a:off x="6118860" y="3657600"/>
              <a:ext cx="1828800" cy="533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75000"/>
                    </a:schemeClr>
                  </a:solidFill>
                </a:rPr>
                <a:t>Imprisonment</a:t>
              </a:r>
              <a:endParaRPr lang="en-US" b="1" dirty="0">
                <a:solidFill>
                  <a:schemeClr val="accent3">
                    <a:lumMod val="75000"/>
                  </a:schemeClr>
                </a:solidFill>
              </a:endParaRPr>
            </a:p>
          </p:txBody>
        </p:sp>
        <p:sp>
          <p:nvSpPr>
            <p:cNvPr id="43" name="Rounded Rectangle 42"/>
            <p:cNvSpPr/>
            <p:nvPr/>
          </p:nvSpPr>
          <p:spPr>
            <a:xfrm>
              <a:off x="6118860" y="3002280"/>
              <a:ext cx="1828800" cy="533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75000"/>
                    </a:schemeClr>
                  </a:solidFill>
                </a:rPr>
                <a:t>Unity</a:t>
              </a:r>
              <a:endParaRPr lang="en-US" b="1" dirty="0">
                <a:solidFill>
                  <a:schemeClr val="accent3">
                    <a:lumMod val="75000"/>
                  </a:schemeClr>
                </a:solidFill>
              </a:endParaRPr>
            </a:p>
          </p:txBody>
        </p:sp>
        <p:sp>
          <p:nvSpPr>
            <p:cNvPr id="44" name="Rounded Rectangle 43"/>
            <p:cNvSpPr/>
            <p:nvPr/>
          </p:nvSpPr>
          <p:spPr>
            <a:xfrm>
              <a:off x="6126480" y="2156460"/>
              <a:ext cx="1828800" cy="533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75000"/>
                    </a:schemeClr>
                  </a:solidFill>
                </a:rPr>
                <a:t>Freedom</a:t>
              </a:r>
              <a:endParaRPr lang="en-US" b="1" dirty="0">
                <a:solidFill>
                  <a:schemeClr val="accent3">
                    <a:lumMod val="75000"/>
                  </a:schemeClr>
                </a:solidFill>
              </a:endParaRPr>
            </a:p>
          </p:txBody>
        </p:sp>
      </p:grpSp>
      <p:grpSp>
        <p:nvGrpSpPr>
          <p:cNvPr id="48" name="Group 47"/>
          <p:cNvGrpSpPr/>
          <p:nvPr/>
        </p:nvGrpSpPr>
        <p:grpSpPr>
          <a:xfrm>
            <a:off x="3276600" y="1917976"/>
            <a:ext cx="1996440" cy="4559024"/>
            <a:chOff x="3276600" y="1249680"/>
            <a:chExt cx="1996440" cy="5227320"/>
          </a:xfrm>
        </p:grpSpPr>
        <p:sp>
          <p:nvSpPr>
            <p:cNvPr id="26" name="Rounded Rectangle 25"/>
            <p:cNvSpPr/>
            <p:nvPr/>
          </p:nvSpPr>
          <p:spPr>
            <a:xfrm>
              <a:off x="3444240" y="1249680"/>
              <a:ext cx="1828800" cy="533400"/>
            </a:xfrm>
            <a:prstGeom prst="roundRect">
              <a:avLst/>
            </a:prstGeom>
            <a:pattFill prst="lt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75000"/>
                    </a:schemeClr>
                  </a:solidFill>
                </a:rPr>
                <a:t>Synonym</a:t>
              </a:r>
              <a:endParaRPr lang="en-US" b="1" dirty="0">
                <a:solidFill>
                  <a:schemeClr val="accent3">
                    <a:lumMod val="75000"/>
                  </a:schemeClr>
                </a:solidFill>
              </a:endParaRPr>
            </a:p>
          </p:txBody>
        </p:sp>
        <p:sp>
          <p:nvSpPr>
            <p:cNvPr id="33" name="Rounded Rectangle 32"/>
            <p:cNvSpPr/>
            <p:nvPr/>
          </p:nvSpPr>
          <p:spPr>
            <a:xfrm>
              <a:off x="3352800" y="2971800"/>
              <a:ext cx="1828800" cy="533400"/>
            </a:xfrm>
            <a:prstGeom prst="roundRect">
              <a:avLst/>
            </a:prstGeom>
            <a:pattFill prst="lt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75000"/>
                    </a:schemeClr>
                  </a:solidFill>
                </a:rPr>
                <a:t>Race hatred</a:t>
              </a:r>
              <a:endParaRPr lang="en-US" b="1" dirty="0">
                <a:solidFill>
                  <a:schemeClr val="accent3">
                    <a:lumMod val="75000"/>
                  </a:schemeClr>
                </a:solidFill>
              </a:endParaRPr>
            </a:p>
          </p:txBody>
        </p:sp>
        <p:sp>
          <p:nvSpPr>
            <p:cNvPr id="34" name="Rounded Rectangle 33"/>
            <p:cNvSpPr/>
            <p:nvPr/>
          </p:nvSpPr>
          <p:spPr>
            <a:xfrm>
              <a:off x="3352800" y="3657600"/>
              <a:ext cx="1828800" cy="533400"/>
            </a:xfrm>
            <a:prstGeom prst="roundRect">
              <a:avLst/>
            </a:prstGeom>
            <a:pattFill prst="lt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75000"/>
                    </a:schemeClr>
                  </a:solidFill>
                </a:rPr>
                <a:t>Liberation</a:t>
              </a:r>
              <a:endParaRPr lang="en-US" b="1" dirty="0">
                <a:solidFill>
                  <a:schemeClr val="accent3">
                    <a:lumMod val="75000"/>
                  </a:schemeClr>
                </a:solidFill>
              </a:endParaRPr>
            </a:p>
          </p:txBody>
        </p:sp>
        <p:sp>
          <p:nvSpPr>
            <p:cNvPr id="36" name="Rounded Rectangle 35"/>
            <p:cNvSpPr/>
            <p:nvPr/>
          </p:nvSpPr>
          <p:spPr>
            <a:xfrm>
              <a:off x="3383280" y="2209800"/>
              <a:ext cx="1828800" cy="533400"/>
            </a:xfrm>
            <a:prstGeom prst="roundRect">
              <a:avLst/>
            </a:prstGeom>
            <a:pattFill prst="lt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75000"/>
                    </a:schemeClr>
                  </a:solidFill>
                </a:rPr>
                <a:t>Chain</a:t>
              </a:r>
              <a:endParaRPr lang="en-US" b="1" dirty="0">
                <a:solidFill>
                  <a:schemeClr val="accent3">
                    <a:lumMod val="75000"/>
                  </a:schemeClr>
                </a:solidFill>
              </a:endParaRPr>
            </a:p>
          </p:txBody>
        </p:sp>
        <p:sp>
          <p:nvSpPr>
            <p:cNvPr id="38" name="Rounded Rectangle 37"/>
            <p:cNvSpPr/>
            <p:nvPr/>
          </p:nvSpPr>
          <p:spPr>
            <a:xfrm>
              <a:off x="3352800" y="4419600"/>
              <a:ext cx="1828800" cy="533400"/>
            </a:xfrm>
            <a:prstGeom prst="roundRect">
              <a:avLst/>
            </a:prstGeom>
            <a:pattFill prst="lt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75000"/>
                    </a:schemeClr>
                  </a:solidFill>
                </a:rPr>
                <a:t>Magnetism</a:t>
              </a:r>
              <a:endParaRPr lang="en-US" b="1" dirty="0">
                <a:solidFill>
                  <a:schemeClr val="accent3">
                    <a:lumMod val="75000"/>
                  </a:schemeClr>
                </a:solidFill>
              </a:endParaRPr>
            </a:p>
          </p:txBody>
        </p:sp>
        <p:sp>
          <p:nvSpPr>
            <p:cNvPr id="45" name="Rounded Rectangle 44"/>
            <p:cNvSpPr/>
            <p:nvPr/>
          </p:nvSpPr>
          <p:spPr>
            <a:xfrm>
              <a:off x="3276600" y="5943600"/>
              <a:ext cx="1828800" cy="533400"/>
            </a:xfrm>
            <a:prstGeom prst="roundRect">
              <a:avLst/>
            </a:prstGeom>
            <a:pattFill prst="lt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75000"/>
                    </a:schemeClr>
                  </a:solidFill>
                </a:rPr>
                <a:t>Unreal</a:t>
              </a:r>
              <a:endParaRPr lang="en-US" b="1" dirty="0">
                <a:solidFill>
                  <a:schemeClr val="accent3">
                    <a:lumMod val="75000"/>
                  </a:schemeClr>
                </a:solidFill>
              </a:endParaRPr>
            </a:p>
          </p:txBody>
        </p:sp>
        <p:sp>
          <p:nvSpPr>
            <p:cNvPr id="46" name="Rounded Rectangle 45"/>
            <p:cNvSpPr/>
            <p:nvPr/>
          </p:nvSpPr>
          <p:spPr>
            <a:xfrm>
              <a:off x="3276600" y="5173980"/>
              <a:ext cx="1828800" cy="533400"/>
            </a:xfrm>
            <a:prstGeom prst="roundRect">
              <a:avLst/>
            </a:prstGeom>
            <a:pattFill prst="lt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75000"/>
                    </a:schemeClr>
                  </a:solidFill>
                </a:rPr>
                <a:t>fracture</a:t>
              </a:r>
              <a:endParaRPr lang="en-US" b="1" dirty="0">
                <a:solidFill>
                  <a:schemeClr val="accent3">
                    <a:lumMod val="75000"/>
                  </a:schemeClr>
                </a:solidFill>
              </a:endParaRPr>
            </a:p>
          </p:txBody>
        </p:sp>
      </p:grpSp>
      <p:sp>
        <p:nvSpPr>
          <p:cNvPr id="53" name="12-Point Star 52"/>
          <p:cNvSpPr/>
          <p:nvPr/>
        </p:nvSpPr>
        <p:spPr>
          <a:xfrm>
            <a:off x="373380" y="1165500"/>
            <a:ext cx="7848600" cy="785040"/>
          </a:xfrm>
          <a:prstGeom prst="star12">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50000"/>
                  </a:schemeClr>
                </a:solidFill>
              </a:rPr>
              <a:t>Let’s </a:t>
            </a:r>
            <a:r>
              <a:rPr lang="en-US" b="1" dirty="0" err="1" smtClean="0">
                <a:solidFill>
                  <a:schemeClr val="accent3">
                    <a:lumMod val="50000"/>
                  </a:schemeClr>
                </a:solidFill>
              </a:rPr>
              <a:t>diccuss</a:t>
            </a:r>
            <a:r>
              <a:rPr lang="en-US" b="1" dirty="0" smtClean="0">
                <a:solidFill>
                  <a:schemeClr val="accent3">
                    <a:lumMod val="50000"/>
                  </a:schemeClr>
                </a:solidFill>
              </a:rPr>
              <a:t> about some words and their synonyms and antonyms</a:t>
            </a:r>
            <a:endParaRPr lang="en-US" b="1" dirty="0">
              <a:solidFill>
                <a:schemeClr val="accent3">
                  <a:lumMod val="50000"/>
                </a:schemeClr>
              </a:solidFill>
            </a:endParaRPr>
          </a:p>
        </p:txBody>
      </p:sp>
    </p:spTree>
    <p:extLst>
      <p:ext uri="{BB962C8B-B14F-4D97-AF65-F5344CB8AC3E}">
        <p14:creationId xmlns:p14="http://schemas.microsoft.com/office/powerpoint/2010/main" val="251853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circle(in)">
                                      <p:cBhvr>
                                        <p:cTn id="7" dur="20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circle(in)">
                                      <p:cBhvr>
                                        <p:cTn id="12"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143000" y="381000"/>
            <a:ext cx="6477000" cy="510540"/>
          </a:xfrm>
          <a:prstGeom prst="roundRect">
            <a:avLst/>
          </a:prstGeom>
          <a:pattFill prst="pct2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 Read </a:t>
            </a:r>
            <a:r>
              <a:rPr lang="en-US" sz="1400" b="1" dirty="0" smtClean="0">
                <a:solidFill>
                  <a:schemeClr val="tx1"/>
                </a:solidFill>
              </a:rPr>
              <a:t>the multiple choice questions below and find the answers from the following text</a:t>
            </a:r>
            <a:r>
              <a:rPr lang="en-US" dirty="0" smtClean="0">
                <a:solidFill>
                  <a:schemeClr val="tx1"/>
                </a:solidFill>
              </a:rPr>
              <a:t>:</a:t>
            </a:r>
            <a:endParaRPr lang="en-US" dirty="0">
              <a:solidFill>
                <a:schemeClr val="tx1"/>
              </a:solidFill>
            </a:endParaRPr>
          </a:p>
        </p:txBody>
      </p:sp>
      <p:sp>
        <p:nvSpPr>
          <p:cNvPr id="5" name="Rounded Rectangle 4"/>
          <p:cNvSpPr/>
          <p:nvPr/>
        </p:nvSpPr>
        <p:spPr>
          <a:xfrm>
            <a:off x="457200" y="906780"/>
            <a:ext cx="8229600" cy="5029200"/>
          </a:xfrm>
          <a:prstGeom prst="roundRect">
            <a:avLst/>
          </a:prstGeom>
          <a:pattFill prst="pct5">
            <a:fgClr>
              <a:schemeClr val="bg2">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smtClean="0">
              <a:solidFill>
                <a:schemeClr val="tx1"/>
              </a:solidFill>
            </a:endParaRPr>
          </a:p>
          <a:p>
            <a:r>
              <a:rPr lang="en-US" sz="1400" b="1" dirty="0" smtClean="0">
                <a:solidFill>
                  <a:schemeClr val="tx1"/>
                </a:solidFill>
              </a:rPr>
              <a:t>i</a:t>
            </a:r>
            <a:r>
              <a:rPr lang="en-US" sz="1400" b="1" dirty="0">
                <a:solidFill>
                  <a:schemeClr val="tx1"/>
                </a:solidFill>
              </a:rPr>
              <a:t> </a:t>
            </a:r>
            <a:r>
              <a:rPr lang="en-US" sz="1400" b="1" dirty="0" smtClean="0">
                <a:solidFill>
                  <a:schemeClr val="tx1"/>
                </a:solidFill>
              </a:rPr>
              <a:t>.The </a:t>
            </a:r>
            <a:r>
              <a:rPr lang="en-US" sz="1400" b="1" dirty="0" err="1" smtClean="0">
                <a:solidFill>
                  <a:schemeClr val="tx1"/>
                </a:solidFill>
              </a:rPr>
              <a:t>pharse</a:t>
            </a:r>
            <a:r>
              <a:rPr lang="en-US" sz="1400" b="1" dirty="0" smtClean="0">
                <a:solidFill>
                  <a:schemeClr val="tx1"/>
                </a:solidFill>
              </a:rPr>
              <a:t> “</a:t>
            </a:r>
            <a:r>
              <a:rPr lang="en-US" sz="1200" b="1" dirty="0" smtClean="0">
                <a:solidFill>
                  <a:schemeClr val="tx1"/>
                </a:solidFill>
              </a:rPr>
              <a:t>The moment to bridge the chasms” refers to the time to---- </a:t>
            </a:r>
          </a:p>
          <a:p>
            <a:r>
              <a:rPr lang="en-US" sz="1200" b="1" dirty="0" smtClean="0">
                <a:solidFill>
                  <a:schemeClr val="tx1"/>
                </a:solidFill>
              </a:rPr>
              <a:t>           a) start a war</a:t>
            </a:r>
          </a:p>
          <a:p>
            <a:r>
              <a:rPr lang="en-US" sz="1200" b="1" dirty="0" smtClean="0">
                <a:solidFill>
                  <a:schemeClr val="tx1"/>
                </a:solidFill>
              </a:rPr>
              <a:t>           b) reduce the difference between the White and the Black	                      </a:t>
            </a:r>
          </a:p>
          <a:p>
            <a:r>
              <a:rPr lang="en-US" sz="1200" b="1" dirty="0" smtClean="0">
                <a:solidFill>
                  <a:schemeClr val="tx1"/>
                </a:solidFill>
              </a:rPr>
              <a:t>           c)  </a:t>
            </a:r>
            <a:r>
              <a:rPr lang="en-US" sz="1200" b="1" dirty="0" err="1" smtClean="0">
                <a:solidFill>
                  <a:schemeClr val="tx1"/>
                </a:solidFill>
              </a:rPr>
              <a:t>imprision</a:t>
            </a:r>
            <a:r>
              <a:rPr lang="en-US" sz="1200" b="1" dirty="0" smtClean="0">
                <a:solidFill>
                  <a:schemeClr val="tx1"/>
                </a:solidFill>
              </a:rPr>
              <a:t> Nelson </a:t>
            </a:r>
            <a:r>
              <a:rPr lang="en-US" sz="1200" b="1" dirty="0" err="1" smtClean="0">
                <a:solidFill>
                  <a:schemeClr val="tx1"/>
                </a:solidFill>
              </a:rPr>
              <a:t>Mendela</a:t>
            </a:r>
            <a:endParaRPr lang="en-US" sz="1200" b="1" dirty="0" smtClean="0">
              <a:solidFill>
                <a:schemeClr val="tx1"/>
              </a:solidFill>
            </a:endParaRPr>
          </a:p>
          <a:p>
            <a:r>
              <a:rPr lang="en-US" sz="1200" b="1" dirty="0" smtClean="0">
                <a:solidFill>
                  <a:schemeClr val="tx1"/>
                </a:solidFill>
              </a:rPr>
              <a:t>           d) to mitigate sufferings</a:t>
            </a:r>
          </a:p>
          <a:p>
            <a:r>
              <a:rPr lang="en-US" sz="1200" b="1" dirty="0" smtClean="0">
                <a:solidFill>
                  <a:schemeClr val="tx1"/>
                </a:solidFill>
              </a:rPr>
              <a:t>	Ans.  </a:t>
            </a:r>
            <a:r>
              <a:rPr lang="en-US" sz="1200" b="1" dirty="0">
                <a:solidFill>
                  <a:srgbClr val="00B050"/>
                </a:solidFill>
              </a:rPr>
              <a:t>b</a:t>
            </a:r>
            <a:r>
              <a:rPr lang="en-US" sz="1200" b="1" dirty="0" smtClean="0">
                <a:solidFill>
                  <a:srgbClr val="00B050"/>
                </a:solidFill>
              </a:rPr>
              <a:t>) reduce the difference between the White and the Black </a:t>
            </a:r>
          </a:p>
          <a:p>
            <a:pPr marL="400050" indent="-400050">
              <a:buAutoNum type="romanLcPeriod" startAt="2"/>
            </a:pPr>
            <a:r>
              <a:rPr lang="en-US" sz="1200" b="1" u="sng" dirty="0" smtClean="0">
                <a:solidFill>
                  <a:schemeClr val="tx1"/>
                </a:solidFill>
              </a:rPr>
              <a:t>We have, at least, achieved our political emancipation ; </a:t>
            </a:r>
            <a:r>
              <a:rPr lang="en-US" sz="1200" b="1" dirty="0" smtClean="0">
                <a:solidFill>
                  <a:schemeClr val="tx1"/>
                </a:solidFill>
              </a:rPr>
              <a:t>“political emancipation” in the underlined statement means-----	</a:t>
            </a:r>
          </a:p>
          <a:p>
            <a:r>
              <a:rPr lang="en-US" sz="1200" b="1" dirty="0" smtClean="0">
                <a:solidFill>
                  <a:schemeClr val="tx1"/>
                </a:solidFill>
              </a:rPr>
              <a:t>                       a. political freedom	                        b. social freedom</a:t>
            </a:r>
          </a:p>
          <a:p>
            <a:r>
              <a:rPr lang="en-US" sz="1200" b="1" dirty="0" smtClean="0">
                <a:solidFill>
                  <a:schemeClr val="tx1"/>
                </a:solidFill>
              </a:rPr>
              <a:t>	c. financial freedom	                        d. cultural freedom</a:t>
            </a:r>
          </a:p>
          <a:p>
            <a:r>
              <a:rPr lang="en-US" sz="1200" b="1" dirty="0" smtClean="0">
                <a:solidFill>
                  <a:schemeClr val="tx1"/>
                </a:solidFill>
              </a:rPr>
              <a:t>	Ans. </a:t>
            </a:r>
            <a:r>
              <a:rPr lang="en-US" sz="1200" b="1" dirty="0" smtClean="0">
                <a:solidFill>
                  <a:srgbClr val="00B050"/>
                </a:solidFill>
              </a:rPr>
              <a:t>a) political freedom</a:t>
            </a:r>
          </a:p>
          <a:p>
            <a:pPr marL="400050" indent="-400050">
              <a:buAutoNum type="romanLcPeriod" startAt="3"/>
            </a:pPr>
            <a:r>
              <a:rPr lang="en-US" sz="1200" b="1" dirty="0">
                <a:solidFill>
                  <a:schemeClr val="tx1"/>
                </a:solidFill>
              </a:rPr>
              <a:t> </a:t>
            </a:r>
            <a:r>
              <a:rPr lang="en-US" sz="1200" b="1" dirty="0" smtClean="0">
                <a:solidFill>
                  <a:schemeClr val="tx1"/>
                </a:solidFill>
              </a:rPr>
              <a:t>What does the term ‘race </a:t>
            </a:r>
            <a:r>
              <a:rPr lang="en-US" sz="1200" b="1" dirty="0" err="1" smtClean="0">
                <a:solidFill>
                  <a:schemeClr val="tx1"/>
                </a:solidFill>
              </a:rPr>
              <a:t>discrimnation</a:t>
            </a:r>
            <a:r>
              <a:rPr lang="en-US" sz="1200" b="1" dirty="0" smtClean="0">
                <a:solidFill>
                  <a:schemeClr val="tx1"/>
                </a:solidFill>
              </a:rPr>
              <a:t>’ stand for ?</a:t>
            </a:r>
          </a:p>
          <a:p>
            <a:r>
              <a:rPr lang="en-US" sz="1200" b="1" dirty="0">
                <a:solidFill>
                  <a:schemeClr val="tx1"/>
                </a:solidFill>
              </a:rPr>
              <a:t> </a:t>
            </a:r>
            <a:r>
              <a:rPr lang="en-US" sz="1200" b="1" dirty="0" smtClean="0">
                <a:solidFill>
                  <a:schemeClr val="tx1"/>
                </a:solidFill>
              </a:rPr>
              <a:t>                       a. </a:t>
            </a:r>
            <a:r>
              <a:rPr lang="en-US" sz="1200" b="1" dirty="0" err="1" smtClean="0">
                <a:solidFill>
                  <a:schemeClr val="tx1"/>
                </a:solidFill>
              </a:rPr>
              <a:t>competetion</a:t>
            </a:r>
            <a:r>
              <a:rPr lang="en-US" sz="1200" b="1" dirty="0" smtClean="0">
                <a:solidFill>
                  <a:schemeClr val="tx1"/>
                </a:solidFill>
              </a:rPr>
              <a:t> among the nations	            b. war among the communities</a:t>
            </a:r>
          </a:p>
          <a:p>
            <a:r>
              <a:rPr lang="en-US" sz="1200" b="1" dirty="0" smtClean="0">
                <a:solidFill>
                  <a:schemeClr val="tx1"/>
                </a:solidFill>
              </a:rPr>
              <a:t>	 c. demoralization of people	            d. differences on the basis of caste , creed and color</a:t>
            </a:r>
          </a:p>
          <a:p>
            <a:r>
              <a:rPr lang="en-US" sz="1200" b="1" dirty="0" smtClean="0">
                <a:solidFill>
                  <a:schemeClr val="tx1"/>
                </a:solidFill>
              </a:rPr>
              <a:t>	Ans. </a:t>
            </a:r>
            <a:r>
              <a:rPr lang="en-US" sz="1200" b="1" dirty="0">
                <a:solidFill>
                  <a:srgbClr val="00B050"/>
                </a:solidFill>
              </a:rPr>
              <a:t>d</a:t>
            </a:r>
            <a:r>
              <a:rPr lang="en-US" sz="1200" b="1" dirty="0" smtClean="0">
                <a:solidFill>
                  <a:srgbClr val="00B050"/>
                </a:solidFill>
              </a:rPr>
              <a:t>) differences on the basis of caste, creed and color</a:t>
            </a:r>
          </a:p>
          <a:p>
            <a:r>
              <a:rPr lang="en-US" sz="1200" b="1" dirty="0" smtClean="0">
                <a:solidFill>
                  <a:schemeClr val="tx1"/>
                </a:solidFill>
              </a:rPr>
              <a:t>iv.       The word ‘chasm’ means   </a:t>
            </a:r>
          </a:p>
          <a:p>
            <a:r>
              <a:rPr lang="en-US" sz="1200" b="1" dirty="0">
                <a:solidFill>
                  <a:schemeClr val="tx1"/>
                </a:solidFill>
              </a:rPr>
              <a:t> </a:t>
            </a:r>
            <a:r>
              <a:rPr lang="en-US" sz="1200" b="1" dirty="0" smtClean="0">
                <a:solidFill>
                  <a:schemeClr val="tx1"/>
                </a:solidFill>
              </a:rPr>
              <a:t>                        a. hatred 	                            b. cleft</a:t>
            </a:r>
          </a:p>
          <a:p>
            <a:r>
              <a:rPr lang="en-US" sz="1200" b="1" dirty="0" smtClean="0">
                <a:solidFill>
                  <a:schemeClr val="tx1"/>
                </a:solidFill>
              </a:rPr>
              <a:t>	    c. border	                           d. </a:t>
            </a:r>
            <a:r>
              <a:rPr lang="en-US" sz="1200" b="1" dirty="0" err="1" smtClean="0">
                <a:solidFill>
                  <a:schemeClr val="tx1"/>
                </a:solidFill>
              </a:rPr>
              <a:t>jeslousy</a:t>
            </a:r>
            <a:endParaRPr lang="en-US" sz="1200" b="1" dirty="0" smtClean="0">
              <a:solidFill>
                <a:schemeClr val="tx1"/>
              </a:solidFill>
            </a:endParaRPr>
          </a:p>
          <a:p>
            <a:r>
              <a:rPr lang="en-US" sz="1200" b="1" dirty="0" smtClean="0">
                <a:solidFill>
                  <a:schemeClr val="tx1"/>
                </a:solidFill>
              </a:rPr>
              <a:t>	Ans. </a:t>
            </a:r>
            <a:r>
              <a:rPr lang="en-US" sz="1200" b="1" dirty="0">
                <a:solidFill>
                  <a:srgbClr val="00B050"/>
                </a:solidFill>
              </a:rPr>
              <a:t>a</a:t>
            </a:r>
            <a:r>
              <a:rPr lang="en-US" sz="1200" b="1" dirty="0" smtClean="0">
                <a:solidFill>
                  <a:srgbClr val="00B050"/>
                </a:solidFill>
              </a:rPr>
              <a:t>) </a:t>
            </a:r>
            <a:r>
              <a:rPr lang="en-US" sz="1200" b="1" dirty="0" err="1" smtClean="0">
                <a:solidFill>
                  <a:srgbClr val="00B050"/>
                </a:solidFill>
              </a:rPr>
              <a:t>heatred</a:t>
            </a:r>
            <a:endParaRPr lang="en-US" sz="1200" b="1" dirty="0" smtClean="0">
              <a:solidFill>
                <a:srgbClr val="00B050"/>
              </a:solidFill>
            </a:endParaRPr>
          </a:p>
          <a:p>
            <a:r>
              <a:rPr lang="en-US" sz="1200" b="1" dirty="0" smtClean="0">
                <a:solidFill>
                  <a:schemeClr val="tx1"/>
                </a:solidFill>
              </a:rPr>
              <a:t>v.  The apartheid leader as described in the text got noble prize in ---- .</a:t>
            </a:r>
          </a:p>
          <a:p>
            <a:r>
              <a:rPr lang="en-US" sz="1200" b="1" dirty="0" smtClean="0">
                <a:solidFill>
                  <a:schemeClr val="tx1"/>
                </a:solidFill>
              </a:rPr>
              <a:t>	a. 1993	</a:t>
            </a:r>
            <a:r>
              <a:rPr lang="en-US" sz="1200" b="1" dirty="0">
                <a:solidFill>
                  <a:schemeClr val="tx1"/>
                </a:solidFill>
              </a:rPr>
              <a:t> </a:t>
            </a:r>
            <a:r>
              <a:rPr lang="en-US" sz="1200" b="1" dirty="0" smtClean="0">
                <a:solidFill>
                  <a:schemeClr val="tx1"/>
                </a:solidFill>
              </a:rPr>
              <a:t>   b. 1995 </a:t>
            </a:r>
          </a:p>
          <a:p>
            <a:r>
              <a:rPr lang="en-US" sz="1200" b="1" dirty="0">
                <a:solidFill>
                  <a:schemeClr val="tx1"/>
                </a:solidFill>
              </a:rPr>
              <a:t> </a:t>
            </a:r>
            <a:r>
              <a:rPr lang="en-US" sz="1200" b="1" dirty="0" smtClean="0">
                <a:solidFill>
                  <a:schemeClr val="tx1"/>
                </a:solidFill>
              </a:rPr>
              <a:t>                    c. 1997             d. 1999</a:t>
            </a:r>
          </a:p>
          <a:p>
            <a:r>
              <a:rPr lang="en-US" sz="1200" b="1" dirty="0" smtClean="0">
                <a:solidFill>
                  <a:schemeClr val="tx1"/>
                </a:solidFill>
              </a:rPr>
              <a:t>                      Ans. </a:t>
            </a:r>
            <a:r>
              <a:rPr lang="en-US" sz="1200" b="1" dirty="0" smtClean="0">
                <a:solidFill>
                  <a:srgbClr val="00B050"/>
                </a:solidFill>
              </a:rPr>
              <a:t>a) 1993</a:t>
            </a:r>
            <a:endParaRPr lang="en-US" sz="1200" b="1" dirty="0">
              <a:solidFill>
                <a:srgbClr val="00B050"/>
              </a:solidFill>
            </a:endParaRPr>
          </a:p>
        </p:txBody>
      </p:sp>
    </p:spTree>
    <p:extLst>
      <p:ext uri="{BB962C8B-B14F-4D97-AF65-F5344CB8AC3E}">
        <p14:creationId xmlns:p14="http://schemas.microsoft.com/office/powerpoint/2010/main" val="347393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 calcmode="lin" valueType="num">
                                      <p:cBhvr additive="base">
                                        <p:cTn id="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anim calcmode="lin" valueType="num">
                                      <p:cBhvr additive="base">
                                        <p:cTn id="1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4" end="14"/>
                                            </p:txEl>
                                          </p:spTgt>
                                        </p:tgtEl>
                                        <p:attrNameLst>
                                          <p:attrName>style.visibility</p:attrName>
                                        </p:attrNameLst>
                                      </p:cBhvr>
                                      <p:to>
                                        <p:strVal val="visible"/>
                                      </p:to>
                                    </p:set>
                                    <p:anim calcmode="lin" valueType="num">
                                      <p:cBhvr additive="base">
                                        <p:cTn id="19"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8" end="18"/>
                                            </p:txEl>
                                          </p:spTgt>
                                        </p:tgtEl>
                                        <p:attrNameLst>
                                          <p:attrName>style.visibility</p:attrName>
                                        </p:attrNameLst>
                                      </p:cBhvr>
                                      <p:to>
                                        <p:strVal val="visible"/>
                                      </p:to>
                                    </p:set>
                                    <p:anim calcmode="lin" valueType="num">
                                      <p:cBhvr additive="base">
                                        <p:cTn id="25" dur="500" fill="hold"/>
                                        <p:tgtEl>
                                          <p:spTgt spid="5">
                                            <p:txEl>
                                              <p:pRg st="18" end="1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22" end="22"/>
                                            </p:txEl>
                                          </p:spTgt>
                                        </p:tgtEl>
                                        <p:attrNameLst>
                                          <p:attrName>style.visibility</p:attrName>
                                        </p:attrNameLst>
                                      </p:cBhvr>
                                      <p:to>
                                        <p:strVal val="visible"/>
                                      </p:to>
                                    </p:set>
                                    <p:anim calcmode="lin" valueType="num">
                                      <p:cBhvr additive="base">
                                        <p:cTn id="31" dur="500" fill="hold"/>
                                        <p:tgtEl>
                                          <p:spTgt spid="5">
                                            <p:txEl>
                                              <p:pRg st="22" end="2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2" end="2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57200" y="304800"/>
            <a:ext cx="8229600" cy="6248400"/>
          </a:xfrm>
          <a:prstGeom prst="roundRect">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b="1" dirty="0" smtClean="0">
              <a:solidFill>
                <a:schemeClr val="bg1">
                  <a:lumMod val="50000"/>
                </a:schemeClr>
              </a:solidFill>
            </a:endParaRPr>
          </a:p>
          <a:p>
            <a:pPr algn="just"/>
            <a:endParaRPr lang="en-US" sz="1400" b="1" dirty="0">
              <a:solidFill>
                <a:schemeClr val="bg1">
                  <a:lumMod val="50000"/>
                </a:schemeClr>
              </a:solidFill>
            </a:endParaRPr>
          </a:p>
          <a:p>
            <a:pPr algn="just"/>
            <a:endParaRPr lang="en-US" sz="1400" b="1" dirty="0" smtClean="0">
              <a:solidFill>
                <a:schemeClr val="bg1">
                  <a:lumMod val="50000"/>
                </a:schemeClr>
              </a:solidFill>
            </a:endParaRPr>
          </a:p>
          <a:p>
            <a:pPr algn="just"/>
            <a:endParaRPr lang="en-US" sz="1400" b="1" dirty="0">
              <a:solidFill>
                <a:schemeClr val="bg1">
                  <a:lumMod val="50000"/>
                </a:schemeClr>
              </a:solidFill>
            </a:endParaRPr>
          </a:p>
          <a:p>
            <a:pPr algn="just"/>
            <a:endParaRPr lang="en-US" sz="1400" b="1" dirty="0" smtClean="0">
              <a:solidFill>
                <a:schemeClr val="bg1">
                  <a:lumMod val="50000"/>
                </a:schemeClr>
              </a:solidFill>
            </a:endParaRPr>
          </a:p>
          <a:p>
            <a:pPr algn="just"/>
            <a:r>
              <a:rPr lang="en-US" sz="1400" b="1" dirty="0" smtClean="0">
                <a:solidFill>
                  <a:schemeClr val="bg1">
                    <a:lumMod val="50000"/>
                  </a:schemeClr>
                </a:solidFill>
              </a:rPr>
              <a:t>Nelson Mandela guided South Africa from the shackles of apartheid to a multi-racial democracy, as an icon of peace and reconciliation who came to embody the struggle for justice around the world. Imprisoned for nearly three decades for his fight against white minority rule. Mandela never lost his resolve to fight for his people’s emancipation. He was to bring down apartheid while avoiding a civil war . His prestige and helped him win the support of the world.</a:t>
            </a:r>
          </a:p>
          <a:p>
            <a:pPr algn="just"/>
            <a:endParaRPr lang="en-US" sz="1400" b="1" dirty="0">
              <a:solidFill>
                <a:schemeClr val="bg1">
                  <a:lumMod val="50000"/>
                </a:schemeClr>
              </a:solidFill>
            </a:endParaRPr>
          </a:p>
          <a:p>
            <a:pPr algn="just"/>
            <a:r>
              <a:rPr lang="en-US" sz="1400" b="1" dirty="0" smtClean="0">
                <a:solidFill>
                  <a:schemeClr val="bg1">
                    <a:lumMod val="50000"/>
                  </a:schemeClr>
                </a:solidFill>
              </a:rPr>
              <a:t>“I hate race discrimination most intensely and in all its manifestations. I have fought it all during my life; I will fight it now , and will do so until the end of my days,’’ Mandela said in acceptance speech on becoming South Africa’s first black president in 1994. “…The time for the healing of the wounds has come. The moment to bridge the chasms that divide us has come.”</a:t>
            </a:r>
            <a:endParaRPr lang="en-US" sz="1400" b="1" dirty="0">
              <a:solidFill>
                <a:schemeClr val="bg1">
                  <a:lumMod val="50000"/>
                </a:schemeClr>
              </a:solidFill>
            </a:endParaRPr>
          </a:p>
          <a:p>
            <a:pPr algn="just"/>
            <a:r>
              <a:rPr lang="en-US" sz="1400" b="1" dirty="0" smtClean="0">
                <a:solidFill>
                  <a:schemeClr val="bg1">
                    <a:lumMod val="50000"/>
                  </a:schemeClr>
                </a:solidFill>
              </a:rPr>
              <a:t>“We have , at last, achieved our political emancipation.”</a:t>
            </a:r>
          </a:p>
          <a:p>
            <a:pPr algn="just"/>
            <a:endParaRPr lang="en-US" sz="1400" b="1" dirty="0">
              <a:solidFill>
                <a:schemeClr val="bg1">
                  <a:lumMod val="50000"/>
                </a:schemeClr>
              </a:solidFill>
            </a:endParaRPr>
          </a:p>
          <a:p>
            <a:pPr algn="just"/>
            <a:r>
              <a:rPr lang="en-US" sz="1400" b="1" dirty="0" smtClean="0">
                <a:solidFill>
                  <a:schemeClr val="bg1">
                    <a:lumMod val="50000"/>
                  </a:schemeClr>
                </a:solidFill>
              </a:rPr>
              <a:t>In 1993 Mandela was awarded the Nobel Peace Prize, and honor he shared with F.W. de Klerk, the white African leader who had freed him from prison three years earlier and negotiated the end of apartheid.</a:t>
            </a:r>
          </a:p>
          <a:p>
            <a:pPr algn="just"/>
            <a:endParaRPr lang="en-US" sz="1400" b="1" dirty="0">
              <a:solidFill>
                <a:schemeClr val="bg1">
                  <a:lumMod val="50000"/>
                </a:schemeClr>
              </a:solidFill>
            </a:endParaRPr>
          </a:p>
          <a:p>
            <a:pPr algn="just"/>
            <a:r>
              <a:rPr lang="en-US" sz="1400" b="1" dirty="0" smtClean="0">
                <a:solidFill>
                  <a:schemeClr val="bg1">
                    <a:lumMod val="50000"/>
                  </a:schemeClr>
                </a:solidFill>
              </a:rPr>
              <a:t>Mandela went on to play a prominent role on the world stage as an advocate of human dignity in the face of challenges ranging from political repression to AIDS.</a:t>
            </a:r>
          </a:p>
          <a:p>
            <a:pPr algn="just"/>
            <a:endParaRPr lang="en-US" sz="1400" b="1" dirty="0">
              <a:solidFill>
                <a:schemeClr val="bg1">
                  <a:lumMod val="50000"/>
                </a:schemeClr>
              </a:solidFill>
            </a:endParaRPr>
          </a:p>
          <a:p>
            <a:pPr algn="just"/>
            <a:endParaRPr lang="en-US" sz="1400" b="1" dirty="0" smtClean="0">
              <a:solidFill>
                <a:schemeClr val="bg1">
                  <a:lumMod val="50000"/>
                </a:schemeClr>
              </a:solidFill>
            </a:endParaRPr>
          </a:p>
          <a:p>
            <a:pPr algn="just"/>
            <a:endParaRPr lang="en-US" sz="1400" b="1" dirty="0">
              <a:solidFill>
                <a:schemeClr val="bg1">
                  <a:lumMod val="50000"/>
                </a:schemeClr>
              </a:solidFill>
            </a:endParaRPr>
          </a:p>
          <a:p>
            <a:pPr algn="just"/>
            <a:endParaRPr lang="en-US" sz="1400" b="1" dirty="0" smtClean="0">
              <a:solidFill>
                <a:schemeClr val="bg1">
                  <a:lumMod val="50000"/>
                </a:schemeClr>
              </a:solidFill>
            </a:endParaRPr>
          </a:p>
          <a:p>
            <a:pPr algn="just"/>
            <a:endParaRPr lang="en-US" sz="1400" b="1" dirty="0">
              <a:solidFill>
                <a:schemeClr val="bg1">
                  <a:lumMod val="50000"/>
                </a:schemeClr>
              </a:solidFill>
            </a:endParaRPr>
          </a:p>
        </p:txBody>
      </p:sp>
    </p:spTree>
    <p:extLst>
      <p:ext uri="{BB962C8B-B14F-4D97-AF65-F5344CB8AC3E}">
        <p14:creationId xmlns:p14="http://schemas.microsoft.com/office/powerpoint/2010/main" val="20043778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1368</TotalTime>
  <Words>544</Words>
  <Application>Microsoft Office PowerPoint</Application>
  <PresentationFormat>On-screen Show (4:3)</PresentationFormat>
  <Paragraphs>107</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Austin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Farzana Alam</dc:creator>
  <cp:lastModifiedBy>pradip</cp:lastModifiedBy>
  <cp:revision>299</cp:revision>
  <dcterms:created xsi:type="dcterms:W3CDTF">2016-04-24T17:25:32Z</dcterms:created>
  <dcterms:modified xsi:type="dcterms:W3CDTF">2020-02-25T12:44:54Z</dcterms:modified>
</cp:coreProperties>
</file>