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4"/>
  </p:notesMasterIdLst>
  <p:sldIdLst>
    <p:sldId id="316" r:id="rId2"/>
    <p:sldId id="317" r:id="rId3"/>
    <p:sldId id="318" r:id="rId4"/>
    <p:sldId id="320" r:id="rId5"/>
    <p:sldId id="321" r:id="rId6"/>
    <p:sldId id="323" r:id="rId7"/>
    <p:sldId id="325" r:id="rId8"/>
    <p:sldId id="327" r:id="rId9"/>
    <p:sldId id="326" r:id="rId10"/>
    <p:sldId id="329" r:id="rId11"/>
    <p:sldId id="324" r:id="rId12"/>
    <p:sldId id="330" r:id="rId13"/>
    <p:sldId id="290" r:id="rId14"/>
    <p:sldId id="332" r:id="rId15"/>
    <p:sldId id="336" r:id="rId16"/>
    <p:sldId id="331" r:id="rId17"/>
    <p:sldId id="333" r:id="rId18"/>
    <p:sldId id="334" r:id="rId19"/>
    <p:sldId id="335" r:id="rId20"/>
    <p:sldId id="337" r:id="rId21"/>
    <p:sldId id="338"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A61E2A-F085-44C7-8D20-6B30ECAA53EE}">
          <p14:sldIdLst>
            <p14:sldId id="316"/>
            <p14:sldId id="317"/>
            <p14:sldId id="318"/>
            <p14:sldId id="320"/>
            <p14:sldId id="321"/>
            <p14:sldId id="323"/>
            <p14:sldId id="325"/>
            <p14:sldId id="327"/>
            <p14:sldId id="326"/>
            <p14:sldId id="329"/>
            <p14:sldId id="324"/>
            <p14:sldId id="330"/>
            <p14:sldId id="290"/>
            <p14:sldId id="332"/>
            <p14:sldId id="336"/>
            <p14:sldId id="331"/>
            <p14:sldId id="333"/>
            <p14:sldId id="334"/>
            <p14:sldId id="335"/>
            <p14:sldId id="337"/>
            <p14:sldId id="338"/>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795"/>
    <a:srgbClr val="567B9A"/>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16AE2-721E-4FAA-8BDE-A5B1A79802A5}"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79602-C765-44DD-A76D-3A51436252FC}" type="slidenum">
              <a:rPr lang="en-US" smtClean="0"/>
              <a:t>‹#›</a:t>
            </a:fld>
            <a:endParaRPr lang="en-US"/>
          </a:p>
        </p:txBody>
      </p:sp>
    </p:spTree>
    <p:extLst>
      <p:ext uri="{BB962C8B-B14F-4D97-AF65-F5344CB8AC3E}">
        <p14:creationId xmlns:p14="http://schemas.microsoft.com/office/powerpoint/2010/main" val="417783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7C572A-E535-4DF2-B7A1-8C9B4EB5E0A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46949744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C572A-E535-4DF2-B7A1-8C9B4EB5E0A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3120488696"/>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C572A-E535-4DF2-B7A1-8C9B4EB5E0A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184883443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C572A-E535-4DF2-B7A1-8C9B4EB5E0A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1004253850"/>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C572A-E535-4DF2-B7A1-8C9B4EB5E0A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295836272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C572A-E535-4DF2-B7A1-8C9B4EB5E0AC}"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415475457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7C572A-E535-4DF2-B7A1-8C9B4EB5E0AC}" type="datetime1">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274734375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C572A-E535-4DF2-B7A1-8C9B4EB5E0AC}" type="datetime1">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6823128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04539-B685-46F8-86B7-8B8CF87C737E}" type="datetime1">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57330-6904-41B4-A403-8A30C4D989BC}" type="slidenum">
              <a:rPr lang="en-US" smtClean="0"/>
              <a:t>‹#›</a:t>
            </a:fld>
            <a:endParaRPr lang="en-US"/>
          </a:p>
        </p:txBody>
      </p:sp>
      <p:sp>
        <p:nvSpPr>
          <p:cNvPr id="5" name="Frame 4">
            <a:extLst>
              <a:ext uri="{FF2B5EF4-FFF2-40B4-BE49-F238E27FC236}">
                <a16:creationId xmlns="" xmlns:a16="http://schemas.microsoft.com/office/drawing/2014/main" id="{161B9E38-D3DD-4F65-B55D-C115386FFA72}"/>
              </a:ext>
            </a:extLst>
          </p:cNvPr>
          <p:cNvSpPr/>
          <p:nvPr userDrawn="1"/>
        </p:nvSpPr>
        <p:spPr>
          <a:xfrm>
            <a:off x="0" y="0"/>
            <a:ext cx="12192000" cy="6858000"/>
          </a:xfrm>
          <a:prstGeom prst="frame">
            <a:avLst>
              <a:gd name="adj1" fmla="val 1262"/>
            </a:avLst>
          </a:prstGeom>
          <a:blipFill>
            <a:blip r:embed="rId2"/>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alf Frame 5">
            <a:extLst>
              <a:ext uri="{FF2B5EF4-FFF2-40B4-BE49-F238E27FC236}">
                <a16:creationId xmlns="" xmlns:a16="http://schemas.microsoft.com/office/drawing/2014/main" id="{F7B047C9-9B39-4880-9482-E7192C27855C}"/>
              </a:ext>
            </a:extLst>
          </p:cNvPr>
          <p:cNvSpPr/>
          <p:nvPr userDrawn="1"/>
        </p:nvSpPr>
        <p:spPr>
          <a:xfrm>
            <a:off x="97970" y="86179"/>
            <a:ext cx="770709" cy="770708"/>
          </a:xfrm>
          <a:prstGeom prst="halfFrame">
            <a:avLst/>
          </a:prstGeom>
          <a:blipFill>
            <a:blip r:embed="rId2"/>
            <a:tile tx="0" ty="0" sx="100000" sy="100000" flip="none" algn="tl"/>
          </a:blip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a:extLst>
              <a:ext uri="{FF2B5EF4-FFF2-40B4-BE49-F238E27FC236}">
                <a16:creationId xmlns="" xmlns:a16="http://schemas.microsoft.com/office/drawing/2014/main" id="{CEC1773F-E9AF-4BD5-86F4-B6997462422B}"/>
              </a:ext>
            </a:extLst>
          </p:cNvPr>
          <p:cNvSpPr/>
          <p:nvPr userDrawn="1"/>
        </p:nvSpPr>
        <p:spPr>
          <a:xfrm rot="10800000">
            <a:off x="11323320" y="6001112"/>
            <a:ext cx="770709" cy="770708"/>
          </a:xfrm>
          <a:prstGeom prst="halfFrame">
            <a:avLst/>
          </a:prstGeom>
          <a:blipFill>
            <a:blip r:embed="rId2"/>
            <a:tile tx="0" ty="0" sx="100000" sy="100000" flip="none" algn="tl"/>
          </a:blip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 xmlns:a16="http://schemas.microsoft.com/office/drawing/2014/main" id="{6CC46117-E6B6-443F-8A4F-38C967657537}"/>
              </a:ext>
            </a:extLst>
          </p:cNvPr>
          <p:cNvSpPr/>
          <p:nvPr userDrawn="1"/>
        </p:nvSpPr>
        <p:spPr>
          <a:xfrm rot="16200000">
            <a:off x="97971" y="6001113"/>
            <a:ext cx="770709" cy="770708"/>
          </a:xfrm>
          <a:prstGeom prst="halfFrame">
            <a:avLst/>
          </a:prstGeom>
          <a:blipFill>
            <a:blip r:embed="rId2"/>
            <a:tile tx="0" ty="0" sx="100000" sy="100000" flip="none" algn="tl"/>
          </a:blip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 xmlns:a16="http://schemas.microsoft.com/office/drawing/2014/main" id="{CAC5AD3A-C910-4AF4-8212-F26CC4BA6298}"/>
              </a:ext>
            </a:extLst>
          </p:cNvPr>
          <p:cNvSpPr/>
          <p:nvPr userDrawn="1"/>
        </p:nvSpPr>
        <p:spPr>
          <a:xfrm rot="5400000">
            <a:off x="11323323" y="86180"/>
            <a:ext cx="770709" cy="770708"/>
          </a:xfrm>
          <a:prstGeom prst="halfFrame">
            <a:avLst/>
          </a:prstGeom>
          <a:blipFill>
            <a:blip r:embed="rId2"/>
            <a:tile tx="0" ty="0" sx="100000" sy="100000" flip="none" algn="tl"/>
          </a:blip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749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C572A-E535-4DF2-B7A1-8C9B4EB5E0AC}"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412475574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C572A-E535-4DF2-B7A1-8C9B4EB5E0AC}"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5017C-013A-4C33-9222-9D0B0A5EBD3F}" type="slidenum">
              <a:rPr lang="en-US" smtClean="0"/>
              <a:t>‹#›</a:t>
            </a:fld>
            <a:endParaRPr lang="en-US"/>
          </a:p>
        </p:txBody>
      </p:sp>
    </p:spTree>
    <p:extLst>
      <p:ext uri="{BB962C8B-B14F-4D97-AF65-F5344CB8AC3E}">
        <p14:creationId xmlns:p14="http://schemas.microsoft.com/office/powerpoint/2010/main" val="3287692876"/>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C572A-E535-4DF2-B7A1-8C9B4EB5E0AC}" type="datetime1">
              <a:rPr lang="en-US" smtClean="0"/>
              <a:t>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5017C-013A-4C33-9222-9D0B0A5EBD3F}" type="slidenum">
              <a:rPr lang="en-US" smtClean="0"/>
              <a:t>‹#›</a:t>
            </a:fld>
            <a:endParaRPr lang="en-US"/>
          </a:p>
        </p:txBody>
      </p:sp>
    </p:spTree>
    <p:extLst>
      <p:ext uri="{BB962C8B-B14F-4D97-AF65-F5344CB8AC3E}">
        <p14:creationId xmlns:p14="http://schemas.microsoft.com/office/powerpoint/2010/main" val="310652866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chemeClr val="accent5">
              <a:lumMod val="75000"/>
            </a:schemeClr>
          </a:fgClr>
          <a:bgClr>
            <a:schemeClr val="bg1"/>
          </a:bgClr>
        </a:pattFill>
        <a:effectLst/>
      </p:bgPr>
    </p:bg>
    <p:spTree>
      <p:nvGrpSpPr>
        <p:cNvPr id="1" name=""/>
        <p:cNvGrpSpPr/>
        <p:nvPr/>
      </p:nvGrpSpPr>
      <p:grpSpPr>
        <a:xfrm>
          <a:off x="0" y="0"/>
          <a:ext cx="0" cy="0"/>
          <a:chOff x="0" y="0"/>
          <a:chExt cx="0" cy="0"/>
        </a:xfrm>
      </p:grpSpPr>
      <p:sp>
        <p:nvSpPr>
          <p:cNvPr id="3" name="Horizontal Scroll 2"/>
          <p:cNvSpPr/>
          <p:nvPr/>
        </p:nvSpPr>
        <p:spPr>
          <a:xfrm>
            <a:off x="1700011" y="309093"/>
            <a:ext cx="7701566" cy="1712890"/>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Rectangle 3"/>
          <p:cNvSpPr/>
          <p:nvPr/>
        </p:nvSpPr>
        <p:spPr>
          <a:xfrm>
            <a:off x="3331355" y="703873"/>
            <a:ext cx="3597460"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latin typeface="Bradley Hand ITC" panose="03070402050302030203" pitchFamily="66" charset="0"/>
              </a:rPr>
              <a:t>WELCOME</a:t>
            </a:r>
            <a:endParaRPr lang="en-US" sz="54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Bradley Hand ITC" panose="03070402050302030203"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011" y="1825035"/>
            <a:ext cx="7701566" cy="4836017"/>
          </a:xfrm>
          <a:prstGeom prst="rect">
            <a:avLst/>
          </a:prstGeom>
        </p:spPr>
      </p:pic>
    </p:spTree>
    <p:extLst>
      <p:ext uri="{BB962C8B-B14F-4D97-AF65-F5344CB8AC3E}">
        <p14:creationId xmlns:p14="http://schemas.microsoft.com/office/powerpoint/2010/main" val="391765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864" y="296214"/>
            <a:ext cx="5885646" cy="3348508"/>
          </a:xfrm>
          <a:prstGeom prst="rect">
            <a:avLst/>
          </a:prstGeom>
        </p:spPr>
      </p:pic>
      <p:sp>
        <p:nvSpPr>
          <p:cNvPr id="9" name="TextBox 8"/>
          <p:cNvSpPr txBox="1"/>
          <p:nvPr/>
        </p:nvSpPr>
        <p:spPr>
          <a:xfrm>
            <a:off x="257019" y="4481848"/>
            <a:ext cx="1175897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3200" b="1" dirty="0" smtClean="0">
                <a:ln w="13462">
                  <a:solidFill>
                    <a:schemeClr val="bg1"/>
                  </a:solidFill>
                  <a:prstDash val="solid"/>
                </a:ln>
                <a:solidFill>
                  <a:srgbClr val="FFFF00"/>
                </a:solidFill>
                <a:effectLst>
                  <a:outerShdw dist="38100" dir="2700000" algn="bl" rotWithShape="0">
                    <a:schemeClr val="accent5"/>
                  </a:outerShdw>
                </a:effectLst>
              </a:rPr>
              <a:t>Nelson Mandela guided South Africa from the shackles of apartheid to a multi-racial democracy , as an icon of peace and reconciliation who came to embody the struggle for justice around the world.   </a:t>
            </a:r>
            <a:endParaRPr lang="en-US" sz="3200" b="1" dirty="0">
              <a:ln w="13462">
                <a:solidFill>
                  <a:schemeClr val="bg1"/>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049087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39" y="360140"/>
            <a:ext cx="9285668" cy="4405043"/>
          </a:xfrm>
          <a:prstGeom prst="rect">
            <a:avLst/>
          </a:prstGeom>
          <a:ln>
            <a:noFill/>
          </a:ln>
          <a:effectLst>
            <a:softEdge rad="112500"/>
          </a:effectLst>
        </p:spPr>
      </p:pic>
      <p:sp>
        <p:nvSpPr>
          <p:cNvPr id="4" name="TextBox 3"/>
          <p:cNvSpPr txBox="1"/>
          <p:nvPr/>
        </p:nvSpPr>
        <p:spPr>
          <a:xfrm>
            <a:off x="502275" y="5099566"/>
            <a:ext cx="1133341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Imprisoned for nearly  three decades for his fight against m white minority rule,</a:t>
            </a:r>
          </a:p>
          <a:p>
            <a:r>
              <a:rPr lang="en-US" sz="2400" dirty="0" smtClean="0">
                <a:latin typeface="Times New Roman" panose="02020603050405020304" pitchFamily="18" charset="0"/>
                <a:cs typeface="Times New Roman" panose="02020603050405020304" pitchFamily="18" charset="0"/>
              </a:rPr>
              <a:t>Mandela never lost his resolve to  fight for his people’s emancipation.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8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0999" y="181834"/>
            <a:ext cx="5293217" cy="646331"/>
          </a:xfrm>
          <a:prstGeom prst="rect">
            <a:avLst/>
          </a:prstGeom>
          <a:pattFill prst="weave">
            <a:fgClr>
              <a:srgbClr val="92D050"/>
            </a:fgClr>
            <a:bgClr>
              <a:schemeClr val="bg1"/>
            </a:bgClr>
          </a:patt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Single Work</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4118" y="828165"/>
            <a:ext cx="11140226" cy="5632311"/>
          </a:xfrm>
          <a:prstGeom prst="rect">
            <a:avLst/>
          </a:prstGeom>
          <a:pattFill prst="ltHorz">
            <a:fgClr>
              <a:schemeClr val="accent4">
                <a:lumMod val="60000"/>
                <a:lumOff val="40000"/>
              </a:schemeClr>
            </a:fgClr>
            <a:bgClr>
              <a:schemeClr val="bg1"/>
            </a:bgClr>
          </a:pattFill>
        </p:spPr>
        <p:txBody>
          <a:bodyPr wrap="square" rtlCol="0">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1.What does apartheid refer to in the first paragraph? </a:t>
            </a:r>
          </a:p>
          <a:p>
            <a:pPr algn="just">
              <a:lnSpc>
                <a:spcPct val="150000"/>
              </a:lnSpc>
            </a:pPr>
            <a:r>
              <a:rPr lang="en-US" sz="2400" dirty="0" smtClean="0">
                <a:latin typeface="Times New Roman" panose="02020603050405020304" pitchFamily="18" charset="0"/>
                <a:cs typeface="Times New Roman" panose="02020603050405020304" pitchFamily="18" charset="0"/>
              </a:rPr>
              <a:t>(a) apart (b) distance (c) discrimination (d) disable.</a:t>
            </a:r>
          </a:p>
          <a:p>
            <a:pPr algn="just">
              <a:lnSpc>
                <a:spcPct val="150000"/>
              </a:lnSpc>
            </a:pPr>
            <a:r>
              <a:rPr lang="en-US" sz="2400" dirty="0" smtClean="0">
                <a:latin typeface="Times New Roman" panose="02020603050405020304" pitchFamily="18" charset="0"/>
                <a:cs typeface="Times New Roman" panose="02020603050405020304" pitchFamily="18" charset="0"/>
              </a:rPr>
              <a:t>2. The word healing means ? </a:t>
            </a:r>
          </a:p>
          <a:p>
            <a:pPr algn="just">
              <a:lnSpc>
                <a:spcPct val="150000"/>
              </a:lnSpc>
            </a:pPr>
            <a:r>
              <a:rPr lang="en-US" sz="2400" dirty="0" smtClean="0">
                <a:latin typeface="Times New Roman" panose="02020603050405020304" pitchFamily="18" charset="0"/>
                <a:cs typeface="Times New Roman" panose="02020603050405020304" pitchFamily="18" charset="0"/>
              </a:rPr>
              <a:t>(a) curing  (b) heating  (c) believe (d) ailing. </a:t>
            </a:r>
          </a:p>
          <a:p>
            <a:pPr algn="just">
              <a:lnSpc>
                <a:spcPct val="150000"/>
              </a:lnSpc>
            </a:pPr>
            <a:r>
              <a:rPr lang="en-US" sz="2400" dirty="0" smtClean="0">
                <a:latin typeface="Times New Roman" panose="02020603050405020304" pitchFamily="18" charset="0"/>
                <a:cs typeface="Times New Roman" panose="02020603050405020304" pitchFamily="18" charset="0"/>
              </a:rPr>
              <a:t>3.Mandela is an icon of peace and………… </a:t>
            </a:r>
          </a:p>
          <a:p>
            <a:pPr algn="just">
              <a:lnSpc>
                <a:spcPct val="150000"/>
              </a:lnSpc>
            </a:pPr>
            <a:r>
              <a:rPr lang="en-US" sz="2400" dirty="0" smtClean="0">
                <a:latin typeface="Times New Roman" panose="02020603050405020304" pitchFamily="18" charset="0"/>
                <a:cs typeface="Times New Roman" panose="02020603050405020304" pitchFamily="18" charset="0"/>
              </a:rPr>
              <a:t>(a) War (b) reconciliation(c) fight (d) conflict. </a:t>
            </a:r>
          </a:p>
          <a:p>
            <a:pPr algn="just">
              <a:lnSpc>
                <a:spcPct val="150000"/>
              </a:lnSpc>
            </a:pPr>
            <a:r>
              <a:rPr lang="en-US" sz="2400" dirty="0" smtClean="0">
                <a:latin typeface="Times New Roman" panose="02020603050405020304" pitchFamily="18" charset="0"/>
                <a:cs typeface="Times New Roman" panose="02020603050405020304" pitchFamily="18" charset="0"/>
              </a:rPr>
              <a:t>4.Mandela was rewarded the Nobel Peace Prize in </a:t>
            </a:r>
          </a:p>
          <a:p>
            <a:pPr algn="just">
              <a:lnSpc>
                <a:spcPct val="150000"/>
              </a:lnSpc>
            </a:pPr>
            <a:r>
              <a:rPr lang="en-US" sz="2400" dirty="0" smtClean="0">
                <a:latin typeface="Times New Roman" panose="02020603050405020304" pitchFamily="18" charset="0"/>
                <a:cs typeface="Times New Roman" panose="02020603050405020304" pitchFamily="18" charset="0"/>
              </a:rPr>
              <a:t> (a)1988 (b) 1982 (c) 1990 (d) 1993 </a:t>
            </a:r>
          </a:p>
          <a:p>
            <a:pPr algn="just">
              <a:lnSpc>
                <a:spcPct val="150000"/>
              </a:lnSpc>
            </a:pPr>
            <a:r>
              <a:rPr lang="en-US" sz="2400" dirty="0" smtClean="0">
                <a:latin typeface="Times New Roman" panose="02020603050405020304" pitchFamily="18" charset="0"/>
                <a:cs typeface="Times New Roman" panose="02020603050405020304" pitchFamily="18" charset="0"/>
              </a:rPr>
              <a:t>5.The clan name of Mandela is </a:t>
            </a:r>
          </a:p>
          <a:p>
            <a:pPr algn="just">
              <a:lnSpc>
                <a:spcPct val="150000"/>
              </a:lnSpc>
            </a:pP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Sahiba</a:t>
            </a:r>
            <a:r>
              <a:rPr lang="en-US" sz="2400" dirty="0" smtClean="0">
                <a:latin typeface="Times New Roman" panose="02020603050405020304" pitchFamily="18" charset="0"/>
                <a:cs typeface="Times New Roman" panose="02020603050405020304" pitchFamily="18" charset="0"/>
              </a:rPr>
              <a:t>  (b) </a:t>
            </a:r>
            <a:r>
              <a:rPr lang="en-US" sz="2400" dirty="0" err="1" smtClean="0">
                <a:latin typeface="Times New Roman" panose="02020603050405020304" pitchFamily="18" charset="0"/>
                <a:cs typeface="Times New Roman" panose="02020603050405020304" pitchFamily="18" charset="0"/>
              </a:rPr>
              <a:t>Madiba</a:t>
            </a:r>
            <a:r>
              <a:rPr lang="en-US" sz="2400" dirty="0" smtClean="0">
                <a:latin typeface="Times New Roman" panose="02020603050405020304" pitchFamily="18" charset="0"/>
                <a:cs typeface="Times New Roman" panose="02020603050405020304" pitchFamily="18" charset="0"/>
              </a:rPr>
              <a:t>  (c) </a:t>
            </a:r>
            <a:r>
              <a:rPr lang="en-US" sz="2400" dirty="0" err="1" smtClean="0">
                <a:latin typeface="Times New Roman" panose="02020603050405020304" pitchFamily="18" charset="0"/>
                <a:cs typeface="Times New Roman" panose="02020603050405020304" pitchFamily="18" charset="0"/>
              </a:rPr>
              <a:t>sona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miah</a:t>
            </a:r>
            <a:r>
              <a:rPr lang="en-US" sz="2400" dirty="0" smtClean="0">
                <a:latin typeface="Times New Roman" panose="02020603050405020304" pitchFamily="18" charset="0"/>
                <a:cs typeface="Times New Roman" panose="02020603050405020304" pitchFamily="18" charset="0"/>
              </a:rPr>
              <a:t>  (d) </a:t>
            </a:r>
            <a:r>
              <a:rPr lang="en-US" sz="2400" dirty="0" err="1" smtClean="0">
                <a:latin typeface="Times New Roman" panose="02020603050405020304" pitchFamily="18" charset="0"/>
                <a:cs typeface="Times New Roman" panose="02020603050405020304" pitchFamily="18" charset="0"/>
              </a:rPr>
              <a:t>decork</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4236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14E60C22-D4F4-4E2A-B68D-EBCBAA7F1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6" y="1435615"/>
            <a:ext cx="5254580" cy="482351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158" y="1435615"/>
            <a:ext cx="5176102" cy="482351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794714" y="309093"/>
            <a:ext cx="564094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t>Observe the following pictures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54" y="872527"/>
            <a:ext cx="5177307" cy="5063333"/>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527" y="872527"/>
            <a:ext cx="5195951" cy="506333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38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D5CCEC4-D132-47E7-A947-C2004CF09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39" y="442463"/>
            <a:ext cx="10333972" cy="593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362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290" y="327166"/>
            <a:ext cx="4306821" cy="92333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Pair Work</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399246" y="4559122"/>
            <a:ext cx="11359165"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1.Why can Nelson Mandela be called “an icon of peace and reconciliation”? </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2.“The time for the healing of the wounds has </a:t>
            </a:r>
            <a:r>
              <a:rPr lang="en-US" sz="2800" dirty="0" err="1" smtClean="0">
                <a:latin typeface="Times New Roman" panose="02020603050405020304" pitchFamily="18" charset="0"/>
                <a:cs typeface="Times New Roman" panose="02020603050405020304" pitchFamily="18" charset="0"/>
              </a:rPr>
              <a:t>come.The</a:t>
            </a:r>
            <a:r>
              <a:rPr lang="en-US" sz="2800" dirty="0" smtClean="0">
                <a:latin typeface="Times New Roman" panose="02020603050405020304" pitchFamily="18" charset="0"/>
                <a:cs typeface="Times New Roman" panose="02020603050405020304" pitchFamily="18" charset="0"/>
              </a:rPr>
              <a:t> moment to bridge the chasms that divide us has come?” what did Mandela mean by these lines?</a:t>
            </a:r>
            <a:endParaRPr lang="en-US"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5" y="1469997"/>
            <a:ext cx="5020393" cy="2869621"/>
          </a:xfrm>
          <a:prstGeom prst="ellipse">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774" y="1469997"/>
            <a:ext cx="4348026" cy="2869621"/>
          </a:xfrm>
          <a:prstGeom prst="ellipse">
            <a:avLst/>
          </a:prstGeom>
          <a:ln>
            <a:noFill/>
          </a:ln>
          <a:effectLst>
            <a:softEdge rad="112500"/>
          </a:effectLst>
        </p:spPr>
      </p:pic>
    </p:spTree>
    <p:extLst>
      <p:ext uri="{BB962C8B-B14F-4D97-AF65-F5344CB8AC3E}">
        <p14:creationId xmlns:p14="http://schemas.microsoft.com/office/powerpoint/2010/main" val="318578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FF2583B-739F-483E-B303-3E2E33B23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8" y="563849"/>
            <a:ext cx="5074277" cy="5611569"/>
          </a:xfrm>
          <a:prstGeom prst="round2DiagRect">
            <a:avLst>
              <a:gd name="adj1" fmla="val 16667"/>
              <a:gd name="adj2" fmla="val 0"/>
            </a:avLst>
          </a:prstGeom>
          <a:ln w="88900" cap="sq">
            <a:solidFill>
              <a:schemeClr val="accent4">
                <a:lumMod val="20000"/>
                <a:lumOff val="80000"/>
              </a:schemeClr>
            </a:solidFill>
            <a:miter lim="800000"/>
          </a:ln>
          <a:effectLst>
            <a:glow rad="127000">
              <a:schemeClr val="accent1">
                <a:lumMod val="40000"/>
                <a:lumOff val="60000"/>
              </a:schemeClr>
            </a:glow>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616" y="563848"/>
            <a:ext cx="5409127" cy="5611569"/>
          </a:xfrm>
          <a:prstGeom prst="round2DiagRect">
            <a:avLst>
              <a:gd name="adj1" fmla="val 16667"/>
              <a:gd name="adj2" fmla="val 0"/>
            </a:avLst>
          </a:prstGeom>
          <a:ln w="88900" cap="sq">
            <a:solidFill>
              <a:schemeClr val="accent4">
                <a:lumMod val="20000"/>
                <a:lumOff val="80000"/>
              </a:schemeClr>
            </a:solidFill>
            <a:miter lim="800000"/>
          </a:ln>
          <a:effectLst>
            <a:glow rad="127000">
              <a:schemeClr val="accent1">
                <a:lumMod val="40000"/>
                <a:lumOff val="60000"/>
              </a:schemeClr>
            </a:glow>
            <a:outerShdw blurRad="254000" algn="tl" rotWithShape="0">
              <a:srgbClr val="000000">
                <a:alpha val="43000"/>
              </a:srgbClr>
            </a:outerShdw>
          </a:effectLst>
        </p:spPr>
      </p:pic>
    </p:spTree>
    <p:extLst>
      <p:ext uri="{BB962C8B-B14F-4D97-AF65-F5344CB8AC3E}">
        <p14:creationId xmlns:p14="http://schemas.microsoft.com/office/powerpoint/2010/main" val="7855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Ribbon 2"/>
          <p:cNvSpPr/>
          <p:nvPr/>
        </p:nvSpPr>
        <p:spPr>
          <a:xfrm>
            <a:off x="373487" y="115910"/>
            <a:ext cx="11384924" cy="1468191"/>
          </a:xfrm>
          <a:prstGeom prst="ribbon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p:cNvSpPr txBox="1"/>
          <p:nvPr/>
        </p:nvSpPr>
        <p:spPr>
          <a:xfrm>
            <a:off x="3361385" y="283336"/>
            <a:ext cx="5409127" cy="646331"/>
          </a:xfrm>
          <a:prstGeom prst="rect">
            <a:avLst/>
          </a:prstGeom>
          <a:noFill/>
        </p:spPr>
        <p:txBody>
          <a:bodyPr wrap="square" rtlCol="0">
            <a:spAutoFit/>
          </a:bodyPr>
          <a:lstStyle/>
          <a:p>
            <a:pPr algn="ctr"/>
            <a:r>
              <a:rPr lang="en-US" sz="3600" dirty="0" smtClean="0">
                <a:latin typeface="Lucida Handwriting" panose="03010101010101010101" pitchFamily="66" charset="0"/>
                <a:cs typeface="Times New Roman" panose="02020603050405020304" pitchFamily="18" charset="0"/>
              </a:rPr>
              <a:t>Group work</a:t>
            </a:r>
            <a:endParaRPr lang="en-US" sz="3600" dirty="0">
              <a:latin typeface="Lucida Handwriting" panose="03010101010101010101" pitchFamily="66" charset="0"/>
              <a:cs typeface="Times New Roman" panose="02020603050405020304" pitchFamily="18" charset="0"/>
            </a:endParaRPr>
          </a:p>
        </p:txBody>
      </p:sp>
      <p:sp>
        <p:nvSpPr>
          <p:cNvPr id="5" name="TextBox 4"/>
          <p:cNvSpPr txBox="1"/>
          <p:nvPr/>
        </p:nvSpPr>
        <p:spPr>
          <a:xfrm>
            <a:off x="167424" y="3206840"/>
            <a:ext cx="11797047"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smtClean="0">
                <a:latin typeface="Times New Roman" panose="02020603050405020304" pitchFamily="18" charset="0"/>
                <a:cs typeface="Times New Roman" panose="02020603050405020304" pitchFamily="18" charset="0"/>
              </a:rPr>
              <a:t>1.How long Was Mandela imprisoned ? </a:t>
            </a:r>
          </a:p>
          <a:p>
            <a:endParaRPr lang="en-US" sz="2400" dirty="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2.What do you know about F.W.de . Klerk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51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87" y="423746"/>
            <a:ext cx="11357052" cy="4538547"/>
          </a:xfrm>
          <a:prstGeom prst="rect">
            <a:avLst/>
          </a:prstGeom>
        </p:spPr>
      </p:pic>
      <p:sp>
        <p:nvSpPr>
          <p:cNvPr id="2" name="TextBox 1"/>
          <p:cNvSpPr txBox="1"/>
          <p:nvPr/>
        </p:nvSpPr>
        <p:spPr>
          <a:xfrm>
            <a:off x="1327759" y="5246878"/>
            <a:ext cx="955736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t>Charged with capital offences in the 1963 </a:t>
            </a:r>
            <a:r>
              <a:rPr lang="en-US" sz="3200" dirty="0" err="1" smtClean="0"/>
              <a:t>Rivonia</a:t>
            </a:r>
            <a:r>
              <a:rPr lang="en-US" sz="3200" dirty="0" smtClean="0"/>
              <a:t> Trail ,                                     </a:t>
            </a:r>
            <a:r>
              <a:rPr lang="en-US" sz="3200" dirty="0"/>
              <a:t> </a:t>
            </a:r>
            <a:r>
              <a:rPr lang="en-US" sz="3200" dirty="0" smtClean="0"/>
              <a:t>              his statement from the dock was his political testimony .</a:t>
            </a:r>
            <a:endParaRPr lang="en-US" sz="3200" dirty="0"/>
          </a:p>
        </p:txBody>
      </p:sp>
    </p:spTree>
    <p:extLst>
      <p:ext uri="{BB962C8B-B14F-4D97-AF65-F5344CB8AC3E}">
        <p14:creationId xmlns:p14="http://schemas.microsoft.com/office/powerpoint/2010/main" val="14826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7108727" y="351692"/>
            <a:ext cx="168812" cy="554267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846" y="3444040"/>
            <a:ext cx="6100425" cy="280076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3200" b="1" dirty="0" err="1" smtClean="0">
                <a:latin typeface="Times New Roman" panose="02020603050405020304" pitchFamily="18" charset="0"/>
                <a:cs typeface="Times New Roman" panose="02020603050405020304" pitchFamily="18" charset="0"/>
              </a:rPr>
              <a:t>Md</a:t>
            </a:r>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Saifuddin</a:t>
            </a:r>
            <a:r>
              <a:rPr lang="en-US" sz="3200" b="1" dirty="0" smtClean="0">
                <a:latin typeface="Times New Roman" panose="02020603050405020304" pitchFamily="18" charset="0"/>
                <a:cs typeface="Times New Roman" panose="02020603050405020304" pitchFamily="18" charset="0"/>
              </a:rPr>
              <a:t> khan</a:t>
            </a:r>
          </a:p>
          <a:p>
            <a:r>
              <a:rPr lang="en-US" sz="2400" dirty="0" smtClean="0">
                <a:latin typeface="Times New Roman" panose="02020603050405020304" pitchFamily="18" charset="0"/>
                <a:cs typeface="Times New Roman" panose="02020603050405020304" pitchFamily="18" charset="0"/>
              </a:rPr>
              <a:t>Lecturer in English </a:t>
            </a:r>
          </a:p>
          <a:p>
            <a:r>
              <a:rPr lang="en-US" sz="2400" dirty="0" err="1" smtClean="0">
                <a:latin typeface="Times New Roman" panose="02020603050405020304" pitchFamily="18" charset="0"/>
                <a:cs typeface="Times New Roman" panose="02020603050405020304" pitchFamily="18" charset="0"/>
              </a:rPr>
              <a:t>Hazi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Goyes</a:t>
            </a:r>
            <a:r>
              <a:rPr lang="en-US" sz="2400" dirty="0" smtClean="0">
                <a:latin typeface="Times New Roman" panose="02020603050405020304" pitchFamily="18" charset="0"/>
                <a:cs typeface="Times New Roman" panose="02020603050405020304" pitchFamily="18" charset="0"/>
              </a:rPr>
              <a:t> Uddin </a:t>
            </a:r>
            <a:r>
              <a:rPr lang="en-US" sz="2400" dirty="0" err="1" smtClean="0">
                <a:latin typeface="Times New Roman" panose="02020603050405020304" pitchFamily="18" charset="0"/>
                <a:cs typeface="Times New Roman" panose="02020603050405020304" pitchFamily="18" charset="0"/>
              </a:rPr>
              <a:t>Mohila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Fajil</a:t>
            </a:r>
            <a:r>
              <a:rPr lang="en-US" sz="2400" dirty="0" smtClean="0">
                <a:latin typeface="Times New Roman" panose="02020603050405020304" pitchFamily="18" charset="0"/>
                <a:cs typeface="Times New Roman" panose="02020603050405020304" pitchFamily="18" charset="0"/>
              </a:rPr>
              <a:t> Madrasah , </a:t>
            </a:r>
          </a:p>
          <a:p>
            <a:r>
              <a:rPr lang="en-US" sz="2400" dirty="0" err="1" smtClean="0">
                <a:latin typeface="Times New Roman" panose="02020603050405020304" pitchFamily="18" charset="0"/>
                <a:cs typeface="Times New Roman" panose="02020603050405020304" pitchFamily="18" charset="0"/>
              </a:rPr>
              <a:t>Bhangura</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Pabna</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Mobile :01710449379</a:t>
            </a:r>
          </a:p>
          <a:p>
            <a:r>
              <a:rPr lang="en-US" sz="2400" dirty="0" smtClean="0">
                <a:latin typeface="Times New Roman" panose="02020603050405020304" pitchFamily="18" charset="0"/>
                <a:cs typeface="Times New Roman" panose="02020603050405020304" pitchFamily="18" charset="0"/>
              </a:rPr>
              <a:t>Email: skhan84bd@gmail.com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3EFBC1B4-96D3-48B5-977E-22EBA31D4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450" y="351692"/>
            <a:ext cx="3032353" cy="33121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p:cNvSpPr txBox="1"/>
          <p:nvPr/>
        </p:nvSpPr>
        <p:spPr>
          <a:xfrm>
            <a:off x="8090450" y="4059594"/>
            <a:ext cx="392336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smtClean="0">
                <a:latin typeface="Times New Roman" panose="02020603050405020304" pitchFamily="18" charset="0"/>
                <a:cs typeface="Times New Roman" panose="02020603050405020304" pitchFamily="18" charset="0"/>
              </a:rPr>
              <a:t>English 1</a:t>
            </a:r>
            <a:r>
              <a:rPr lang="en-US" sz="3200" baseline="30000" dirty="0" smtClean="0">
                <a:latin typeface="Times New Roman" panose="02020603050405020304" pitchFamily="18" charset="0"/>
                <a:cs typeface="Times New Roman" panose="02020603050405020304" pitchFamily="18" charset="0"/>
              </a:rPr>
              <a:t>st</a:t>
            </a:r>
            <a:r>
              <a:rPr lang="en-US" sz="3200" dirty="0" smtClean="0">
                <a:latin typeface="Times New Roman" panose="02020603050405020304" pitchFamily="18" charset="0"/>
                <a:cs typeface="Times New Roman" panose="02020603050405020304" pitchFamily="18" charset="0"/>
              </a:rPr>
              <a:t> Paper </a:t>
            </a:r>
          </a:p>
          <a:p>
            <a:pPr algn="just"/>
            <a:r>
              <a:rPr lang="en-US" sz="3200" dirty="0" err="1" smtClean="0">
                <a:latin typeface="Times New Roman" panose="02020603050405020304" pitchFamily="18" charset="0"/>
                <a:cs typeface="Times New Roman" panose="02020603050405020304" pitchFamily="18" charset="0"/>
              </a:rPr>
              <a:t>Alim</a:t>
            </a:r>
            <a:r>
              <a:rPr lang="en-US" sz="3200" dirty="0" smtClean="0">
                <a:latin typeface="Times New Roman" panose="02020603050405020304" pitchFamily="18" charset="0"/>
                <a:cs typeface="Times New Roman" panose="02020603050405020304" pitchFamily="18" charset="0"/>
              </a:rPr>
              <a:t> 1</a:t>
            </a:r>
            <a:r>
              <a:rPr lang="en-US" sz="3200" baseline="30000" dirty="0" smtClean="0">
                <a:latin typeface="Times New Roman" panose="02020603050405020304" pitchFamily="18" charset="0"/>
                <a:cs typeface="Times New Roman" panose="02020603050405020304" pitchFamily="18" charset="0"/>
              </a:rPr>
              <a:t>st</a:t>
            </a:r>
            <a:r>
              <a:rPr lang="en-US" sz="3200" dirty="0" smtClean="0">
                <a:latin typeface="Times New Roman" panose="02020603050405020304" pitchFamily="18" charset="0"/>
                <a:cs typeface="Times New Roman" panose="02020603050405020304" pitchFamily="18" charset="0"/>
              </a:rPr>
              <a:t> Year </a:t>
            </a:r>
          </a:p>
          <a:p>
            <a:pPr algn="just"/>
            <a:r>
              <a:rPr lang="en-US" sz="3200" dirty="0" smtClean="0">
                <a:latin typeface="Times New Roman" panose="02020603050405020304" pitchFamily="18" charset="0"/>
                <a:cs typeface="Times New Roman" panose="02020603050405020304" pitchFamily="18" charset="0"/>
              </a:rPr>
              <a:t>Time: 45 Minute</a:t>
            </a:r>
            <a:endParaRPr lang="en-US" sz="3200" dirty="0">
              <a:latin typeface="Times New Roman" panose="02020603050405020304" pitchFamily="18" charset="0"/>
              <a:cs typeface="Times New Roman" panose="02020603050405020304" pitchFamily="18" charset="0"/>
            </a:endParaRPr>
          </a:p>
        </p:txBody>
      </p:sp>
      <p:sp>
        <p:nvSpPr>
          <p:cNvPr id="6" name="Oval 5"/>
          <p:cNvSpPr/>
          <p:nvPr/>
        </p:nvSpPr>
        <p:spPr>
          <a:xfrm>
            <a:off x="1326523" y="180304"/>
            <a:ext cx="2910625" cy="31230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33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ppt_w</p:attrName>
                                        </p:attrNameLst>
                                      </p:cBhvr>
                                      <p:tavLst>
                                        <p:tav tm="0" fmla="#ppt_w*sin(2.5*pi*$)">
                                          <p:val>
                                            <p:fltVal val="0"/>
                                          </p:val>
                                        </p:tav>
                                        <p:tav tm="100000">
                                          <p:val>
                                            <p:fltVal val="1"/>
                                          </p:val>
                                        </p:tav>
                                      </p:tavLst>
                                    </p:anim>
                                    <p:anim calcmode="lin" valueType="num">
                                      <p:cBhvr>
                                        <p:cTn id="2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4770" y="218361"/>
            <a:ext cx="4053385"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400" dirty="0" smtClean="0">
                <a:latin typeface="Bauhaus 93" panose="04030905020B02020C02" pitchFamily="82" charset="0"/>
              </a:rPr>
              <a:t>Evaluation</a:t>
            </a:r>
            <a:endParaRPr lang="en-US" sz="4400" dirty="0">
              <a:latin typeface="Bauhaus 93" panose="04030905020B02020C02" pitchFamily="82" charset="0"/>
            </a:endParaRPr>
          </a:p>
        </p:txBody>
      </p:sp>
      <p:sp>
        <p:nvSpPr>
          <p:cNvPr id="4" name="TextBox 3"/>
          <p:cNvSpPr txBox="1"/>
          <p:nvPr/>
        </p:nvSpPr>
        <p:spPr>
          <a:xfrm>
            <a:off x="218364" y="1678675"/>
            <a:ext cx="11627893"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Based on your reading of the passage, make a  flow chart showing the incidents of Nelson Mandela. (One is done for you.)</a:t>
            </a:r>
            <a:endParaRPr lang="en-US" sz="2800" dirty="0"/>
          </a:p>
        </p:txBody>
      </p:sp>
      <p:sp>
        <p:nvSpPr>
          <p:cNvPr id="17" name="Rectangle 16"/>
          <p:cNvSpPr/>
          <p:nvPr/>
        </p:nvSpPr>
        <p:spPr>
          <a:xfrm>
            <a:off x="361679" y="4787580"/>
            <a:ext cx="1160060" cy="7024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Rectangle 17"/>
          <p:cNvSpPr/>
          <p:nvPr/>
        </p:nvSpPr>
        <p:spPr>
          <a:xfrm>
            <a:off x="2239099" y="4787581"/>
            <a:ext cx="1160060" cy="761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Rectangle 18"/>
          <p:cNvSpPr/>
          <p:nvPr/>
        </p:nvSpPr>
        <p:spPr>
          <a:xfrm>
            <a:off x="4200727" y="4766203"/>
            <a:ext cx="1160060" cy="7024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Rectangle 19"/>
          <p:cNvSpPr/>
          <p:nvPr/>
        </p:nvSpPr>
        <p:spPr>
          <a:xfrm>
            <a:off x="6049815" y="4787580"/>
            <a:ext cx="1160060" cy="7024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1" name="Rectangle 20"/>
          <p:cNvSpPr/>
          <p:nvPr/>
        </p:nvSpPr>
        <p:spPr>
          <a:xfrm>
            <a:off x="7927843" y="4778615"/>
            <a:ext cx="1160060" cy="7024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33" name="Group 32"/>
          <p:cNvGrpSpPr/>
          <p:nvPr/>
        </p:nvGrpSpPr>
        <p:grpSpPr>
          <a:xfrm>
            <a:off x="361679" y="2972437"/>
            <a:ext cx="8594605" cy="2495711"/>
            <a:chOff x="361679" y="2972437"/>
            <a:chExt cx="8594605" cy="2495711"/>
          </a:xfrm>
        </p:grpSpPr>
        <p:sp>
          <p:nvSpPr>
            <p:cNvPr id="7" name="TextBox 6"/>
            <p:cNvSpPr txBox="1"/>
            <p:nvPr/>
          </p:nvSpPr>
          <p:spPr>
            <a:xfrm>
              <a:off x="361679" y="2972437"/>
              <a:ext cx="2743202" cy="70243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1.Fight against white minority rule</a:t>
              </a:r>
              <a:endParaRPr lang="en-US" sz="2000" dirty="0"/>
            </a:p>
          </p:txBody>
        </p:sp>
        <p:sp>
          <p:nvSpPr>
            <p:cNvPr id="23" name="TextBox 22"/>
            <p:cNvSpPr txBox="1"/>
            <p:nvPr/>
          </p:nvSpPr>
          <p:spPr>
            <a:xfrm>
              <a:off x="840189" y="4826007"/>
              <a:ext cx="905895" cy="584775"/>
            </a:xfrm>
            <a:prstGeom prst="rect">
              <a:avLst/>
            </a:prstGeom>
            <a:noFill/>
          </p:spPr>
          <p:txBody>
            <a:bodyPr wrap="square" rtlCol="0">
              <a:spAutoFit/>
            </a:bodyPr>
            <a:lstStyle/>
            <a:p>
              <a:pPr algn="ctr"/>
              <a:r>
                <a:rPr lang="en-US" sz="3200" dirty="0" smtClean="0"/>
                <a:t>2</a:t>
              </a:r>
              <a:endParaRPr lang="en-US" sz="3200" dirty="0"/>
            </a:p>
          </p:txBody>
        </p:sp>
        <p:sp>
          <p:nvSpPr>
            <p:cNvPr id="24" name="TextBox 23"/>
            <p:cNvSpPr txBox="1"/>
            <p:nvPr/>
          </p:nvSpPr>
          <p:spPr>
            <a:xfrm>
              <a:off x="2607589" y="4883373"/>
              <a:ext cx="586854" cy="584775"/>
            </a:xfrm>
            <a:prstGeom prst="rect">
              <a:avLst/>
            </a:prstGeom>
            <a:noFill/>
          </p:spPr>
          <p:txBody>
            <a:bodyPr wrap="square" rtlCol="0">
              <a:spAutoFit/>
            </a:bodyPr>
            <a:lstStyle/>
            <a:p>
              <a:pPr algn="ctr"/>
              <a:r>
                <a:rPr lang="en-US" sz="3200" dirty="0" smtClean="0"/>
                <a:t>3</a:t>
              </a:r>
              <a:endParaRPr lang="en-US" sz="3200" dirty="0"/>
            </a:p>
          </p:txBody>
        </p:sp>
        <p:sp>
          <p:nvSpPr>
            <p:cNvPr id="25" name="TextBox 24"/>
            <p:cNvSpPr txBox="1"/>
            <p:nvPr/>
          </p:nvSpPr>
          <p:spPr>
            <a:xfrm>
              <a:off x="4293940" y="4875824"/>
              <a:ext cx="818865" cy="584775"/>
            </a:xfrm>
            <a:prstGeom prst="rect">
              <a:avLst/>
            </a:prstGeom>
            <a:noFill/>
          </p:spPr>
          <p:txBody>
            <a:bodyPr wrap="square" rtlCol="0">
              <a:spAutoFit/>
            </a:bodyPr>
            <a:lstStyle/>
            <a:p>
              <a:pPr algn="ctr"/>
              <a:r>
                <a:rPr lang="en-US" sz="3200" dirty="0" smtClean="0"/>
                <a:t>4</a:t>
              </a:r>
              <a:endParaRPr lang="en-US" sz="3200" dirty="0"/>
            </a:p>
          </p:txBody>
        </p:sp>
        <p:sp>
          <p:nvSpPr>
            <p:cNvPr id="26" name="TextBox 25"/>
            <p:cNvSpPr txBox="1"/>
            <p:nvPr/>
          </p:nvSpPr>
          <p:spPr>
            <a:xfrm>
              <a:off x="6212911" y="4837446"/>
              <a:ext cx="614149" cy="584775"/>
            </a:xfrm>
            <a:prstGeom prst="rect">
              <a:avLst/>
            </a:prstGeom>
            <a:noFill/>
          </p:spPr>
          <p:txBody>
            <a:bodyPr wrap="square" rtlCol="0">
              <a:spAutoFit/>
            </a:bodyPr>
            <a:lstStyle/>
            <a:p>
              <a:pPr algn="ctr"/>
              <a:r>
                <a:rPr lang="en-US" sz="3200" dirty="0" smtClean="0"/>
                <a:t>5</a:t>
              </a:r>
              <a:endParaRPr lang="en-US" sz="3200" dirty="0"/>
            </a:p>
          </p:txBody>
        </p:sp>
        <p:sp>
          <p:nvSpPr>
            <p:cNvPr id="27" name="TextBox 26"/>
            <p:cNvSpPr txBox="1"/>
            <p:nvPr/>
          </p:nvSpPr>
          <p:spPr>
            <a:xfrm>
              <a:off x="8151066" y="4821403"/>
              <a:ext cx="805218" cy="584775"/>
            </a:xfrm>
            <a:prstGeom prst="rect">
              <a:avLst/>
            </a:prstGeom>
            <a:noFill/>
          </p:spPr>
          <p:txBody>
            <a:bodyPr wrap="square" rtlCol="0">
              <a:spAutoFit/>
            </a:bodyPr>
            <a:lstStyle/>
            <a:p>
              <a:pPr algn="ctr"/>
              <a:r>
                <a:rPr lang="en-US" sz="3200" dirty="0" smtClean="0"/>
                <a:t>6</a:t>
              </a:r>
              <a:endParaRPr lang="en-US" sz="3200" dirty="0"/>
            </a:p>
          </p:txBody>
        </p:sp>
        <p:sp>
          <p:nvSpPr>
            <p:cNvPr id="28" name="Right Arrow 27"/>
            <p:cNvSpPr/>
            <p:nvPr/>
          </p:nvSpPr>
          <p:spPr>
            <a:xfrm>
              <a:off x="1610449" y="4910057"/>
              <a:ext cx="551045" cy="41472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ight Arrow 28"/>
            <p:cNvSpPr/>
            <p:nvPr/>
          </p:nvSpPr>
          <p:spPr>
            <a:xfrm rot="5400000">
              <a:off x="816218" y="3846106"/>
              <a:ext cx="539106" cy="41472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ight Arrow 29"/>
            <p:cNvSpPr/>
            <p:nvPr/>
          </p:nvSpPr>
          <p:spPr>
            <a:xfrm>
              <a:off x="3577413" y="4960848"/>
              <a:ext cx="539106" cy="41472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ight Arrow 30"/>
            <p:cNvSpPr/>
            <p:nvPr/>
          </p:nvSpPr>
          <p:spPr>
            <a:xfrm>
              <a:off x="5454000" y="4953911"/>
              <a:ext cx="539106" cy="41472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Right Arrow 31"/>
            <p:cNvSpPr/>
            <p:nvPr/>
          </p:nvSpPr>
          <p:spPr>
            <a:xfrm>
              <a:off x="7296601" y="4911509"/>
              <a:ext cx="539106" cy="41472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30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anim calcmode="lin" valueType="num">
                                      <p:cBhvr>
                                        <p:cTn id="18" dur="2000" fill="hold"/>
                                        <p:tgtEl>
                                          <p:spTgt spid="33"/>
                                        </p:tgtEl>
                                        <p:attrNameLst>
                                          <p:attrName>ppt_w</p:attrName>
                                        </p:attrNameLst>
                                      </p:cBhvr>
                                      <p:tavLst>
                                        <p:tav tm="0" fmla="#ppt_w*sin(2.5*pi*$)">
                                          <p:val>
                                            <p:fltVal val="0"/>
                                          </p:val>
                                        </p:tav>
                                        <p:tav tm="100000">
                                          <p:val>
                                            <p:fltVal val="1"/>
                                          </p:val>
                                        </p:tav>
                                      </p:tavLst>
                                    </p:anim>
                                    <p:anim calcmode="lin" valueType="num">
                                      <p:cBhvr>
                                        <p:cTn id="1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63" y="423080"/>
            <a:ext cx="6660107" cy="480489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7818372" y="2057545"/>
            <a:ext cx="2990655" cy="1754326"/>
          </a:xfrm>
          <a:prstGeom prst="rect">
            <a:avLst/>
          </a:prstGeom>
          <a:blipFill>
            <a:blip r:embed="rId3"/>
            <a:tile tx="0" ty="0" sx="100000" sy="100000" flip="none" algn="tl"/>
          </a:blipFill>
        </p:spPr>
        <p:txBody>
          <a:bodyPr wrap="square" lIns="91440" tIns="45720" rIns="91440" bIns="45720">
            <a:spAutoFit/>
          </a:bodyPr>
          <a:lstStyle/>
          <a:p>
            <a:pPr algn="ctr"/>
            <a:r>
              <a:rPr lang="en-US" sz="5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Blackadder ITC" panose="04020505051007020D02" pitchFamily="82" charset="0"/>
              </a:rPr>
              <a:t>Home</a:t>
            </a:r>
          </a:p>
          <a:p>
            <a:pPr algn="ctr"/>
            <a:r>
              <a:rPr lang="en-US" sz="5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Blackadder ITC" panose="04020505051007020D02" pitchFamily="82" charset="0"/>
              </a:rPr>
              <a:t>Task</a:t>
            </a:r>
            <a:endParaRPr lang="en-US" sz="5400" b="1" cap="none" spc="0"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Blackadder ITC" panose="04020505051007020D02" pitchFamily="82" charset="0"/>
            </a:endParaRPr>
          </a:p>
        </p:txBody>
      </p:sp>
      <p:sp>
        <p:nvSpPr>
          <p:cNvPr id="5" name="Rectangle 4"/>
          <p:cNvSpPr/>
          <p:nvPr/>
        </p:nvSpPr>
        <p:spPr>
          <a:xfrm>
            <a:off x="532263" y="5464875"/>
            <a:ext cx="1120481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5400" b="1" dirty="0" err="1" smtClean="0">
                <a:ln w="12700">
                  <a:solidFill>
                    <a:srgbClr val="411795"/>
                  </a:solidFill>
                  <a:prstDash val="solid"/>
                </a:ln>
                <a:solidFill>
                  <a:srgbClr val="92D050"/>
                </a:solidFill>
              </a:rPr>
              <a:t>Wrtie</a:t>
            </a:r>
            <a:r>
              <a:rPr lang="en-US" sz="5400" b="1" dirty="0" smtClean="0">
                <a:ln w="12700">
                  <a:solidFill>
                    <a:srgbClr val="411795"/>
                  </a:solidFill>
                  <a:prstDash val="solid"/>
                </a:ln>
                <a:solidFill>
                  <a:srgbClr val="92D050"/>
                </a:solidFill>
              </a:rPr>
              <a:t> a summary of the passage.</a:t>
            </a:r>
            <a:endParaRPr lang="en-US" sz="5400" b="1" cap="none" spc="0" dirty="0">
              <a:ln w="12700">
                <a:solidFill>
                  <a:srgbClr val="411795"/>
                </a:solidFill>
                <a:prstDash val="solid"/>
              </a:ln>
              <a:solidFill>
                <a:srgbClr val="92D050"/>
              </a:solidFill>
              <a:effectLst/>
            </a:endParaRPr>
          </a:p>
        </p:txBody>
      </p:sp>
    </p:spTree>
    <p:extLst>
      <p:ext uri="{BB962C8B-B14F-4D97-AF65-F5344CB8AC3E}">
        <p14:creationId xmlns:p14="http://schemas.microsoft.com/office/powerpoint/2010/main" val="21881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81" y="1310353"/>
            <a:ext cx="11368143" cy="5131390"/>
          </a:xfrm>
          <a:prstGeom prst="rect">
            <a:avLst/>
          </a:prstGeom>
        </p:spPr>
      </p:pic>
      <p:sp>
        <p:nvSpPr>
          <p:cNvPr id="7" name="Rectangle 6"/>
          <p:cNvSpPr/>
          <p:nvPr/>
        </p:nvSpPr>
        <p:spPr>
          <a:xfrm>
            <a:off x="4198687" y="155011"/>
            <a:ext cx="3166829"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5400" b="1" dirty="0" smtClean="0">
                <a:ln w="12700">
                  <a:solidFill>
                    <a:schemeClr val="accent1"/>
                  </a:solidFill>
                  <a:prstDash val="solid"/>
                </a:ln>
                <a:solidFill>
                  <a:schemeClr val="accent4">
                    <a:lumMod val="60000"/>
                    <a:lumOff val="40000"/>
                  </a:schemeClr>
                </a:solidFill>
                <a:effectLst>
                  <a:outerShdw dist="38100" dir="2640000" algn="bl" rotWithShape="0">
                    <a:schemeClr val="accent1"/>
                  </a:outerShdw>
                </a:effectLst>
              </a:rPr>
              <a:t>Thank you</a:t>
            </a:r>
            <a:endParaRPr lang="en-US" sz="5400" b="1" cap="none" spc="0" dirty="0">
              <a:ln w="12700">
                <a:solidFill>
                  <a:schemeClr val="accent1"/>
                </a:solidFill>
                <a:prstDash val="solid"/>
              </a:ln>
              <a:solidFill>
                <a:schemeClr val="accent4">
                  <a:lumMod val="60000"/>
                  <a:lumOff val="4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7675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B104116-0C79-4106-9581-5517BCFB9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741" y="1787194"/>
            <a:ext cx="3282813" cy="313816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568" y="1786789"/>
            <a:ext cx="3106483" cy="3138973"/>
          </a:xfrm>
          <a:prstGeom prst="rect">
            <a:avLst/>
          </a:prstGeom>
          <a:ln>
            <a:noFill/>
          </a:ln>
          <a:effectLst>
            <a:softEdge rad="112500"/>
          </a:effectLst>
        </p:spPr>
      </p:pic>
      <p:pic>
        <p:nvPicPr>
          <p:cNvPr id="6" name="Picture 12" descr="à¦¸à¦®à§à¦ªà¦°à§à¦à¦¿à¦¤ à¦à¦¬à¦¿">
            <a:extLst>
              <a:ext uri="{FF2B5EF4-FFF2-40B4-BE49-F238E27FC236}">
                <a16:creationId xmlns:a16="http://schemas.microsoft.com/office/drawing/2014/main" xmlns="" id="{2C142554-63C4-4D77-983E-7BADEA52D3DD}"/>
              </a:ext>
            </a:extLst>
          </p:cNvPr>
          <p:cNvPicPr>
            <a:picLocks noChangeAspect="1" noChangeArrowheads="1"/>
          </p:cNvPicPr>
          <p:nvPr/>
        </p:nvPicPr>
        <p:blipFill>
          <a:blip r:embed="rId4"/>
          <a:srcRect/>
          <a:stretch>
            <a:fillRect/>
          </a:stretch>
        </p:blipFill>
        <p:spPr bwMode="auto">
          <a:xfrm>
            <a:off x="8175065" y="1787194"/>
            <a:ext cx="3318649" cy="3138163"/>
          </a:xfrm>
          <a:prstGeom prst="rect">
            <a:avLst/>
          </a:prstGeom>
          <a:ln>
            <a:noFill/>
          </a:ln>
          <a:effectLst>
            <a:softEdge rad="112500"/>
          </a:effectLst>
        </p:spPr>
      </p:pic>
      <p:sp>
        <p:nvSpPr>
          <p:cNvPr id="8" name="Rectangle 7"/>
          <p:cNvSpPr/>
          <p:nvPr/>
        </p:nvSpPr>
        <p:spPr>
          <a:xfrm>
            <a:off x="910840" y="199620"/>
            <a:ext cx="10367493" cy="132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TextBox 8"/>
          <p:cNvSpPr txBox="1"/>
          <p:nvPr/>
        </p:nvSpPr>
        <p:spPr>
          <a:xfrm>
            <a:off x="1203494" y="460264"/>
            <a:ext cx="978218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800" dirty="0" smtClean="0">
                <a:latin typeface="Times New Roman" panose="02020603050405020304" pitchFamily="18" charset="0"/>
                <a:cs typeface="Times New Roman" panose="02020603050405020304" pitchFamily="18" charset="0"/>
              </a:rPr>
              <a:t>Let us see the following pictures</a:t>
            </a:r>
            <a:endParaRPr lang="en-US" sz="4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43741" y="5195505"/>
            <a:ext cx="11153104"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i="1" dirty="0" smtClean="0">
                <a:latin typeface="Times New Roman" panose="02020603050405020304" pitchFamily="18" charset="0"/>
                <a:cs typeface="Times New Roman" panose="02020603050405020304" pitchFamily="18" charset="0"/>
              </a:rPr>
              <a:t>Identify the South African Leader among the three persons. </a:t>
            </a:r>
          </a:p>
          <a:p>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9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out)">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04539-B685-46F8-86B7-8B8CF87C737E}" type="datetime1">
              <a:rPr lang="en-US" smtClean="0"/>
              <a:t>2/26/2020</a:t>
            </a:fld>
            <a:endParaRPr lang="en-US"/>
          </a:p>
        </p:txBody>
      </p:sp>
      <p:sp>
        <p:nvSpPr>
          <p:cNvPr id="3" name="Rectangle 2"/>
          <p:cNvSpPr/>
          <p:nvPr/>
        </p:nvSpPr>
        <p:spPr>
          <a:xfrm>
            <a:off x="1999477" y="468833"/>
            <a:ext cx="6732398" cy="923330"/>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5400" b="1" dirty="0" smtClean="0">
                <a:ln w="6600">
                  <a:solidFill>
                    <a:schemeClr val="accent2"/>
                  </a:solidFill>
                  <a:prstDash val="solid"/>
                </a:ln>
                <a:solidFill>
                  <a:srgbClr val="002060"/>
                </a:solidFill>
                <a:effectLst>
                  <a:outerShdw dist="38100" dir="2700000" algn="tl" rotWithShape="0">
                    <a:schemeClr val="accent2"/>
                  </a:outerShdw>
                </a:effectLst>
              </a:rPr>
              <a:t>Our today’s topic is</a:t>
            </a:r>
            <a:endParaRPr lang="en-US" sz="5400" b="1" cap="none" spc="0" dirty="0">
              <a:ln w="6600">
                <a:solidFill>
                  <a:schemeClr val="accent2"/>
                </a:solidFill>
                <a:prstDash val="solid"/>
              </a:ln>
              <a:solidFill>
                <a:srgbClr val="002060"/>
              </a:solidFill>
              <a:effectLst>
                <a:outerShdw dist="38100" dir="2700000" algn="tl" rotWithShape="0">
                  <a:schemeClr val="accent2"/>
                </a:outerShdw>
              </a:effectLst>
            </a:endParaRPr>
          </a:p>
        </p:txBody>
      </p:sp>
      <p:sp>
        <p:nvSpPr>
          <p:cNvPr id="4" name="Rectangle 3"/>
          <p:cNvSpPr/>
          <p:nvPr/>
        </p:nvSpPr>
        <p:spPr>
          <a:xfrm>
            <a:off x="5713406" y="1832720"/>
            <a:ext cx="3745064" cy="3170099"/>
          </a:xfrm>
          <a:prstGeom prst="rect">
            <a:avLst/>
          </a:prstGeom>
          <a:blipFill>
            <a:blip r:embed="rId2"/>
            <a:tile tx="0" ty="0" sx="100000" sy="100000" flip="none" algn="tl"/>
          </a:blipFill>
        </p:spPr>
        <p:txBody>
          <a:bodyPr wrap="none" lIns="91440" tIns="45720" rIns="91440" bIns="45720">
            <a:spAutoFit/>
          </a:bodyPr>
          <a:lstStyle/>
          <a:p>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Unit : 1</a:t>
            </a:r>
          </a:p>
          <a:p>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Lesson :2</a:t>
            </a:r>
          </a:p>
          <a:p>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a:p>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Time:45 minutes</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476519" y="5440079"/>
            <a:ext cx="11243256" cy="646331"/>
          </a:xfrm>
          <a:prstGeom prst="rect">
            <a:avLst/>
          </a:prstGeom>
          <a:solidFill>
            <a:srgbClr val="00B050"/>
          </a:solidFill>
        </p:spPr>
        <p:txBody>
          <a:bodyPr wrap="square" lIns="91440" tIns="45720" rIns="91440" bIns="45720">
            <a:spAutoFit/>
          </a:bodyPr>
          <a:lstStyle/>
          <a:p>
            <a:pPr algn="just"/>
            <a:r>
              <a:rPr lang="en-US" sz="3600" b="1" dirty="0" smtClean="0">
                <a:ln w="10160">
                  <a:solidFill>
                    <a:schemeClr val="accent5"/>
                  </a:solidFill>
                  <a:prstDash val="solid"/>
                </a:ln>
                <a:solidFill>
                  <a:srgbClr val="002060"/>
                </a:solidFill>
                <a:effectLst>
                  <a:outerShdw blurRad="38100" dist="22860" dir="5400000" algn="tl" rotWithShape="0">
                    <a:srgbClr val="000000">
                      <a:alpha val="30000"/>
                    </a:srgbClr>
                  </a:outerShdw>
                </a:effectLst>
              </a:rPr>
              <a:t>Nelson Mandela , from Apartheid Fighter to President .</a:t>
            </a:r>
            <a:endParaRPr lang="en-US" sz="3600" b="1" cap="none" spc="0" dirty="0">
              <a:ln w="10160">
                <a:solidFill>
                  <a:schemeClr val="accent5"/>
                </a:solidFill>
                <a:prstDash val="solid"/>
              </a:ln>
              <a:solidFill>
                <a:srgbClr val="002060"/>
              </a:solidFill>
              <a:effectLst>
                <a:outerShdw blurRad="38100" dist="22860" dir="5400000" algn="tl" rotWithShape="0">
                  <a:srgbClr val="000000">
                    <a:alpha val="30000"/>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976" y="1831695"/>
            <a:ext cx="3876542" cy="3168852"/>
          </a:xfrm>
          <a:prstGeom prst="roundRect">
            <a:avLst>
              <a:gd name="adj" fmla="val 4167"/>
            </a:avLst>
          </a:prstGeom>
          <a:solidFill>
            <a:srgbClr val="FFFFFF"/>
          </a:solidFill>
          <a:ln w="76200" cap="sq">
            <a:solidFill>
              <a:srgbClr val="92D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264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0157" y="248646"/>
            <a:ext cx="10135673" cy="923330"/>
          </a:xfrm>
          <a:prstGeom prst="rect">
            <a:avLst/>
          </a:prstGeom>
          <a:pattFill prst="sphere">
            <a:fgClr>
              <a:schemeClr val="accent1"/>
            </a:fgClr>
            <a:bgClr>
              <a:schemeClr val="bg1"/>
            </a:bgClr>
          </a:pattFill>
        </p:spPr>
        <p:txBody>
          <a:bodyPr wrap="square" lIns="91440" tIns="45720" rIns="91440" bIns="45720" anchor="ctr">
            <a:prstTxWarp prst="textDeflateTop">
              <a:avLst/>
            </a:prstTxWarp>
            <a:spAutoFit/>
          </a:bodyPr>
          <a:lstStyle/>
          <a:p>
            <a:pPr algn="ctr"/>
            <a:r>
              <a:rPr lang="en-US" sz="5400" b="1" dirty="0" smtClean="0">
                <a:ln w="12700">
                  <a:noFill/>
                  <a:prstDash val="solid"/>
                </a:ln>
                <a:solidFill>
                  <a:srgbClr val="92D050"/>
                </a:solidFill>
                <a:effectLst>
                  <a:outerShdw dist="38100" dir="2640000" algn="bl" rotWithShape="0">
                    <a:schemeClr val="tx2">
                      <a:lumMod val="75000"/>
                    </a:schemeClr>
                  </a:outerShdw>
                </a:effectLst>
              </a:rPr>
              <a:t>Learning outcomes</a:t>
            </a:r>
            <a:endParaRPr lang="en-US" sz="5400" b="1" cap="none" spc="0" dirty="0">
              <a:ln w="12700">
                <a:noFill/>
                <a:prstDash val="solid"/>
              </a:ln>
              <a:solidFill>
                <a:srgbClr val="92D050"/>
              </a:solidFill>
              <a:effectLst>
                <a:outerShdw dist="38100" dir="2640000" algn="bl" rotWithShape="0">
                  <a:schemeClr val="tx2">
                    <a:lumMod val="75000"/>
                  </a:schemeClr>
                </a:outerShdw>
              </a:effectLst>
            </a:endParaRPr>
          </a:p>
        </p:txBody>
      </p:sp>
      <p:sp>
        <p:nvSpPr>
          <p:cNvPr id="9" name="TextBox 8"/>
          <p:cNvSpPr txBox="1"/>
          <p:nvPr/>
        </p:nvSpPr>
        <p:spPr>
          <a:xfrm>
            <a:off x="347730" y="3116687"/>
            <a:ext cx="11526590" cy="2554545"/>
          </a:xfrm>
          <a:prstGeom prst="rect">
            <a:avLst/>
          </a:prstGeom>
          <a:pattFill prst="pct5">
            <a:fgClr>
              <a:schemeClr val="tx1"/>
            </a:fgClr>
            <a:bgClr>
              <a:srgbClr val="FFC000"/>
            </a:bgClr>
          </a:patt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latin typeface="Times New Roman" panose="02020603050405020304" pitchFamily="18" charset="0"/>
                <a:cs typeface="Times New Roman" panose="02020603050405020304" pitchFamily="18" charset="0"/>
              </a:rPr>
              <a:t>tell the meaning of some new words .</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write about Mandela’s fight against “Race Discrimination”.</a:t>
            </a:r>
          </a:p>
          <a:p>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tell about the African people’s achievement of political emancipation.</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57577" y="1764406"/>
            <a:ext cx="11732654"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600" dirty="0" smtClean="0">
                <a:latin typeface="Arial Rounded MT Bold" panose="020F0704030504030204" pitchFamily="34" charset="0"/>
                <a:cs typeface="Times New Roman" panose="02020603050405020304" pitchFamily="18" charset="0"/>
              </a:rPr>
              <a:t>After reading the text, students will be able to </a:t>
            </a:r>
            <a:endParaRPr lang="en-US" sz="3600" dirty="0">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22379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8948" y="272432"/>
            <a:ext cx="209925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 </a:t>
            </a:r>
            <a:r>
              <a:rPr lang="en-US" sz="2800" dirty="0" smtClean="0"/>
              <a:t>Key words</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369380" y="218407"/>
            <a:ext cx="1764406"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Meaning</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4657" y="1589618"/>
            <a:ext cx="230424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Shackle(n)</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779" y="1170137"/>
            <a:ext cx="2971800" cy="9015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9769940" y="1601167"/>
            <a:ext cx="136516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Chain</a:t>
            </a:r>
            <a:endParaRPr lang="en-US" sz="2800" dirty="0"/>
          </a:p>
        </p:txBody>
      </p:sp>
      <p:sp>
        <p:nvSpPr>
          <p:cNvPr id="8" name="TextBox 7"/>
          <p:cNvSpPr txBox="1"/>
          <p:nvPr/>
        </p:nvSpPr>
        <p:spPr>
          <a:xfrm>
            <a:off x="1134657" y="3503913"/>
            <a:ext cx="249017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Imprisoned(</a:t>
            </a:r>
            <a:r>
              <a:rPr lang="en-US" sz="2800" dirty="0" err="1" smtClean="0">
                <a:latin typeface="Times New Roman" panose="02020603050405020304" pitchFamily="18" charset="0"/>
                <a:cs typeface="Times New Roman" panose="02020603050405020304" pitchFamily="18" charset="0"/>
              </a:rPr>
              <a:t>adj</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647393" y="3242303"/>
            <a:ext cx="136516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t>Jailed</a:t>
            </a:r>
            <a:endParaRPr lang="en-US" sz="2800" dirty="0"/>
          </a:p>
        </p:txBody>
      </p:sp>
      <p:sp>
        <p:nvSpPr>
          <p:cNvPr id="10" name="TextBox 9"/>
          <p:cNvSpPr txBox="1"/>
          <p:nvPr/>
        </p:nvSpPr>
        <p:spPr>
          <a:xfrm>
            <a:off x="1068948" y="5383962"/>
            <a:ext cx="262159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Emancipation(n)</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369380" y="5122352"/>
            <a:ext cx="203486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Liberatoin</a:t>
            </a:r>
            <a:endParaRPr lang="en-US" sz="28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779" y="2662321"/>
            <a:ext cx="2971800" cy="1543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779" y="4748802"/>
            <a:ext cx="2971800" cy="1482823"/>
          </a:xfrm>
          <a:prstGeom prst="rect">
            <a:avLst/>
          </a:prstGeom>
        </p:spPr>
      </p:pic>
      <p:sp>
        <p:nvSpPr>
          <p:cNvPr id="2" name="Down Arrow 1"/>
          <p:cNvSpPr/>
          <p:nvPr/>
        </p:nvSpPr>
        <p:spPr>
          <a:xfrm>
            <a:off x="1820241" y="883161"/>
            <a:ext cx="466539" cy="61894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0251583" y="827401"/>
            <a:ext cx="466539" cy="61894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4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ppt_w</p:attrName>
                                        </p:attrNameLst>
                                      </p:cBhvr>
                                      <p:tavLst>
                                        <p:tav tm="0" fmla="#ppt_w*sin(2.5*pi*$)">
                                          <p:val>
                                            <p:fltVal val="0"/>
                                          </p:val>
                                        </p:tav>
                                        <p:tav tm="100000">
                                          <p:val>
                                            <p:fltVal val="1"/>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circle(in)">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in)">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circle(in)">
                                      <p:cBhvr>
                                        <p:cTn id="68" dur="20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4622" y="393742"/>
            <a:ext cx="152796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400" dirty="0"/>
              <a:t>Key </a:t>
            </a:r>
            <a:r>
              <a:rPr lang="en-US" sz="2400" dirty="0" smtClean="0"/>
              <a:t>words </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9778932" y="393742"/>
            <a:ext cx="133562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2400" dirty="0" smtClean="0">
                <a:latin typeface="Times New Roman" panose="02020603050405020304" pitchFamily="18" charset="0"/>
                <a:cs typeface="Times New Roman" panose="02020603050405020304" pitchFamily="18" charset="0"/>
              </a:rPr>
              <a:t>Meaning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18186" y="1596980"/>
            <a:ext cx="163561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Chasm(n)</a:t>
            </a:r>
            <a:endParaRPr lang="en-US" sz="2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877" y="1176338"/>
            <a:ext cx="3008621" cy="1360799"/>
          </a:xfrm>
          <a:prstGeom prst="rect">
            <a:avLst/>
          </a:prstGeom>
        </p:spPr>
      </p:pic>
      <p:sp>
        <p:nvSpPr>
          <p:cNvPr id="11" name="TextBox 10"/>
          <p:cNvSpPr txBox="1"/>
          <p:nvPr/>
        </p:nvSpPr>
        <p:spPr>
          <a:xfrm>
            <a:off x="9440213" y="1652862"/>
            <a:ext cx="1906073"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Crack</a:t>
            </a:r>
            <a:endParaRPr lang="en-US" sz="2400" dirty="0"/>
          </a:p>
        </p:txBody>
      </p:sp>
      <p:sp>
        <p:nvSpPr>
          <p:cNvPr id="12" name="TextBox 11"/>
          <p:cNvSpPr txBox="1"/>
          <p:nvPr/>
        </p:nvSpPr>
        <p:spPr>
          <a:xfrm>
            <a:off x="528034" y="3284113"/>
            <a:ext cx="172576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Mythic(</a:t>
            </a:r>
            <a:r>
              <a:rPr lang="en-US" sz="2400" dirty="0" err="1" smtClean="0"/>
              <a:t>adj</a:t>
            </a:r>
            <a:r>
              <a:rPr lang="en-US" sz="2400" dirty="0" smtClean="0"/>
              <a:t>)</a:t>
            </a:r>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878" y="2945107"/>
            <a:ext cx="3008620" cy="1416676"/>
          </a:xfrm>
          <a:prstGeom prst="rect">
            <a:avLst/>
          </a:prstGeom>
        </p:spPr>
      </p:pic>
      <p:sp>
        <p:nvSpPr>
          <p:cNvPr id="14" name="TextBox 13"/>
          <p:cNvSpPr txBox="1"/>
          <p:nvPr/>
        </p:nvSpPr>
        <p:spPr>
          <a:xfrm>
            <a:off x="437882" y="5125792"/>
            <a:ext cx="206061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Oppression(n)</a:t>
            </a:r>
            <a:endParaRPr lang="en-US" sz="2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76" y="4692625"/>
            <a:ext cx="3008621" cy="1327998"/>
          </a:xfrm>
          <a:prstGeom prst="rect">
            <a:avLst/>
          </a:prstGeom>
        </p:spPr>
      </p:pic>
      <p:sp>
        <p:nvSpPr>
          <p:cNvPr id="17" name="TextBox 16"/>
          <p:cNvSpPr txBox="1"/>
          <p:nvPr/>
        </p:nvSpPr>
        <p:spPr>
          <a:xfrm>
            <a:off x="9517487" y="4941126"/>
            <a:ext cx="217653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Repression</a:t>
            </a:r>
            <a:endParaRPr lang="en-US" sz="2400" dirty="0"/>
          </a:p>
        </p:txBody>
      </p:sp>
      <p:sp>
        <p:nvSpPr>
          <p:cNvPr id="18" name="TextBox 17"/>
          <p:cNvSpPr txBox="1"/>
          <p:nvPr/>
        </p:nvSpPr>
        <p:spPr>
          <a:xfrm>
            <a:off x="9517487" y="3468779"/>
            <a:ext cx="175152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Illusory</a:t>
            </a:r>
            <a:endParaRPr lang="en-US" sz="2400" dirty="0"/>
          </a:p>
        </p:txBody>
      </p:sp>
      <p:sp>
        <p:nvSpPr>
          <p:cNvPr id="2" name="Down Arrow 1"/>
          <p:cNvSpPr/>
          <p:nvPr/>
        </p:nvSpPr>
        <p:spPr>
          <a:xfrm>
            <a:off x="1214972" y="896297"/>
            <a:ext cx="506437" cy="659793"/>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0099315" y="924238"/>
            <a:ext cx="506437" cy="659793"/>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4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2000"/>
                                        <p:tgtEl>
                                          <p:spTgt spid="10"/>
                                        </p:tgtEl>
                                      </p:cBhvr>
                                    </p:animEffect>
                                    <p:anim calcmode="lin" valueType="num">
                                      <p:cBhvr>
                                        <p:cTn id="46" dur="2000" fill="hold"/>
                                        <p:tgtEl>
                                          <p:spTgt spid="10"/>
                                        </p:tgtEl>
                                        <p:attrNameLst>
                                          <p:attrName>ppt_w</p:attrName>
                                        </p:attrNameLst>
                                      </p:cBhvr>
                                      <p:tavLst>
                                        <p:tav tm="0" fmla="#ppt_w*sin(2.5*pi*$)">
                                          <p:val>
                                            <p:fltVal val="0"/>
                                          </p:val>
                                        </p:tav>
                                        <p:tav tm="100000">
                                          <p:val>
                                            <p:fltVal val="1"/>
                                          </p:val>
                                        </p:tav>
                                      </p:tavLst>
                                    </p:anim>
                                    <p:anim calcmode="lin" valueType="num">
                                      <p:cBhvr>
                                        <p:cTn id="4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circle(in)">
                                      <p:cBhvr>
                                        <p:cTn id="8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4" grpId="0" animBg="1"/>
      <p:bldP spid="17" grpId="0" animBg="1"/>
      <p:bldP spid="18" grpId="0" animBg="1"/>
      <p:bldP spid="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04539-B685-46F8-86B7-8B8CF87C737E}" type="datetime1">
              <a:rPr lang="en-US" smtClean="0"/>
              <a:t>2/26/2020</a:t>
            </a:fld>
            <a:endParaRPr lang="en-US"/>
          </a:p>
        </p:txBody>
      </p:sp>
      <p:sp>
        <p:nvSpPr>
          <p:cNvPr id="5" name="Rectangle 4"/>
          <p:cNvSpPr/>
          <p:nvPr/>
        </p:nvSpPr>
        <p:spPr>
          <a:xfrm>
            <a:off x="643944" y="403735"/>
            <a:ext cx="151256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t>Key </a:t>
            </a:r>
            <a:r>
              <a:rPr lang="en-US" sz="2400" dirty="0" smtClean="0"/>
              <a:t>words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784750" y="342637"/>
            <a:ext cx="1618872"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smtClean="0">
                <a:latin typeface="Times New Roman" panose="02020603050405020304" pitchFamily="18" charset="0"/>
                <a:cs typeface="Times New Roman" panose="02020603050405020304" pitchFamily="18" charset="0"/>
              </a:rPr>
              <a:t>Meaning</a:t>
            </a:r>
            <a:r>
              <a:rPr lang="en-US" dirty="0" smtClean="0">
                <a:latin typeface="Times New Roman" panose="02020603050405020304" pitchFamily="18" charset="0"/>
                <a:cs typeface="Times New Roman" panose="02020603050405020304" pitchFamily="18" charset="0"/>
              </a:rPr>
              <a:t> </a:t>
            </a:r>
            <a:endParaRPr lang="en-US" dirty="0"/>
          </a:p>
        </p:txBody>
      </p:sp>
      <p:sp>
        <p:nvSpPr>
          <p:cNvPr id="7" name="TextBox 6"/>
          <p:cNvSpPr txBox="1"/>
          <p:nvPr/>
        </p:nvSpPr>
        <p:spPr>
          <a:xfrm>
            <a:off x="411405" y="1571017"/>
            <a:ext cx="2697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Reconciliation(n)</a:t>
            </a:r>
            <a:endParaRPr lang="en-US" dirty="0"/>
          </a:p>
        </p:txBody>
      </p:sp>
      <p:sp>
        <p:nvSpPr>
          <p:cNvPr id="9" name="TextBox 8"/>
          <p:cNvSpPr txBox="1"/>
          <p:nvPr/>
        </p:nvSpPr>
        <p:spPr>
          <a:xfrm>
            <a:off x="411405" y="3304233"/>
            <a:ext cx="254287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Negotiation(n)</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419" y="980667"/>
            <a:ext cx="2857500" cy="1120462"/>
          </a:xfrm>
          <a:prstGeom prst="rect">
            <a:avLst/>
          </a:prstGeom>
        </p:spPr>
      </p:pic>
      <p:sp>
        <p:nvSpPr>
          <p:cNvPr id="12" name="TextBox 11"/>
          <p:cNvSpPr txBox="1"/>
          <p:nvPr/>
        </p:nvSpPr>
        <p:spPr>
          <a:xfrm>
            <a:off x="9558749" y="1540898"/>
            <a:ext cx="20708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Reunion</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419" y="2501921"/>
            <a:ext cx="2857500" cy="1209005"/>
          </a:xfrm>
          <a:prstGeom prst="rect">
            <a:avLst/>
          </a:prstGeom>
        </p:spPr>
      </p:pic>
      <p:sp>
        <p:nvSpPr>
          <p:cNvPr id="14" name="TextBox 13"/>
          <p:cNvSpPr txBox="1"/>
          <p:nvPr/>
        </p:nvSpPr>
        <p:spPr>
          <a:xfrm>
            <a:off x="9530366" y="2921757"/>
            <a:ext cx="20992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Discussion</a:t>
            </a:r>
            <a:endParaRPr lang="en-US" dirty="0"/>
          </a:p>
        </p:txBody>
      </p:sp>
      <p:sp>
        <p:nvSpPr>
          <p:cNvPr id="15" name="TextBox 14"/>
          <p:cNvSpPr txBox="1"/>
          <p:nvPr/>
        </p:nvSpPr>
        <p:spPr>
          <a:xfrm>
            <a:off x="643944" y="4610637"/>
            <a:ext cx="15658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Peace(n)</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419" y="4111718"/>
            <a:ext cx="2857500" cy="1382466"/>
          </a:xfrm>
          <a:prstGeom prst="rect">
            <a:avLst/>
          </a:prstGeom>
        </p:spPr>
      </p:pic>
      <p:sp>
        <p:nvSpPr>
          <p:cNvPr id="17" name="TextBox 16"/>
          <p:cNvSpPr txBox="1"/>
          <p:nvPr/>
        </p:nvSpPr>
        <p:spPr>
          <a:xfrm>
            <a:off x="9594762" y="4559122"/>
            <a:ext cx="213789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Tranquality</a:t>
            </a:r>
            <a:endParaRPr lang="en-US" dirty="0"/>
          </a:p>
        </p:txBody>
      </p:sp>
      <p:sp>
        <p:nvSpPr>
          <p:cNvPr id="3" name="Down Arrow 2"/>
          <p:cNvSpPr/>
          <p:nvPr/>
        </p:nvSpPr>
        <p:spPr>
          <a:xfrm>
            <a:off x="862516" y="961505"/>
            <a:ext cx="564356" cy="51806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10381530" y="961176"/>
            <a:ext cx="564356" cy="51806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8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anim calcmode="lin" valueType="num">
                                      <p:cBhvr>
                                        <p:cTn id="67" dur="2000" fill="hold"/>
                                        <p:tgtEl>
                                          <p:spTgt spid="16"/>
                                        </p:tgtEl>
                                        <p:attrNameLst>
                                          <p:attrName>ppt_w</p:attrName>
                                        </p:attrNameLst>
                                      </p:cBhvr>
                                      <p:tavLst>
                                        <p:tav tm="0" fmla="#ppt_w*sin(2.5*pi*$)">
                                          <p:val>
                                            <p:fltVal val="0"/>
                                          </p:val>
                                        </p:tav>
                                        <p:tav tm="100000">
                                          <p:val>
                                            <p:fltVal val="1"/>
                                          </p:val>
                                        </p:tav>
                                      </p:tavLst>
                                    </p:anim>
                                    <p:anim calcmode="lin" valueType="num">
                                      <p:cBhvr>
                                        <p:cTn id="6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580">
                                          <p:stCondLst>
                                            <p:cond delay="0"/>
                                          </p:stCondLst>
                                        </p:cTn>
                                        <p:tgtEl>
                                          <p:spTgt spid="17"/>
                                        </p:tgtEl>
                                      </p:cBhvr>
                                    </p:animEffect>
                                    <p:anim calcmode="lin" valueType="num">
                                      <p:cBhvr>
                                        <p:cTn id="7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9" dur="26">
                                          <p:stCondLst>
                                            <p:cond delay="650"/>
                                          </p:stCondLst>
                                        </p:cTn>
                                        <p:tgtEl>
                                          <p:spTgt spid="17"/>
                                        </p:tgtEl>
                                      </p:cBhvr>
                                      <p:to x="100000" y="60000"/>
                                    </p:animScale>
                                    <p:animScale>
                                      <p:cBhvr>
                                        <p:cTn id="80" dur="166" decel="50000">
                                          <p:stCondLst>
                                            <p:cond delay="676"/>
                                          </p:stCondLst>
                                        </p:cTn>
                                        <p:tgtEl>
                                          <p:spTgt spid="17"/>
                                        </p:tgtEl>
                                      </p:cBhvr>
                                      <p:to x="100000" y="100000"/>
                                    </p:animScale>
                                    <p:animScale>
                                      <p:cBhvr>
                                        <p:cTn id="81" dur="26">
                                          <p:stCondLst>
                                            <p:cond delay="1312"/>
                                          </p:stCondLst>
                                        </p:cTn>
                                        <p:tgtEl>
                                          <p:spTgt spid="17"/>
                                        </p:tgtEl>
                                      </p:cBhvr>
                                      <p:to x="100000" y="80000"/>
                                    </p:animScale>
                                    <p:animScale>
                                      <p:cBhvr>
                                        <p:cTn id="82" dur="166" decel="50000">
                                          <p:stCondLst>
                                            <p:cond delay="1338"/>
                                          </p:stCondLst>
                                        </p:cTn>
                                        <p:tgtEl>
                                          <p:spTgt spid="17"/>
                                        </p:tgtEl>
                                      </p:cBhvr>
                                      <p:to x="100000" y="100000"/>
                                    </p:animScale>
                                    <p:animScale>
                                      <p:cBhvr>
                                        <p:cTn id="83" dur="26">
                                          <p:stCondLst>
                                            <p:cond delay="1642"/>
                                          </p:stCondLst>
                                        </p:cTn>
                                        <p:tgtEl>
                                          <p:spTgt spid="17"/>
                                        </p:tgtEl>
                                      </p:cBhvr>
                                      <p:to x="100000" y="90000"/>
                                    </p:animScale>
                                    <p:animScale>
                                      <p:cBhvr>
                                        <p:cTn id="84" dur="166" decel="50000">
                                          <p:stCondLst>
                                            <p:cond delay="1668"/>
                                          </p:stCondLst>
                                        </p:cTn>
                                        <p:tgtEl>
                                          <p:spTgt spid="17"/>
                                        </p:tgtEl>
                                      </p:cBhvr>
                                      <p:to x="100000" y="100000"/>
                                    </p:animScale>
                                    <p:animScale>
                                      <p:cBhvr>
                                        <p:cTn id="85" dur="26">
                                          <p:stCondLst>
                                            <p:cond delay="1808"/>
                                          </p:stCondLst>
                                        </p:cTn>
                                        <p:tgtEl>
                                          <p:spTgt spid="17"/>
                                        </p:tgtEl>
                                      </p:cBhvr>
                                      <p:to x="100000" y="95000"/>
                                    </p:animScale>
                                    <p:animScale>
                                      <p:cBhvr>
                                        <p:cTn id="8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4" grpId="0" animBg="1"/>
      <p:bldP spid="15" grpId="0" animBg="1"/>
      <p:bldP spid="17" grpId="0" animBg="1"/>
      <p:bldP spid="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0" y="347730"/>
            <a:ext cx="5214870" cy="707886"/>
          </a:xfrm>
          <a:prstGeom prst="rect">
            <a:avLst/>
          </a:prstGeom>
          <a:blipFill>
            <a:blip r:embed="rId2"/>
            <a:tile tx="0" ty="0" sx="100000" sy="100000" flip="none" algn="tl"/>
          </a:blipFill>
        </p:spPr>
        <p:txBody>
          <a:bodyPr wrap="square" rtlCol="0">
            <a:spAutoFit/>
          </a:bodyPr>
          <a:lstStyle/>
          <a:p>
            <a:pPr algn="ctr"/>
            <a:r>
              <a:rPr lang="en-US" sz="4000" dirty="0" smtClean="0">
                <a:solidFill>
                  <a:srgbClr val="00B050"/>
                </a:solidFill>
                <a:latin typeface="Lucida Handwriting" panose="03010101010101010101" pitchFamily="66" charset="0"/>
              </a:rPr>
              <a:t>Silent Reading</a:t>
            </a:r>
            <a:endParaRPr lang="en-US" sz="4000" dirty="0">
              <a:solidFill>
                <a:srgbClr val="00B050"/>
              </a:solidFill>
              <a:latin typeface="Lucida Handwriting" panose="03010101010101010101" pitchFamily="66" charset="0"/>
            </a:endParaRPr>
          </a:p>
        </p:txBody>
      </p:sp>
      <p:sp>
        <p:nvSpPr>
          <p:cNvPr id="3" name="TextBox 2"/>
          <p:cNvSpPr txBox="1"/>
          <p:nvPr/>
        </p:nvSpPr>
        <p:spPr>
          <a:xfrm>
            <a:off x="186776" y="1573337"/>
            <a:ext cx="11696131" cy="40626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sz="2400" dirty="0" smtClean="0"/>
              <a:t>JOHANNESBURG(Reuters) Nelson Mandela guided South Africa from the shackles of                     apartheid to a multi-racial democracy, as an icon of peach and reconciliation who came to embody the struggle for justice around the world. Imprisoned for nearly three decades for his fight against white minority rule, Mandela never lost his resolve to fight for his people’s emancipation. ……………………………………………………………………………………………………………………………………………………………………………………………………………………………………………………………………………………………………………………………………………………………………………………………………………………………………………… </a:t>
            </a:r>
          </a:p>
          <a:p>
            <a:pPr algn="just"/>
            <a:r>
              <a:rPr lang="en-US" sz="2400" dirty="0" smtClean="0"/>
              <a:t>Friends adored Mandela and fondly called him “</a:t>
            </a:r>
            <a:r>
              <a:rPr lang="en-US" sz="2400" dirty="0" err="1" smtClean="0"/>
              <a:t>Madiba</a:t>
            </a:r>
            <a:r>
              <a:rPr lang="en-US" sz="2400" dirty="0" smtClean="0"/>
              <a:t>,” the clan name by which he was known. People lauded his humanity , kindness  and dignity.</a:t>
            </a:r>
          </a:p>
          <a:p>
            <a:r>
              <a:rPr lang="en-US" dirty="0" smtClean="0"/>
              <a:t> </a:t>
            </a:r>
            <a:endParaRPr lang="en-US" dirty="0"/>
          </a:p>
        </p:txBody>
      </p:sp>
    </p:spTree>
    <p:extLst>
      <p:ext uri="{BB962C8B-B14F-4D97-AF65-F5344CB8AC3E}">
        <p14:creationId xmlns:p14="http://schemas.microsoft.com/office/powerpoint/2010/main" val="38775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1574</TotalTime>
  <Words>566</Words>
  <Application>Microsoft Office PowerPoint</Application>
  <PresentationFormat>Widescreen</PresentationFormat>
  <Paragraphs>93</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Rounded MT Bold</vt:lpstr>
      <vt:lpstr>Bauhaus 93</vt:lpstr>
      <vt:lpstr>Blackadder ITC</vt:lpstr>
      <vt:lpstr>Bradley Hand ITC</vt:lpstr>
      <vt:lpstr>Calibri</vt:lpstr>
      <vt:lpstr>Calibri Light</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200</cp:revision>
  <dcterms:created xsi:type="dcterms:W3CDTF">2019-11-07T10:47:30Z</dcterms:created>
  <dcterms:modified xsi:type="dcterms:W3CDTF">2020-02-26T08:14:02Z</dcterms:modified>
</cp:coreProperties>
</file>