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73" r:id="rId6"/>
    <p:sldId id="257" r:id="rId7"/>
    <p:sldId id="258" r:id="rId8"/>
    <p:sldId id="261" r:id="rId9"/>
    <p:sldId id="262" r:id="rId10"/>
    <p:sldId id="263" r:id="rId11"/>
    <p:sldId id="268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E35A"/>
    <a:srgbClr val="F34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89F9-FE3A-4F02-8982-59FEEE75EF6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FE79-479B-4101-8C66-9DD89C85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8000" dirty="0">
                <a:solidFill>
                  <a:srgbClr val="CC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CC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93" y="1611923"/>
            <a:ext cx="5975407" cy="479642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-76200" y="0"/>
            <a:ext cx="9220200" cy="6858000"/>
          </a:xfrm>
          <a:prstGeom prst="frame">
            <a:avLst>
              <a:gd name="adj1" fmla="val 5137"/>
            </a:avLst>
          </a:prstGeom>
          <a:pattFill prst="solidDmn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5058" y="228600"/>
                <a:ext cx="8686800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অভিকর্ষ বল,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F=G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8" y="228600"/>
                <a:ext cx="8686800" cy="1371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5058" y="1770745"/>
            <a:ext cx="86868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আবার,বলের পরিমাপ থেকে পাই,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অভিকর্ষ বল,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F=mg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[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g=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অভিকর্ষজ ত্বরণ]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5058" y="4876799"/>
                <a:ext cx="8686799" cy="141695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দুটি সমীকরণ থেকে পাই,</a:t>
                </a:r>
                <a:r>
                  <a:rPr lang="bn-IN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mg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g=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𝐺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8" y="4876799"/>
                <a:ext cx="8686799" cy="1416957"/>
              </a:xfrm>
              <a:prstGeom prst="rect">
                <a:avLst/>
              </a:prstGeom>
              <a:blipFill rotWithShape="1">
                <a:blip r:embed="rId3"/>
                <a:stretch>
                  <a:fillRect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5058" y="3352800"/>
            <a:ext cx="66294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g=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অভিকর্ষজ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ত্বরণ কি?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85058" y="3352800"/>
            <a:ext cx="8686799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অভিকর্ষ বলের প্রভাবে মুক্তভাবে পড়ন্ত কোন বস্তুর বেগ বৃদ্ধির হারকে অভিকর্ষজ ত্বরণ বলে।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85058" y="4715330"/>
            <a:ext cx="8668657" cy="1578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মান বস্তুর ভরের উপর নির্ভর করে না,পৃথিবীর কেন্দ্র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বস্তুর দূরত্ব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উপর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 করে কেন?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058" y="4724400"/>
            <a:ext cx="8686798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ধ্রুবক তাই।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2" grpId="0" animBg="1"/>
      <p:bldP spid="6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7010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362200"/>
            <a:ext cx="7010400" cy="3733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মান বস্তু নিরপেক্ষ হলেও স্থান নিরপেক্ষ নয় কেন ব্যাখ্যা কর।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২।ভূপৃষ্ঠের সর্বত্র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মান সমান নয় কেন?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3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1140252" y="1892870"/>
            <a:ext cx="7119354" cy="2961620"/>
            <a:chOff x="824714" y="914400"/>
            <a:chExt cx="7119354" cy="296162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914400"/>
              <a:ext cx="18277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কোনো বস্তুর-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914" y="1371600"/>
              <a:ext cx="5415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ভর মহাবিশ্বের সকল স্থানে একই থাকে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9247" y="1905000"/>
              <a:ext cx="637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ওজন ভরের সমানুপাতিক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714" y="2362200"/>
              <a:ext cx="37064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 ওজন বস্তুর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নিজস্ব ধর্ম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38200" y="2895600"/>
              <a:ext cx="7105868" cy="980420"/>
              <a:chOff x="838200" y="3124200"/>
              <a:chExt cx="7105868" cy="9804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38200" y="3124200"/>
                <a:ext cx="291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12"/>
              <p:cNvGrpSpPr/>
              <p:nvPr/>
            </p:nvGrpSpPr>
            <p:grpSpPr>
              <a:xfrm>
                <a:off x="914400" y="3581400"/>
                <a:ext cx="7029668" cy="523220"/>
                <a:chOff x="914400" y="3886200"/>
                <a:chExt cx="7029668" cy="52322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914400" y="3886200"/>
                  <a:ext cx="12859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(ক)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 , 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91143" y="3886200"/>
                  <a:ext cx="13628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(খ)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343400" y="3886200"/>
                  <a:ext cx="18341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(গ)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, ii, iii 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477000" y="3886200"/>
                  <a:ext cx="14670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 smtClean="0">
                      <a:latin typeface="NikoshBAN" pitchFamily="2" charset="0"/>
                      <a:cs typeface="NikoshBAN" pitchFamily="2" charset="0"/>
                    </a:rPr>
                    <a:t>(ঘ) 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ii , iii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15" name="Freeform 14"/>
          <p:cNvSpPr/>
          <p:nvPr/>
        </p:nvSpPr>
        <p:spPr>
          <a:xfrm>
            <a:off x="914400" y="34290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684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382" y="1122218"/>
            <a:ext cx="7315200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bn-IN" sz="8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8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1382" y="3048000"/>
            <a:ext cx="7315200" cy="266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 খন্ড পাথরের টুকরা ও একটা </a:t>
            </a:r>
            <a:r>
              <a:rPr lang="bn-IN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টুকরা </a:t>
            </a:r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কাগজ একই সময় একই উচ্চতা থেকে ফেললে একসাথে মাটিতে পড়বে?কেন?ব্যাখ্যা কর।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2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b\WALLPAPER\Rose\14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291" y="1219200"/>
            <a:ext cx="6192837" cy="46446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93297" y="1470645"/>
            <a:ext cx="675740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19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19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716" y="167365"/>
            <a:ext cx="1148431" cy="1051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92016" y="215664"/>
            <a:ext cx="1148431" cy="1051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02" y="5687099"/>
            <a:ext cx="1148431" cy="1051834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 flipV="1">
            <a:off x="8300143" y="6248403"/>
            <a:ext cx="174042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15000"/>
            <a:ext cx="1148431" cy="10518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3400" y="1543334"/>
            <a:ext cx="5333999" cy="4648200"/>
          </a:xfrm>
          <a:prstGeom prst="roundRect">
            <a:avLst>
              <a:gd name="adj" fmla="val 3569"/>
            </a:avLst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শিক্ষক(গণিত)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দত্তগাতী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জামিরা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হাট,অভয়নগর,যশোর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নাম্বার-০১৭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২৭০১২৪১৪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Email:- </a:t>
            </a:r>
            <a:r>
              <a:rPr lang="en-US" sz="2800" b="1" dirty="0" smtClean="0">
                <a:solidFill>
                  <a:prstClr val="black"/>
                </a:solidFill>
                <a:cs typeface="NikoshBAN" pitchFamily="2" charset="0"/>
              </a:rPr>
              <a:t>uttam10121978@gmail.com</a:t>
            </a:r>
            <a:endParaRPr lang="en-US" sz="2800" b="1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524000"/>
            <a:ext cx="2819400" cy="4648200"/>
          </a:xfrm>
          <a:prstGeom prst="roundRect">
            <a:avLst>
              <a:gd name="adj" fmla="val 2911"/>
            </a:avLst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524000" y="266699"/>
            <a:ext cx="6263914" cy="1142999"/>
          </a:xfrm>
          <a:prstGeom prst="cloudCallout">
            <a:avLst/>
          </a:prstGeom>
          <a:pattFill prst="divot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/>
            </a:pPr>
            <a:r>
              <a:rPr lang="bn-IN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4220" r="9875" b="548"/>
          <a:stretch/>
        </p:blipFill>
        <p:spPr>
          <a:xfrm>
            <a:off x="457200" y="662005"/>
            <a:ext cx="3803074" cy="3907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6781800" y="1739646"/>
            <a:ext cx="1676400" cy="1752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105400"/>
            <a:ext cx="77724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কর্ষ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48148E-6 L -0.3 0.0074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শিখণফলঃ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571500" indent="-571500">
              <a:buBlip>
                <a:blip r:embed="rId2"/>
              </a:buBlip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মহাকর্ষ বল কি বলতে পারবে।</a:t>
            </a:r>
          </a:p>
          <a:p>
            <a:pPr marL="571500" indent="-571500">
              <a:buBlip>
                <a:blip r:embed="rId2"/>
              </a:buBlip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মহা্কর্ষ ও অভিকর্ষ বলের পার্থক্য ব্যাখ্যা করতে পারবে।</a:t>
            </a:r>
          </a:p>
          <a:p>
            <a:pPr marL="571500" indent="-571500">
              <a:buBlip>
                <a:blip r:embed="rId2"/>
              </a:buBlip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বিভিন্ন স্থানে অভিকর্ষ ত্বরণের মান ভিন্নকেন তা বিশ্লেষন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4189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3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4541">
            <a:off x="6357334" y="-74362"/>
            <a:ext cx="1466070" cy="669504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" name="Oval 2"/>
          <p:cNvSpPr/>
          <p:nvPr/>
        </p:nvSpPr>
        <p:spPr>
          <a:xfrm>
            <a:off x="706582" y="2770260"/>
            <a:ext cx="914400" cy="1005798"/>
          </a:xfrm>
          <a:prstGeom prst="ellipse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6248401"/>
            <a:ext cx="9033164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982" y="457200"/>
            <a:ext cx="6019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34635" y="-2"/>
            <a:ext cx="9254835" cy="6858003"/>
          </a:xfrm>
          <a:prstGeom prst="frame">
            <a:avLst>
              <a:gd name="adj1" fmla="val 100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0833 0.2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1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0.07824 L -0.08663 0.04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33 0.22917 L -0.125 -0.5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3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55972 L 0.00833 0.45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50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5227" y="2092036"/>
            <a:ext cx="6019800" cy="685800"/>
          </a:xfrm>
          <a:prstGeom prst="rect">
            <a:avLst/>
          </a:prstGeom>
          <a:solidFill>
            <a:srgbClr val="29E3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5955" y="3775363"/>
            <a:ext cx="6019800" cy="1122218"/>
          </a:xfrm>
          <a:prstGeom prst="rect">
            <a:avLst/>
          </a:prstGeom>
          <a:solidFill>
            <a:srgbClr val="29E3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মহাকর্ষ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3664" y="1752600"/>
            <a:ext cx="6061363" cy="1877290"/>
          </a:xfrm>
          <a:prstGeom prst="rect">
            <a:avLst/>
          </a:prstGeom>
          <a:solidFill>
            <a:srgbClr val="29E35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নয়,মহা</a:t>
            </a:r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শ্বের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</a:p>
          <a:p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বল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663" y="3754581"/>
            <a:ext cx="6061363" cy="1143000"/>
          </a:xfrm>
          <a:prstGeom prst="rect">
            <a:avLst/>
          </a:prstGeom>
          <a:solidFill>
            <a:srgbClr val="29E35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 মহাবিশ্বের যেকোন দুইটি বস্তুর মধ্যে যে আকর্ষন তাই মহাকর্ষ বল।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76200" y="0"/>
            <a:ext cx="9220200" cy="6858000"/>
          </a:xfrm>
          <a:prstGeom prst="frame">
            <a:avLst>
              <a:gd name="adj1" fmla="val 4824"/>
            </a:avLst>
          </a:prstGeom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591417" y="380989"/>
                <a:ext cx="2057400" cy="214285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7" y="380989"/>
                <a:ext cx="2057400" cy="2142858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92521" y="213835"/>
            <a:ext cx="4953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বস্তু ২টির মধ্যকার আকর্ষন 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,F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3182" y="2666900"/>
                <a:ext cx="3103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একটি বস্তু, যার ভর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2666900"/>
                <a:ext cx="310341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94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2523847"/>
                <a:ext cx="3435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অপর একটি বস্তু, যার ভর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523847"/>
                <a:ext cx="343592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660" t="-9211" r="-390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4801" y="3320158"/>
            <a:ext cx="8465128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আকর্ষন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বল,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 সরল রেখা বরাবর ক্রিয়া করে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69021" y="4191000"/>
                <a:ext cx="3835544" cy="76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আকর্ষন বল,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21" y="4191000"/>
                <a:ext cx="3835544" cy="762000"/>
              </a:xfrm>
              <a:prstGeom prst="rect">
                <a:avLst/>
              </a:prstGeom>
              <a:blipFill rotWithShape="1">
                <a:blip r:embed="rId5"/>
                <a:stretch>
                  <a:fillRect b="-230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4800" y="4191000"/>
                <a:ext cx="4514850" cy="76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আকর্ষন বল,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91000"/>
                <a:ext cx="4514850" cy="76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3182" y="5105400"/>
                <a:ext cx="8631383" cy="88359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∝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F=G</a:t>
                </a:r>
                <a:r>
                  <a:rPr lang="en-US" sz="3600" dirty="0" smtClean="0">
                    <a:solidFill>
                      <a:schemeClr val="tx1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36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36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bn-IN" sz="36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একটি সমানুপাতিক ধ্রুবক</a:t>
                </a:r>
                <a:r>
                  <a:rPr lang="bn-IN" sz="4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5105400"/>
                <a:ext cx="8631383" cy="8835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-Right Arrow 5"/>
          <p:cNvSpPr/>
          <p:nvPr/>
        </p:nvSpPr>
        <p:spPr>
          <a:xfrm>
            <a:off x="1645518" y="1070347"/>
            <a:ext cx="6228482" cy="796827"/>
          </a:xfrm>
          <a:prstGeom prst="leftRightArrow">
            <a:avLst>
              <a:gd name="adj1" fmla="val 32613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মধ্যকার দূরত্ব,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7246257" y="671934"/>
                <a:ext cx="1594594" cy="17041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57" y="671934"/>
                <a:ext cx="1594594" cy="1704109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1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4.44444E-6 L 0.22274 -0.00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2.22222E-6 L -0.22969 -0.011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1" grpId="0"/>
      <p:bldP spid="12" grpId="0"/>
      <p:bldP spid="8" grpId="0" animBg="1"/>
      <p:bldP spid="9" grpId="0" animBg="1"/>
      <p:bldP spid="17" grpId="0" animBg="1"/>
      <p:bldP spid="18" grpId="0" animBg="1"/>
      <p:bldP spid="6" grpId="0" animBg="1"/>
      <p:bldP spid="6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990600"/>
                <a:ext cx="6858000" cy="8790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মহাকর্ষ বল,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F=G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90600"/>
                <a:ext cx="6858000" cy="879087"/>
              </a:xfrm>
              <a:prstGeom prst="rect">
                <a:avLst/>
              </a:prstGeom>
              <a:blipFill rotWithShape="1">
                <a:blip r:embed="rId2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43000" y="2133600"/>
            <a:ext cx="68580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বস্তুর মধ্যে একটি যদি পৃথিবী হয় এবং পৃথিবী যদি বস্তুটিকে আকর্ষন করে তাকে আমরা কি বলব?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68237"/>
            <a:ext cx="68580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মধ্যাকর্ষণ বা অভিকর্ষ।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2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09800" y="4384963"/>
                <a:ext cx="5029200" cy="1371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অভিকর্ষ বল,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F=G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384963"/>
                <a:ext cx="5029200" cy="1371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43000" y="4246418"/>
            <a:ext cx="6858000" cy="1648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[M=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ভর,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m=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ভূপৃষ্ঠের নিকটে অবস্থিত কোন বস্তুর ভর।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=বস্তু ও পৃথিবীর কেন্দ্রের মধ্যবর্তী দূরত্ব।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244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510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85</cp:revision>
  <dcterms:created xsi:type="dcterms:W3CDTF">2020-02-20T12:38:57Z</dcterms:created>
  <dcterms:modified xsi:type="dcterms:W3CDTF">2020-02-26T14:55:44Z</dcterms:modified>
</cp:coreProperties>
</file>