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6" r:id="rId2"/>
    <p:sldId id="317" r:id="rId3"/>
    <p:sldId id="332" r:id="rId4"/>
    <p:sldId id="319" r:id="rId5"/>
    <p:sldId id="320" r:id="rId6"/>
    <p:sldId id="321" r:id="rId7"/>
    <p:sldId id="322" r:id="rId8"/>
    <p:sldId id="323" r:id="rId9"/>
    <p:sldId id="279" r:id="rId10"/>
    <p:sldId id="287" r:id="rId11"/>
    <p:sldId id="281" r:id="rId12"/>
    <p:sldId id="291" r:id="rId13"/>
    <p:sldId id="264" r:id="rId14"/>
    <p:sldId id="313" r:id="rId15"/>
    <p:sldId id="269" r:id="rId16"/>
    <p:sldId id="285" r:id="rId17"/>
    <p:sldId id="270" r:id="rId18"/>
    <p:sldId id="286" r:id="rId19"/>
    <p:sldId id="300" r:id="rId20"/>
    <p:sldId id="301" r:id="rId21"/>
    <p:sldId id="324" r:id="rId22"/>
    <p:sldId id="325" r:id="rId23"/>
    <p:sldId id="326" r:id="rId24"/>
    <p:sldId id="327" r:id="rId25"/>
    <p:sldId id="328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66"/>
    <a:srgbClr val="003300"/>
    <a:srgbClr val="FFCCFF"/>
    <a:srgbClr val="C0504D"/>
    <a:srgbClr val="C7656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11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AE889-7F87-4AB1-96D8-D1F5D0EC0E51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114BB-1A75-46CD-B8C8-4201BF45B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এখানে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ট্রিগার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এর ব্যবহার করা হয়েছে। সঠিক উত্তর জানতে </a:t>
            </a:r>
            <a:r>
              <a:rPr lang="bn-BD" sz="2800" b="0" i="0" dirty="0" err="1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অপশনগুলিতে</a:t>
            </a:r>
            <a:r>
              <a:rPr lang="bn-BD" sz="2800" b="0" i="0" dirty="0">
                <a:effectLst/>
                <a:latin typeface="SolaimanLipi" panose="02000500020000020004" pitchFamily="2" charset="0"/>
                <a:cs typeface="SolaimanLipi" panose="02000500020000020004" pitchFamily="2" charset="0"/>
              </a:rPr>
              <a:t> ক্লিক করুন।</a:t>
            </a:r>
            <a:endParaRPr lang="en-US" sz="2800" b="0" i="0" dirty="0">
              <a:effectLst/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108B-6094-4799-8621-A0584941E8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1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0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0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5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1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C9EF-1EA5-4CB6-BE72-B253B4BFB56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11D1-3ECB-47D0-BD14-174E7C6D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82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4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35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52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59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4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7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2E1B2-DDA8-45FF-B585-E55DBCE72075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9" Type="http://schemas.openxmlformats.org/officeDocument/2006/relationships/image" Target="../media/image10.png"/><Relationship Id="rId21" Type="http://schemas.openxmlformats.org/officeDocument/2006/relationships/slideLayout" Target="../slideLayouts/slideLayout21.xml"/><Relationship Id="rId34" Type="http://schemas.openxmlformats.org/officeDocument/2006/relationships/slide" Target="../slides/slide4.xml"/><Relationship Id="rId42" Type="http://schemas.openxmlformats.org/officeDocument/2006/relationships/slide" Target="../slides/slide9.xml"/><Relationship Id="rId47" Type="http://schemas.openxmlformats.org/officeDocument/2006/relationships/image" Target="../media/image14.png"/><Relationship Id="rId50" Type="http://schemas.openxmlformats.org/officeDocument/2006/relationships/slide" Target="../slides/slide25.xml"/><Relationship Id="rId55" Type="http://schemas.openxmlformats.org/officeDocument/2006/relationships/image" Target="../media/image1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7.png"/><Relationship Id="rId38" Type="http://schemas.openxmlformats.org/officeDocument/2006/relationships/slide" Target="../slides/slide5.xml"/><Relationship Id="rId46" Type="http://schemas.openxmlformats.org/officeDocument/2006/relationships/slide" Target="../slides/slide2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41" Type="http://schemas.openxmlformats.org/officeDocument/2006/relationships/image" Target="../media/image11.png"/><Relationship Id="rId54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" Target="../slides/slide3.xml"/><Relationship Id="rId37" Type="http://schemas.openxmlformats.org/officeDocument/2006/relationships/image" Target="../media/image9.png"/><Relationship Id="rId40" Type="http://schemas.openxmlformats.org/officeDocument/2006/relationships/slide" Target="../slides/slide7.xml"/><Relationship Id="rId45" Type="http://schemas.openxmlformats.org/officeDocument/2006/relationships/image" Target="../media/image13.png"/><Relationship Id="rId53" Type="http://schemas.openxmlformats.org/officeDocument/2006/relationships/image" Target="../media/image1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36" Type="http://schemas.openxmlformats.org/officeDocument/2006/relationships/slide" Target="../slides/slide8.xml"/><Relationship Id="rId49" Type="http://schemas.openxmlformats.org/officeDocument/2006/relationships/image" Target="../media/image1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6.jpg"/><Relationship Id="rId44" Type="http://schemas.openxmlformats.org/officeDocument/2006/relationships/slide" Target="../slides/slide21.xml"/><Relationship Id="rId52" Type="http://schemas.openxmlformats.org/officeDocument/2006/relationships/slide" Target="../slides/slide2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Relationship Id="rId30" Type="http://schemas.openxmlformats.org/officeDocument/2006/relationships/image" Target="../media/image5.jpeg"/><Relationship Id="rId35" Type="http://schemas.openxmlformats.org/officeDocument/2006/relationships/image" Target="../media/image8.png"/><Relationship Id="rId43" Type="http://schemas.openxmlformats.org/officeDocument/2006/relationships/image" Target="../media/image12.png"/><Relationship Id="rId48" Type="http://schemas.openxmlformats.org/officeDocument/2006/relationships/slide" Target="../slides/slide24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6.png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C9EF-1EA5-4CB6-BE72-B253B4BFB56F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511D1-3ECB-47D0-BD14-174E7C6DF0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9525" y="833664"/>
            <a:ext cx="9156700" cy="3307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148590"/>
            <a:ext cx="548640" cy="5486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175" y="6515100"/>
            <a:ext cx="91440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6522750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hlinkClick r:id="" action="ppaction://hlinkshowjump?jump=nextslide"/>
          </p:cNvPr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 rot="10800000">
            <a:off x="7924801" y="6529249"/>
            <a:ext cx="322627" cy="320040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lastslide"/>
          </p:cNvPr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240" r="3056" b="3334"/>
          <a:stretch/>
        </p:blipFill>
        <p:spPr>
          <a:xfrm>
            <a:off x="8708610" y="6537960"/>
            <a:ext cx="320040" cy="319093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0516"/>
            <a:ext cx="548640" cy="546714"/>
          </a:xfrm>
          <a:prstGeom prst="rect">
            <a:avLst/>
          </a:prstGeom>
        </p:spPr>
      </p:pic>
      <p:pic>
        <p:nvPicPr>
          <p:cNvPr id="16" name="Picture 4">
            <a:hlinkClick r:id="rId32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 bwMode="auto">
          <a:xfrm>
            <a:off x="1003828" y="787318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hlinkClick r:id="rId34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1712571" y="786201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hlinkClick r:id="rId36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5"/>
          <a:stretch/>
        </p:blipFill>
        <p:spPr bwMode="auto">
          <a:xfrm>
            <a:off x="3858966" y="783824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hlinkClick r:id="rId38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567"/>
          <a:stretch/>
        </p:blipFill>
        <p:spPr bwMode="auto">
          <a:xfrm>
            <a:off x="2438400" y="784548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>
            <a:hlinkClick r:id="rId40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1"/>
          <a:stretch/>
        </p:blipFill>
        <p:spPr bwMode="auto">
          <a:xfrm>
            <a:off x="3142344" y="785438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>
            <a:hlinkClick r:id="rId42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9"/>
          <a:stretch/>
        </p:blipFill>
        <p:spPr bwMode="auto">
          <a:xfrm>
            <a:off x="4570714" y="786492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>
            <a:hlinkClick r:id="rId44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0"/>
          <a:stretch/>
        </p:blipFill>
        <p:spPr bwMode="auto">
          <a:xfrm>
            <a:off x="5285542" y="784548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2">
            <a:hlinkClick r:id="rId46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7"/>
          <a:stretch/>
        </p:blipFill>
        <p:spPr bwMode="auto">
          <a:xfrm>
            <a:off x="6000370" y="783999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>
            <a:hlinkClick r:id="rId48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5"/>
          <a:stretch/>
        </p:blipFill>
        <p:spPr bwMode="auto">
          <a:xfrm>
            <a:off x="6718637" y="781050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>
            <a:hlinkClick r:id="rId50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8"/>
          <a:stretch/>
        </p:blipFill>
        <p:spPr bwMode="auto">
          <a:xfrm>
            <a:off x="7419142" y="784938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5">
            <a:hlinkClick r:id="rId52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3"/>
          <a:stretch/>
        </p:blipFill>
        <p:spPr bwMode="auto">
          <a:xfrm>
            <a:off x="8129171" y="781049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6">
            <a:hlinkClick r:id="rId54" action="ppaction://hlinksldjump"/>
          </p:cNvPr>
          <p:cNvPicPr>
            <a:picLocks noChangeAspect="1" noChangeArrowheads="1"/>
          </p:cNvPicPr>
          <p:nvPr userDrawn="1"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5"/>
          <a:stretch/>
        </p:blipFill>
        <p:spPr bwMode="auto">
          <a:xfrm>
            <a:off x="290657" y="786201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3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0" r:id="rId13"/>
    <p:sldLayoutId id="2147483682" r:id="rId14"/>
    <p:sldLayoutId id="2147483687" r:id="rId15"/>
    <p:sldLayoutId id="2147483690" r:id="rId16"/>
    <p:sldLayoutId id="2147483691" r:id="rId17"/>
    <p:sldLayoutId id="2147483705" r:id="rId18"/>
    <p:sldLayoutId id="2147483706" r:id="rId19"/>
    <p:sldLayoutId id="2147483709" r:id="rId20"/>
    <p:sldLayoutId id="2147483710" r:id="rId21"/>
    <p:sldLayoutId id="2147483711" r:id="rId22"/>
    <p:sldLayoutId id="2147483715" r:id="rId23"/>
    <p:sldLayoutId id="2147483716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9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slide" Target="slide24.xml"/><Relationship Id="rId10" Type="http://schemas.openxmlformats.org/officeDocument/2006/relationships/slide" Target="slide8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9.png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9.png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0.jpeg"/><Relationship Id="rId5" Type="http://schemas.openxmlformats.org/officeDocument/2006/relationships/image" Target="../media/image79.jp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2.png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72"/>
            <a:ext cx="9144000" cy="5303081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r="7592" b="30706"/>
          <a:stretch/>
        </p:blipFill>
        <p:spPr bwMode="auto">
          <a:xfrm>
            <a:off x="3866672" y="228600"/>
            <a:ext cx="14106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6"/>
          <a:stretch/>
        </p:blipFill>
        <p:spPr bwMode="auto">
          <a:xfrm>
            <a:off x="7772993" y="1137545"/>
            <a:ext cx="1210796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0"/>
          <a:stretch/>
        </p:blipFill>
        <p:spPr bwMode="auto">
          <a:xfrm>
            <a:off x="7787316" y="1587577"/>
            <a:ext cx="1210796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7780966" y="2015607"/>
            <a:ext cx="1210796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3551" y="3366169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72401" y="2449204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90"/>
          <a:stretch/>
        </p:blipFill>
        <p:spPr bwMode="auto">
          <a:xfrm>
            <a:off x="7779342" y="2906414"/>
            <a:ext cx="1210796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6"/>
          <a:stretch/>
        </p:blipFill>
        <p:spPr bwMode="auto">
          <a:xfrm>
            <a:off x="7772993" y="3821213"/>
            <a:ext cx="1210796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2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 bwMode="auto">
          <a:xfrm>
            <a:off x="7772400" y="4278422"/>
            <a:ext cx="1210796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47356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7788275" y="5192813"/>
            <a:ext cx="1210796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6"/>
          <a:stretch/>
        </p:blipFill>
        <p:spPr bwMode="auto">
          <a:xfrm>
            <a:off x="7787316" y="5650012"/>
            <a:ext cx="1210796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1"/>
          <a:stretch/>
        </p:blipFill>
        <p:spPr bwMode="auto">
          <a:xfrm>
            <a:off x="7785101" y="6092699"/>
            <a:ext cx="1210796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884" y="1219200"/>
            <a:ext cx="9147629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হাত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সভ্যতাকে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প্রতিনিয়ত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এগিয়ে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যাচ্ছে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41313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বিশ্বব্যাপী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ইন্টারনেট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প্রচলন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3136898" cy="3136898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1" descr="c:\Program Files\Common Files\Microsoft Shared\Clipart\cagcat50\BD04972_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3000" y="2819400"/>
            <a:ext cx="3136898" cy="313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7BC7B1-B00A-4882-A717-AA129774F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72" y="207816"/>
            <a:ext cx="435292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76180"/>
            <a:ext cx="5334000" cy="4012514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-3630" y="1161144"/>
            <a:ext cx="9147630" cy="158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তবে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উৎকর্ষতার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সবচেয়ে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বেশি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অগ্রগণ্য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ভূমিকা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পালন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করেছে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341313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ডিজিটাল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কমনিউনিকেশন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9B86A7-C658-4DFB-BCBE-10E6A7185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672" y="207816"/>
            <a:ext cx="435292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-3629" y="1942004"/>
            <a:ext cx="6175829" cy="545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প্রকৃত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পক্ষে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-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0885" y="2370275"/>
            <a:ext cx="9133115" cy="8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যন্ত্র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ডিভাইস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2941480"/>
            <a:ext cx="3841769" cy="231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1" y="2975295"/>
            <a:ext cx="4150011" cy="2282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B64D82-1502-4689-AD60-07D3F13EA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72" y="207816"/>
            <a:ext cx="435292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45" y="1769367"/>
            <a:ext cx="3115711" cy="2601619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10884" y="1219200"/>
            <a:ext cx="9100915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অন্যদিকে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এমন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সমন্বিত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</a:t>
            </a:r>
            <a:r>
              <a:rPr lang="bn-BD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...</a:t>
            </a:r>
          </a:p>
          <a:p>
            <a:pPr marL="341313" indent="0" algn="just">
              <a:buNone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উদ্দেশ্য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লক্ষ্য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অর্জনের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গঠিত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থাকে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buNone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উপাদানের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সমন্বয়ে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-3629" y="4038600"/>
            <a:ext cx="5718629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পারস্পরিক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যোগাযোগের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লক্ষ্য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অর্জনের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কতকগুলো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উপাদানের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সমন্বয়ে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গঠিত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সমন্বিত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ব্যবস্থাকে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-3629" y="3124200"/>
            <a:ext cx="609962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বুঝব</a:t>
            </a:r>
            <a:r>
              <a:rPr lang="bn-BD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...</a:t>
            </a:r>
            <a:endParaRPr lang="en-US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45" y="4267019"/>
            <a:ext cx="3124455" cy="2209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AB2549-608C-4229-A340-577980A67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72" y="207816"/>
            <a:ext cx="435292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uiExpand="1" build="allAtOnce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5715000"/>
            <a:ext cx="449580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কমিউনিকেশনের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ধারণা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884" y="2209800"/>
            <a:ext cx="6050291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সভ্যতার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ক্রমবিকাশের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উন্নয়ন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ঘটেছে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</a:p>
          <a:p>
            <a:pPr marL="731520" indent="-457200" algn="just">
              <a:buFont typeface="Wingdings" panose="05000000000000000000" pitchFamily="2" charset="2"/>
              <a:buChar char="§"/>
            </a:pP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731520" indent="-4572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এসেছে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আদান-প্রদান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ব্যবস্থায়ও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75" y="1828799"/>
            <a:ext cx="3006625" cy="2261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24" y="4239904"/>
            <a:ext cx="2940728" cy="2163932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4"/>
          <a:srcRect t="7082" b="18772"/>
          <a:stretch/>
        </p:blipFill>
        <p:spPr>
          <a:xfrm>
            <a:off x="2486892" y="228600"/>
            <a:ext cx="4114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884" y="1175658"/>
            <a:ext cx="9147629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সেকেন্ডের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পৃথিবীর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প্রান্তে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পৌছে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যাচ্ছে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ইন্টারনেট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ই-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মেইল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341313" indent="0" algn="just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73152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73152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73152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73152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73152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রক্ষিত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কম্পিউটর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কম্পিউটারে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অথবা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ডিভাইস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ডিবাইসে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স্থানান্তর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341313" indent="0" algn="just">
              <a:spcBef>
                <a:spcPts val="0"/>
              </a:spcBef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31" y="2307207"/>
            <a:ext cx="2172449" cy="2172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92" y="2313618"/>
            <a:ext cx="3479907" cy="2172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309069"/>
            <a:ext cx="2438401" cy="2172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857301-EE35-442D-A9A1-06049683414F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7082" b="18772"/>
          <a:stretch/>
        </p:blipFill>
        <p:spPr>
          <a:xfrm>
            <a:off x="2486892" y="228600"/>
            <a:ext cx="4114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0884" y="1828800"/>
            <a:ext cx="593271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মূলত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বুঝায়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ইলেক্ট্রনিক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স্থানান্তর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করাকে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731520" indent="-457200" algn="just">
              <a:buFont typeface="Wingdings" panose="05000000000000000000" pitchFamily="2" charset="2"/>
              <a:buChar char="§"/>
            </a:pP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অতি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অল্প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দূরত্বের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</a:p>
          <a:p>
            <a:pPr marL="731520" indent="-4572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আবার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341313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দূরবর্তী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স্থানের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মধ্যেও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76" y="1412544"/>
            <a:ext cx="2423645" cy="1615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9" y="3130314"/>
            <a:ext cx="2484191" cy="1635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19" y="4834725"/>
            <a:ext cx="2438889" cy="1615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6AFDFC-C78C-40CD-A4D7-564D016ABF91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7082" b="18772"/>
          <a:stretch/>
        </p:blipFill>
        <p:spPr>
          <a:xfrm>
            <a:off x="2486892" y="228600"/>
            <a:ext cx="4114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0885" y="1752600"/>
            <a:ext cx="578031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এছাড়াও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মাদারবোর্ডের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চিপ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চিপের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স্বল্প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দূরত্বে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640080" indent="-4572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640080" indent="-4572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আবার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অধিক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দূরত্বের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মাইক্রোওয়েভ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স্যাটেলাইটের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দেশ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দেশের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মধ্যেও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75" y="1524000"/>
            <a:ext cx="3164730" cy="2299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75" y="3970677"/>
            <a:ext cx="3164729" cy="2277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F8DBB1-E193-4751-935D-44F00E3C5B49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7082" b="18772"/>
          <a:stretch/>
        </p:blipFill>
        <p:spPr>
          <a:xfrm>
            <a:off x="2486892" y="228600"/>
            <a:ext cx="4114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57" y="1219200"/>
            <a:ext cx="91440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spcBef>
                <a:spcPts val="0"/>
              </a:spcBef>
              <a:buFont typeface="Courier New" pitchFamily="49" charset="0"/>
              <a:buChar char="o"/>
            </a:pPr>
            <a:r>
              <a:rPr lang="bn-I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 যোগাযোগ প্রকৃয়ার পাঁচটি মৌলিক উপাদান হল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548640" indent="-548640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3088" indent="0">
              <a:spcBef>
                <a:spcPts val="0"/>
              </a:spcBef>
              <a:buNone/>
            </a:pPr>
            <a:r>
              <a:rPr lang="bn-IN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উৎস 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(Source)</a:t>
            </a:r>
          </a:p>
          <a:p>
            <a:pPr marL="573088" indent="0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3088" indent="0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3088" lvl="1" indent="0">
              <a:spcBef>
                <a:spcPts val="0"/>
              </a:spcBef>
              <a:buNone/>
            </a:pPr>
            <a:r>
              <a:rPr lang="bn-IN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প্রেরক 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(Transmitter)</a:t>
            </a:r>
          </a:p>
          <a:p>
            <a:pPr marL="573088" lvl="1" indent="0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3088" lvl="1" indent="0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3088" lvl="1" indent="0">
              <a:spcBef>
                <a:spcPts val="0"/>
              </a:spcBef>
              <a:buNone/>
            </a:pPr>
            <a:r>
              <a:rPr lang="bn-IN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 চ্যানেল বা মাধ্যম 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3088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(Medium)</a:t>
            </a:r>
          </a:p>
          <a:p>
            <a:pPr marL="548640" lvl="1" indent="-274320">
              <a:spcBef>
                <a:spcPts val="0"/>
              </a:spcBef>
              <a:buFont typeface="Courier New" pitchFamily="49" charset="0"/>
              <a:buChar char="o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80" y="1676400"/>
            <a:ext cx="2381865" cy="163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13" y="4868971"/>
            <a:ext cx="1452488" cy="158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81" y="3313932"/>
            <a:ext cx="1304551" cy="1486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43" y="1600200"/>
            <a:ext cx="1759857" cy="175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35" y="3352800"/>
            <a:ext cx="2107022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35" y="4868971"/>
            <a:ext cx="2107021" cy="158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BA54F2-BDDB-48A3-B5C4-866D3150D45A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2496128" y="274780"/>
            <a:ext cx="4114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7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11681"/>
          <a:stretch/>
        </p:blipFill>
        <p:spPr bwMode="auto">
          <a:xfrm>
            <a:off x="3505200" y="228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80" y="2133600"/>
            <a:ext cx="6708129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5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57" y="1219200"/>
            <a:ext cx="9144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548640">
              <a:spcBef>
                <a:spcPts val="0"/>
              </a:spcBef>
              <a:buFont typeface="Courier New" pitchFamily="49" charset="0"/>
              <a:buChar char="o"/>
            </a:pPr>
            <a:r>
              <a:rPr lang="bn-IN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 যোগাযোগ প্রকৃয়ার পাঁচটি মৌলিক উপাদান হল</a:t>
            </a:r>
            <a:r>
              <a:rPr lang="en-US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548640" indent="-274320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lvl="2" indent="-274320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lvl="2" indent="0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3088" lvl="3" indent="0">
              <a:spcBef>
                <a:spcPts val="0"/>
              </a:spcBef>
              <a:buNone/>
            </a:pPr>
            <a:r>
              <a:rPr lang="bn-IN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গ্রাহক বা প্রাপক 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(Receiver)</a:t>
            </a:r>
          </a:p>
          <a:p>
            <a:pPr marL="573088" lvl="3" indent="0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3088" lvl="3" indent="0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3088" lvl="3" indent="0">
              <a:spcBef>
                <a:spcPts val="0"/>
              </a:spcBef>
              <a:buNone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3088" lvl="4" indent="0">
              <a:spcBef>
                <a:spcPts val="0"/>
              </a:spcBef>
              <a:buNone/>
            </a:pPr>
            <a:r>
              <a:rPr lang="bn-IN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গন্তব্য 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(Destination)</a:t>
            </a:r>
          </a:p>
          <a:p>
            <a:pPr marL="548640" indent="-548640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48640" indent="-548640">
              <a:spcBef>
                <a:spcPts val="0"/>
              </a:spcBef>
              <a:buFont typeface="Courier New" pitchFamily="49" charset="0"/>
              <a:buChar char="o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1204" y="2785933"/>
            <a:ext cx="2540789" cy="108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49" y="2362200"/>
            <a:ext cx="1980580" cy="198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4" y="4486502"/>
            <a:ext cx="2238339" cy="191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" b="20056"/>
          <a:stretch/>
        </p:blipFill>
        <p:spPr>
          <a:xfrm>
            <a:off x="6705600" y="4343400"/>
            <a:ext cx="2353519" cy="183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815963-CEFE-484F-AC7C-3B3CA5D3808D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2496128" y="274780"/>
            <a:ext cx="41148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81200" y="2590801"/>
            <a:ext cx="38100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3289436" y="2895600"/>
            <a:ext cx="38733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BD" sz="2800" b="1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কমিউনিকেশন সিস্টেম কী?</a:t>
            </a:r>
            <a:endParaRPr lang="en-US" sz="2800" b="1" dirty="0">
              <a:ln w="28575"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794760" y="304799"/>
            <a:ext cx="1468120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3391059" y="3183307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3394632" y="2623713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768113" y="2626654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1" name="AutoShape 54"/>
          <p:cNvSpPr>
            <a:spLocks noChangeArrowheads="1"/>
          </p:cNvSpPr>
          <p:nvPr/>
        </p:nvSpPr>
        <p:spPr bwMode="auto">
          <a:xfrm>
            <a:off x="764540" y="3176163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AutoShape 55"/>
          <p:cNvSpPr>
            <a:spLocks noChangeArrowheads="1"/>
          </p:cNvSpPr>
          <p:nvPr/>
        </p:nvSpPr>
        <p:spPr bwMode="auto">
          <a:xfrm>
            <a:off x="3393599" y="2628793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3393599" y="3191016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762000" y="3179168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>
            <a:off x="767080" y="2633214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9" name="AutoShape 52"/>
          <p:cNvSpPr>
            <a:spLocks noChangeArrowheads="1"/>
          </p:cNvSpPr>
          <p:nvPr/>
        </p:nvSpPr>
        <p:spPr bwMode="auto">
          <a:xfrm>
            <a:off x="764539" y="1962914"/>
            <a:ext cx="7912371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১.ডেটা কমিউনিকেশন সিস্টেমের উপাদান কয়টি?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4" name="AutoShape 56"/>
          <p:cNvSpPr>
            <a:spLocks noChangeArrowheads="1"/>
          </p:cNvSpPr>
          <p:nvPr/>
        </p:nvSpPr>
        <p:spPr bwMode="auto">
          <a:xfrm>
            <a:off x="3390629" y="3185160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৬ টি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3383359" y="2628134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৪ টি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6" name="AutoShape 53"/>
          <p:cNvSpPr>
            <a:spLocks noChangeArrowheads="1"/>
          </p:cNvSpPr>
          <p:nvPr/>
        </p:nvSpPr>
        <p:spPr bwMode="auto">
          <a:xfrm>
            <a:off x="764189" y="2626360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bn-BD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৩ টি</a:t>
            </a:r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7" name="AutoShape 54"/>
          <p:cNvSpPr>
            <a:spLocks noChangeArrowheads="1"/>
          </p:cNvSpPr>
          <p:nvPr/>
        </p:nvSpPr>
        <p:spPr bwMode="auto">
          <a:xfrm>
            <a:off x="764190" y="3177643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৫ টি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29" name="AutoShape 56"/>
          <p:cNvSpPr>
            <a:spLocks noChangeArrowheads="1"/>
          </p:cNvSpPr>
          <p:nvPr/>
        </p:nvSpPr>
        <p:spPr bwMode="auto">
          <a:xfrm>
            <a:off x="3400948" y="5372726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0" name="AutoShape 55"/>
          <p:cNvSpPr>
            <a:spLocks noChangeArrowheads="1"/>
          </p:cNvSpPr>
          <p:nvPr/>
        </p:nvSpPr>
        <p:spPr bwMode="auto">
          <a:xfrm>
            <a:off x="773273" y="5375538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1" name="AutoShape 53"/>
          <p:cNvSpPr>
            <a:spLocks noChangeArrowheads="1"/>
          </p:cNvSpPr>
          <p:nvPr/>
        </p:nvSpPr>
        <p:spPr bwMode="auto">
          <a:xfrm>
            <a:off x="778002" y="4816073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2" name="AutoShape 54"/>
          <p:cNvSpPr>
            <a:spLocks noChangeArrowheads="1"/>
          </p:cNvSpPr>
          <p:nvPr/>
        </p:nvSpPr>
        <p:spPr bwMode="auto">
          <a:xfrm>
            <a:off x="3400868" y="4825810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800080"/>
          </a:solidFill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3" name="AutoShape 55"/>
          <p:cNvSpPr>
            <a:spLocks noChangeArrowheads="1"/>
          </p:cNvSpPr>
          <p:nvPr/>
        </p:nvSpPr>
        <p:spPr bwMode="auto">
          <a:xfrm>
            <a:off x="772240" y="5380618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4" name="AutoShape 56"/>
          <p:cNvSpPr>
            <a:spLocks noChangeArrowheads="1"/>
          </p:cNvSpPr>
          <p:nvPr/>
        </p:nvSpPr>
        <p:spPr bwMode="auto">
          <a:xfrm>
            <a:off x="3403488" y="5380435"/>
            <a:ext cx="2570559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3398328" y="4828815"/>
            <a:ext cx="2570559" cy="410766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776969" y="4822633"/>
            <a:ext cx="2570560" cy="41076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7" name="AutoShape 52"/>
          <p:cNvSpPr>
            <a:spLocks noChangeArrowheads="1"/>
          </p:cNvSpPr>
          <p:nvPr/>
        </p:nvSpPr>
        <p:spPr bwMode="auto">
          <a:xfrm>
            <a:off x="774428" y="4152333"/>
            <a:ext cx="7912371" cy="410766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২. কোন ডিভাইসের মাধ্যমে </a:t>
            </a:r>
            <a:r>
              <a:rPr lang="bn-BD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এ্যানালক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সিগনাল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ডিজিটাল সিগন্যালে </a:t>
            </a:r>
            <a:r>
              <a:rPr lang="bn-BD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রুপান্তরিত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হয়?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8" name="AutoShape 56"/>
          <p:cNvSpPr>
            <a:spLocks noChangeArrowheads="1"/>
          </p:cNvSpPr>
          <p:nvPr/>
        </p:nvSpPr>
        <p:spPr bwMode="auto">
          <a:xfrm>
            <a:off x="3400518" y="5374579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ব্রীজ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9" name="AutoShape 55"/>
          <p:cNvSpPr>
            <a:spLocks noChangeArrowheads="1"/>
          </p:cNvSpPr>
          <p:nvPr/>
        </p:nvSpPr>
        <p:spPr bwMode="auto">
          <a:xfrm>
            <a:off x="762000" y="5379959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bn-B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সুইচ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0" name="AutoShape 53"/>
          <p:cNvSpPr>
            <a:spLocks noChangeArrowheads="1"/>
          </p:cNvSpPr>
          <p:nvPr/>
        </p:nvSpPr>
        <p:spPr bwMode="auto">
          <a:xfrm>
            <a:off x="774078" y="4815779"/>
            <a:ext cx="2570560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ক. </a:t>
            </a:r>
            <a:r>
              <a:rPr lang="bn-BD" sz="2400" spc="-11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রিপিটার</a:t>
            </a:r>
            <a:endParaRPr lang="en-US" sz="2400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4" name="AutoShape 54"/>
          <p:cNvSpPr>
            <a:spLocks noChangeArrowheads="1"/>
          </p:cNvSpPr>
          <p:nvPr/>
        </p:nvSpPr>
        <p:spPr bwMode="auto">
          <a:xfrm>
            <a:off x="3400518" y="4827290"/>
            <a:ext cx="2570559" cy="410765"/>
          </a:xfrm>
          <a:prstGeom prst="roundRect">
            <a:avLst>
              <a:gd name="adj" fmla="val 50000"/>
            </a:avLst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 </a:t>
            </a:r>
            <a:r>
              <a:rPr lang="bn-B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মডেম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88D280A1-03E1-4687-A336-001F08B70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23636" r="23490" b="37091"/>
          <a:stretch/>
        </p:blipFill>
        <p:spPr bwMode="auto">
          <a:xfrm>
            <a:off x="3794760" y="304799"/>
            <a:ext cx="1468120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7" grpId="0" animBg="1"/>
      <p:bldP spid="7" grpId="1" animBg="1"/>
      <p:bldP spid="8" grpId="0" animBg="1"/>
      <p:bldP spid="8" grpId="1" animBg="1"/>
      <p:bldP spid="12" grpId="0" animBg="1"/>
      <p:bldP spid="13" grpId="0" animBg="1"/>
      <p:bldP spid="13" grpId="1" animBg="1"/>
      <p:bldP spid="9" grpId="0" animBg="1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/>
      <p:bldP spid="39" grpId="0"/>
      <p:bldP spid="40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_Study_by_gtwotee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1219199" y="1279120"/>
            <a:ext cx="6705601" cy="519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3797529" y="152400"/>
            <a:ext cx="1548939" cy="53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685800" y="2560730"/>
            <a:ext cx="1420047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852054" y="4120057"/>
            <a:ext cx="1361808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817417" y="2972210"/>
            <a:ext cx="6726383" cy="68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</a:t>
            </a:r>
            <a:r>
              <a:rPr lang="bn-BD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কমিউনিকেশনের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উপাদান গুলির নাম লিখ।</a:t>
            </a:r>
            <a:endParaRPr lang="en-US" sz="2800" dirty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817417" y="4613643"/>
            <a:ext cx="6765751" cy="64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</a:t>
            </a:r>
            <a:r>
              <a:rPr lang="bn-BD" sz="2800" dirty="0" err="1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কমিউনিকেশনের</a:t>
            </a:r>
            <a:r>
              <a:rPr lang="bn-BD" sz="2800" dirty="0">
                <a:ln w="285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উপাদান গুলির কাজ লিখ।</a:t>
            </a:r>
            <a:endParaRPr lang="en-US" sz="2800" dirty="0">
              <a:ln w="28575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5104" y="1476930"/>
            <a:ext cx="7162800" cy="4671390"/>
            <a:chOff x="1066800" y="1272210"/>
            <a:chExt cx="7162800" cy="4671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3831608" y="228600"/>
            <a:ext cx="1522712" cy="46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421372" y="4987518"/>
            <a:ext cx="6226023" cy="133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কমিউনিকেশন কী? </a:t>
            </a:r>
            <a:endParaRPr lang="en-US" sz="2800" dirty="0">
              <a:ln w="28575"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কমিউনিকেশন উপাদান গুলি কী </a:t>
            </a: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pPr marL="571500" indent="-571500" algn="just">
              <a:buFont typeface="Wingdings 2" panose="05020102010507070707" pitchFamily="18" charset="2"/>
              <a:buChar char=""/>
              <a:defRPr/>
            </a:pP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কমিউনিকেশন উপাদান গুলির কাজ কী </a:t>
            </a:r>
            <a:r>
              <a:rPr lang="bn-BD" sz="2800" dirty="0" err="1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bn-BD" sz="2800" dirty="0">
                <a:ln w="28575"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US" sz="2800" dirty="0">
              <a:ln w="28575"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1385868" y="2130587"/>
            <a:ext cx="23479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-icon.jpg"/>
          <p:cNvPicPr>
            <a:picLocks noChangeAspect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9701"/>
            <a:ext cx="6553200" cy="52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830320" y="187960"/>
            <a:ext cx="1447800" cy="49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3609678"/>
            <a:ext cx="73914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ln w="28575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কমিউনিকেশন যোগাযোগের 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ক্ষেত্রে কি </a:t>
            </a:r>
            <a:r>
              <a:rPr lang="bn-BD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</a:t>
            </a:r>
            <a:r>
              <a:rPr lang="bn-BD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অবদান রেখেছে।</a:t>
            </a:r>
            <a:endParaRPr lang="bn-BD" sz="2800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20277" r="36037" b="34946"/>
          <a:stretch/>
        </p:blipFill>
        <p:spPr bwMode="auto">
          <a:xfrm>
            <a:off x="3830320" y="23876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19537"/>
            <a:ext cx="4953000" cy="38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17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806825" y="235371"/>
            <a:ext cx="1514190" cy="49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677318" y="1297358"/>
            <a:ext cx="2438400" cy="489294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915"/>
          <a:stretch/>
        </p:blipFill>
        <p:spPr bwMode="auto">
          <a:xfrm>
            <a:off x="131620" y="1177805"/>
            <a:ext cx="4432300" cy="52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2"/>
          <p:cNvSpPr txBox="1">
            <a:spLocks/>
          </p:cNvSpPr>
          <p:nvPr/>
        </p:nvSpPr>
        <p:spPr>
          <a:xfrm>
            <a:off x="4657184" y="1262742"/>
            <a:ext cx="4318000" cy="4996542"/>
          </a:xfrm>
          <a:prstGeom prst="rect">
            <a:avLst/>
          </a:prstGeom>
          <a:ln w="28575">
            <a:solidFill>
              <a:srgbClr val="C0504D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4F03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487"/>
          <a:stretch/>
        </p:blipFill>
        <p:spPr>
          <a:xfrm>
            <a:off x="4675327" y="5231855"/>
            <a:ext cx="4240073" cy="711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t="12637" b="28253"/>
          <a:stretch/>
        </p:blipFill>
        <p:spPr>
          <a:xfrm>
            <a:off x="5410200" y="2118360"/>
            <a:ext cx="3161246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t="14063" b="27007"/>
          <a:stretch/>
        </p:blipFill>
        <p:spPr>
          <a:xfrm>
            <a:off x="4675327" y="2880360"/>
            <a:ext cx="4235633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t="14608" b="25250"/>
          <a:stretch/>
        </p:blipFill>
        <p:spPr>
          <a:xfrm>
            <a:off x="5436180" y="4465320"/>
            <a:ext cx="2734491" cy="640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t="13921" b="25986"/>
          <a:stretch/>
        </p:blipFill>
        <p:spPr>
          <a:xfrm>
            <a:off x="5943600" y="3642360"/>
            <a:ext cx="16135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24772" r="45836" b="36137"/>
          <a:stretch/>
        </p:blipFill>
        <p:spPr bwMode="auto">
          <a:xfrm>
            <a:off x="3581400" y="304800"/>
            <a:ext cx="19635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upload.wikimedia.org/wikipedia/commons/9/9c/ConstellationGPS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189095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3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994">
            <a:off x="5580408" y="2971800"/>
            <a:ext cx="2537864" cy="3464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1" y="1382620"/>
            <a:ext cx="3133229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1542965"/>
            <a:ext cx="2971800" cy="578882"/>
          </a:xfrm>
          <a:prstGeom prst="wedgeRoundRectCallout">
            <a:avLst>
              <a:gd name="adj1" fmla="val -110672"/>
              <a:gd name="adj2" fmla="val 1751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সনাতন যোগাযোগ পদ্ধতি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9527" y="5410200"/>
            <a:ext cx="3048000" cy="578882"/>
          </a:xfrm>
          <a:prstGeom prst="wedgeRoundRectCallout">
            <a:avLst>
              <a:gd name="adj1" fmla="val 125175"/>
              <a:gd name="adj2" fmla="val -23173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সনাতন যোগাযোগ মাধ্যম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7" y="1295400"/>
            <a:ext cx="2975127" cy="2975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62" y="3190876"/>
            <a:ext cx="2806473" cy="3143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781399"/>
            <a:ext cx="3429000" cy="578882"/>
          </a:xfrm>
          <a:prstGeom prst="wedgeRoundRectCallout">
            <a:avLst>
              <a:gd name="adj1" fmla="val -88770"/>
              <a:gd name="adj2" fmla="val 15455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err="1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আধুমিক</a:t>
            </a:r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যোগাযোগ পদ্ধতি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562600"/>
            <a:ext cx="3200400" cy="578882"/>
          </a:xfrm>
          <a:prstGeom prst="wedgeRoundRectCallout">
            <a:avLst>
              <a:gd name="adj1" fmla="val 125331"/>
              <a:gd name="adj2" fmla="val -2270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accent4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আধুনিক যোগাযোগ মাধ্যম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2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0" y="1382577"/>
            <a:ext cx="3965226" cy="3965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06460"/>
            <a:ext cx="3517204" cy="3341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5791200" y="1327011"/>
            <a:ext cx="2133600" cy="63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5456755"/>
            <a:ext cx="2640579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3559055" y="171794"/>
            <a:ext cx="2136945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835200-9804-4302-AF1B-EA04AFA6467D}"/>
              </a:ext>
            </a:extLst>
          </p:cNvPr>
          <p:cNvSpPr/>
          <p:nvPr/>
        </p:nvSpPr>
        <p:spPr>
          <a:xfrm>
            <a:off x="4419600" y="5652345"/>
            <a:ext cx="434016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কমিউনিকেশন সিস্টেমের ধারণা</a:t>
            </a:r>
            <a:endParaRPr lang="en-US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82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3752272" y="191656"/>
            <a:ext cx="160741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685800" y="1999933"/>
            <a:ext cx="365760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0" y="27432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মিউনিকেশন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সিস্টেমের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ব্যাখ্যা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পারবে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কমিউনিকেশনের ধারণা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বর্ণনা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 পারবে।</a:t>
            </a: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কমিউনিকেশন উপাদান গুলির নাম বলতে পারবে।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ডেটা </a:t>
            </a:r>
            <a:r>
              <a:rPr lang="bn-BD" sz="280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কমিউনিকেশন উপাদান </a:t>
            </a:r>
            <a:r>
              <a:rPr lang="bn-BD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গুলির কাজ বর্ণনা করতে পারবে।</a:t>
            </a: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anose="05020102010507070707" pitchFamily="18" charset="2"/>
              <a:buChar char=""/>
              <a:defRPr/>
            </a:pPr>
            <a:endParaRPr lang="bn-BD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16" y="4277109"/>
            <a:ext cx="2860514" cy="18950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1" y="1219200"/>
            <a:ext cx="548639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0" algn="just">
              <a:buNone/>
            </a:pP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আলেকজান্ডার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গ্রাহাম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বেল</a:t>
            </a:r>
            <a:r>
              <a:rPr lang="en-US" sz="28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 </a:t>
            </a:r>
          </a:p>
          <a:p>
            <a:pPr marL="341313" indent="0" algn="just">
              <a:buNone/>
            </a:pPr>
            <a:endParaRPr lang="en-US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১৮৭৬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সালে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বৈদ্যুতিক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সংকেতের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টেলিফোন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লাইনের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প্রদর্শন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341313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কন্ঠস্বর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প্রেরণের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731520" indent="-4572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ঘটনা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নতুন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দিগন্ত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উন্মোচিত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341313" indent="0" algn="just">
              <a:buNone/>
            </a:pP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কমিউনিকেশনের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68522"/>
            <a:ext cx="3614058" cy="255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EDB0C4-E8F7-4BF7-87DF-0CEEC0398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72" y="207816"/>
            <a:ext cx="435292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445</Words>
  <Application>Microsoft Office PowerPoint</Application>
  <PresentationFormat>On-screen Show (4:3)</PresentationFormat>
  <Paragraphs>102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SolaimanLipi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Md.Manjur-E-Elahee</dc:creator>
  <cp:lastModifiedBy>Md.Manjur-E-Elahee</cp:lastModifiedBy>
  <cp:revision>451</cp:revision>
  <dcterms:created xsi:type="dcterms:W3CDTF">2013-07-06T13:48:09Z</dcterms:created>
  <dcterms:modified xsi:type="dcterms:W3CDTF">2019-12-27T11:49:11Z</dcterms:modified>
</cp:coreProperties>
</file>