
<file path=[Content_Types].xml><?xml version="1.0" encoding="utf-8"?>
<Types xmlns="http://schemas.openxmlformats.org/package/2006/content-types">
  <Default Extension="png" ContentType="image/png"/>
  <Default Extension="mp3" ContentType="audio/unknown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0" r:id="rId2"/>
    <p:sldId id="271" r:id="rId3"/>
    <p:sldId id="259" r:id="rId4"/>
    <p:sldId id="260" r:id="rId5"/>
    <p:sldId id="261" r:id="rId6"/>
    <p:sldId id="281" r:id="rId7"/>
    <p:sldId id="280" r:id="rId8"/>
    <p:sldId id="282" r:id="rId9"/>
    <p:sldId id="279" r:id="rId10"/>
    <p:sldId id="283" r:id="rId11"/>
    <p:sldId id="278" r:id="rId12"/>
    <p:sldId id="284" r:id="rId13"/>
    <p:sldId id="277" r:id="rId14"/>
    <p:sldId id="276" r:id="rId15"/>
    <p:sldId id="285" r:id="rId16"/>
    <p:sldId id="275" r:id="rId17"/>
    <p:sldId id="268" r:id="rId18"/>
    <p:sldId id="273" r:id="rId19"/>
    <p:sldId id="272" r:id="rId20"/>
  </p:sldIdLst>
  <p:sldSz cx="109728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2FA06"/>
    <a:srgbClr val="B8E08C"/>
    <a:srgbClr val="1025F0"/>
    <a:srgbClr val="66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63" d="100"/>
          <a:sy n="63" d="100"/>
        </p:scale>
        <p:origin x="-1236" y="-180"/>
      </p:cViewPr>
      <p:guideLst>
        <p:guide orient="horz" pos="2160"/>
        <p:guide pos="3456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0" d="100"/>
        <a:sy n="6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22960" y="2130426"/>
            <a:ext cx="9326880" cy="14700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45920" y="3886200"/>
            <a:ext cx="768096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48640" y="6356351"/>
            <a:ext cx="2560320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2/25/2020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749040" y="6356351"/>
            <a:ext cx="347472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863840" y="6356351"/>
            <a:ext cx="256032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8640" y="274638"/>
            <a:ext cx="987552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48640" y="1600201"/>
            <a:ext cx="987552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48640" y="6356351"/>
            <a:ext cx="2560320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2/25/2020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749040" y="6356351"/>
            <a:ext cx="347472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863840" y="6356351"/>
            <a:ext cx="256032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55280" y="274639"/>
            <a:ext cx="246888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48640" y="274639"/>
            <a:ext cx="722376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48640" y="6356351"/>
            <a:ext cx="2560320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2/25/2020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749040" y="6356351"/>
            <a:ext cx="347472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863840" y="6356351"/>
            <a:ext cx="256032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8640" y="274638"/>
            <a:ext cx="987552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8640" y="1600201"/>
            <a:ext cx="987552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48640" y="6356351"/>
            <a:ext cx="2560320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2/25/2020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749040" y="6356351"/>
            <a:ext cx="347472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863840" y="6356351"/>
            <a:ext cx="256032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776" y="4406901"/>
            <a:ext cx="932688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776" y="2906713"/>
            <a:ext cx="932688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48640" y="6356351"/>
            <a:ext cx="2560320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2/25/2020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749040" y="6356351"/>
            <a:ext cx="347472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863840" y="6356351"/>
            <a:ext cx="256032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8640" y="274638"/>
            <a:ext cx="987552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48640" y="1600201"/>
            <a:ext cx="484632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577840" y="1600201"/>
            <a:ext cx="484632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48640" y="6356351"/>
            <a:ext cx="2560320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2/25/2020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749040" y="6356351"/>
            <a:ext cx="347472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863840" y="6356351"/>
            <a:ext cx="256032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8640" y="274638"/>
            <a:ext cx="987552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8640" y="1535113"/>
            <a:ext cx="4848226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48640" y="2174875"/>
            <a:ext cx="4848226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574031" y="1535113"/>
            <a:ext cx="4850130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574031" y="2174875"/>
            <a:ext cx="4850130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548640" y="6356351"/>
            <a:ext cx="2560320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2/25/2020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749040" y="6356351"/>
            <a:ext cx="347472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7863840" y="6356351"/>
            <a:ext cx="256032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8640" y="274638"/>
            <a:ext cx="987552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548640" y="6356351"/>
            <a:ext cx="2560320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2/25/2020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749040" y="6356351"/>
            <a:ext cx="347472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7863840" y="6356351"/>
            <a:ext cx="256032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548640" y="6356351"/>
            <a:ext cx="2560320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2/25/2020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749040" y="6356351"/>
            <a:ext cx="347472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863840" y="6356351"/>
            <a:ext cx="256032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8640" y="273050"/>
            <a:ext cx="3609976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90060" y="273051"/>
            <a:ext cx="613410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48640" y="1435101"/>
            <a:ext cx="3609976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48640" y="6356351"/>
            <a:ext cx="2560320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2/25/2020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749040" y="6356351"/>
            <a:ext cx="347472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863840" y="6356351"/>
            <a:ext cx="256032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50746" y="4800600"/>
            <a:ext cx="658368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150746" y="612775"/>
            <a:ext cx="658368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150746" y="5367338"/>
            <a:ext cx="658368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48640" y="6356351"/>
            <a:ext cx="2560320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2/25/2020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749040" y="6356351"/>
            <a:ext cx="347472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863840" y="6356351"/>
            <a:ext cx="256032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3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2044699" y="-2057404"/>
            <a:ext cx="6858003" cy="1097280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14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730"/>
          <a:stretch/>
        </p:blipFill>
        <p:spPr>
          <a:xfrm>
            <a:off x="1371600" y="533399"/>
            <a:ext cx="8534400" cy="5791201"/>
          </a:xfrm>
          <a:prstGeom prst="rect">
            <a:avLst/>
          </a:prstGeom>
        </p:spPr>
      </p:pic>
      <p:sp>
        <p:nvSpPr>
          <p:cNvPr id="10" name="Rectangle 9"/>
          <p:cNvSpPr/>
          <p:nvPr userDrawn="1"/>
        </p:nvSpPr>
        <p:spPr>
          <a:xfrm>
            <a:off x="533400" y="6477000"/>
            <a:ext cx="9906000" cy="228600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 userDrawn="1"/>
        </p:nvSpPr>
        <p:spPr>
          <a:xfrm>
            <a:off x="-9144000" y="6406662"/>
            <a:ext cx="55626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b="0" cap="none" spc="0" dirty="0" smtClean="0">
                <a:ln>
                  <a:noFill/>
                </a:ln>
                <a:solidFill>
                  <a:srgbClr val="1025F0"/>
                </a:solidFill>
                <a:effectLst/>
                <a:latin typeface="NikoshBAN" pitchFamily="2" charset="0"/>
                <a:cs typeface="NikoshBAN" pitchFamily="2" charset="0"/>
              </a:rPr>
              <a:t>রেজাউল</a:t>
            </a:r>
            <a:r>
              <a:rPr lang="bn-IN" b="0" cap="none" spc="0" baseline="0" dirty="0" smtClean="0">
                <a:ln>
                  <a:noFill/>
                </a:ln>
                <a:solidFill>
                  <a:srgbClr val="1025F0"/>
                </a:solidFill>
                <a:effectLst/>
                <a:latin typeface="NikoshBAN" pitchFamily="2" charset="0"/>
                <a:cs typeface="NikoshBAN" pitchFamily="2" charset="0"/>
              </a:rPr>
              <a:t> ফারুক মানিকদিপা দারুস সুন্নাহ্‌ দাখিল মাদরাসা, শাজাহানপুর, বগুড়া। </a:t>
            </a:r>
            <a:endParaRPr lang="en-US" b="0" cap="none" spc="0" dirty="0">
              <a:ln>
                <a:noFill/>
              </a:ln>
              <a:solidFill>
                <a:srgbClr val="1025F0"/>
              </a:solidFill>
              <a:effectLst/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TextBox 10"/>
          <p:cNvSpPr txBox="1"/>
          <p:nvPr userDrawn="1"/>
        </p:nvSpPr>
        <p:spPr>
          <a:xfrm>
            <a:off x="-9144000" y="6406662"/>
            <a:ext cx="55626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b="0" cap="none" spc="0" dirty="0" smtClean="0">
                <a:ln>
                  <a:noFill/>
                </a:ln>
                <a:solidFill>
                  <a:srgbClr val="1025F0"/>
                </a:solidFill>
                <a:effectLst/>
                <a:latin typeface="NikoshBAN" pitchFamily="2" charset="0"/>
                <a:cs typeface="NikoshBAN" pitchFamily="2" charset="0"/>
              </a:rPr>
              <a:t>রেজাউল</a:t>
            </a:r>
            <a:r>
              <a:rPr lang="bn-IN" b="0" cap="none" spc="0" baseline="0" dirty="0" smtClean="0">
                <a:ln>
                  <a:noFill/>
                </a:ln>
                <a:solidFill>
                  <a:srgbClr val="1025F0"/>
                </a:solidFill>
                <a:effectLst/>
                <a:latin typeface="NikoshBAN" pitchFamily="2" charset="0"/>
                <a:cs typeface="NikoshBAN" pitchFamily="2" charset="0"/>
              </a:rPr>
              <a:t> ফারুক মানিকদিপা দারুস সুন্নাহ্‌ দাখিল মাদরাসা, শাজাহানপুর, বগুড়া। </a:t>
            </a:r>
            <a:endParaRPr lang="en-US" b="0" cap="none" spc="0" dirty="0">
              <a:ln>
                <a:noFill/>
              </a:ln>
              <a:solidFill>
                <a:srgbClr val="1025F0"/>
              </a:solidFill>
              <a:effectLst/>
              <a:latin typeface="NikoshBAN" pitchFamily="2" charset="0"/>
              <a:cs typeface="NikoshBAN" pitchFamily="2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repeatCount="indefinite" fill="hold" grpId="0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1" grpId="0"/>
    </p:bld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7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6.gif"/><Relationship Id="rId5" Type="http://schemas.openxmlformats.org/officeDocument/2006/relationships/image" Target="../media/image5.png"/><Relationship Id="rId4" Type="http://schemas.openxmlformats.org/officeDocument/2006/relationships/image" Target="../media/image4.jpg"/><Relationship Id="rId9" Type="http://schemas.openxmlformats.org/officeDocument/2006/relationships/image" Target="../media/image9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8.jp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g"/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jpg"/><Relationship Id="rId4" Type="http://schemas.openxmlformats.org/officeDocument/2006/relationships/image" Target="../media/image6.gi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jpg"/><Relationship Id="rId5" Type="http://schemas.openxmlformats.org/officeDocument/2006/relationships/image" Target="../media/image12.png"/><Relationship Id="rId4" Type="http://schemas.microsoft.com/office/2007/relationships/hdphoto" Target="../media/hdphoto1.wdp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gif"/><Relationship Id="rId3" Type="http://schemas.microsoft.com/office/2007/relationships/hdphoto" Target="../media/hdphoto2.wdp"/><Relationship Id="rId7" Type="http://schemas.openxmlformats.org/officeDocument/2006/relationships/image" Target="../media/image18.jp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gif"/><Relationship Id="rId5" Type="http://schemas.openxmlformats.org/officeDocument/2006/relationships/image" Target="../media/image16.jpg"/><Relationship Id="rId10" Type="http://schemas.openxmlformats.org/officeDocument/2006/relationships/image" Target="../media/image21.png"/><Relationship Id="rId4" Type="http://schemas.openxmlformats.org/officeDocument/2006/relationships/image" Target="../media/image15.jpg"/><Relationship Id="rId9" Type="http://schemas.openxmlformats.org/officeDocument/2006/relationships/image" Target="../media/image20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0" y="0"/>
            <a:ext cx="10950632" cy="6844145"/>
            <a:chOff x="18473" y="13855"/>
            <a:chExt cx="9125527" cy="6844145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473" y="13855"/>
              <a:ext cx="9125527" cy="6844145"/>
            </a:xfrm>
            <a:prstGeom prst="rect">
              <a:avLst/>
            </a:prstGeom>
          </p:spPr>
        </p:pic>
        <p:pic>
          <p:nvPicPr>
            <p:cNvPr id="17" name="Picture 16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95600" y="3517935"/>
              <a:ext cx="1526922" cy="384017"/>
            </a:xfrm>
            <a:prstGeom prst="rect">
              <a:avLst/>
            </a:prstGeom>
          </p:spPr>
        </p:pic>
      </p:grpSp>
      <p:pic>
        <p:nvPicPr>
          <p:cNvPr id="11" name="Picture 1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0249" y="3709944"/>
            <a:ext cx="834595" cy="386000"/>
          </a:xfrm>
          <a:prstGeom prst="rect">
            <a:avLst/>
          </a:prstGeom>
        </p:spPr>
      </p:pic>
      <p:grpSp>
        <p:nvGrpSpPr>
          <p:cNvPr id="14" name="Group 13"/>
          <p:cNvGrpSpPr/>
          <p:nvPr/>
        </p:nvGrpSpPr>
        <p:grpSpPr>
          <a:xfrm>
            <a:off x="4683385" y="1828800"/>
            <a:ext cx="663829" cy="3276600"/>
            <a:chOff x="4172571" y="1897394"/>
            <a:chExt cx="1120947" cy="6217213"/>
          </a:xfrm>
        </p:grpSpPr>
        <p:grpSp>
          <p:nvGrpSpPr>
            <p:cNvPr id="8" name="Group 7"/>
            <p:cNvGrpSpPr/>
            <p:nvPr/>
          </p:nvGrpSpPr>
          <p:grpSpPr>
            <a:xfrm>
              <a:off x="4172571" y="1897394"/>
              <a:ext cx="659232" cy="4712956"/>
              <a:chOff x="4084251" y="1897394"/>
              <a:chExt cx="659232" cy="4712956"/>
            </a:xfrm>
          </p:grpSpPr>
          <p:grpSp>
            <p:nvGrpSpPr>
              <p:cNvPr id="6" name="Group 5"/>
              <p:cNvGrpSpPr/>
              <p:nvPr/>
            </p:nvGrpSpPr>
            <p:grpSpPr>
              <a:xfrm>
                <a:off x="4084251" y="6248400"/>
                <a:ext cx="659232" cy="361950"/>
                <a:chOff x="4084251" y="6248400"/>
                <a:chExt cx="659232" cy="361950"/>
              </a:xfrm>
              <a:solidFill>
                <a:schemeClr val="accent6">
                  <a:lumMod val="75000"/>
                </a:schemeClr>
              </a:solidFill>
            </p:grpSpPr>
            <p:sp>
              <p:nvSpPr>
                <p:cNvPr id="4" name="Snip Same Side Corner Rectangle 3"/>
                <p:cNvSpPr/>
                <p:nvPr/>
              </p:nvSpPr>
              <p:spPr>
                <a:xfrm>
                  <a:off x="4281761" y="6248400"/>
                  <a:ext cx="297517" cy="190503"/>
                </a:xfrm>
                <a:prstGeom prst="snip2SameRect">
                  <a:avLst>
                    <a:gd name="adj1" fmla="val 50000"/>
                    <a:gd name="adj2" fmla="val 0"/>
                  </a:avLst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" name="Snip Same Side Corner Rectangle 4"/>
                <p:cNvSpPr/>
                <p:nvPr/>
              </p:nvSpPr>
              <p:spPr>
                <a:xfrm>
                  <a:off x="4084251" y="6438901"/>
                  <a:ext cx="659232" cy="171449"/>
                </a:xfrm>
                <a:prstGeom prst="snip2Same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" name="Rectangle 6"/>
              <p:cNvSpPr/>
              <p:nvPr/>
            </p:nvSpPr>
            <p:spPr>
              <a:xfrm>
                <a:off x="4374553" y="1897394"/>
                <a:ext cx="76583" cy="4351006"/>
              </a:xfrm>
              <a:prstGeom prst="rect">
                <a:avLst/>
              </a:prstGeom>
              <a:solidFill>
                <a:schemeClr val="bg2">
                  <a:lumMod val="75000"/>
                </a:schemeClr>
              </a:solidFill>
              <a:ln w="3175">
                <a:solidFill>
                  <a:schemeClr val="bg2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pic>
          <p:nvPicPr>
            <p:cNvPr id="13" name="Picture 12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370084" y="8022906"/>
              <a:ext cx="923434" cy="91701"/>
            </a:xfrm>
            <a:prstGeom prst="rect">
              <a:avLst/>
            </a:prstGeom>
          </p:spPr>
        </p:pic>
      </p:grpSp>
      <p:sp>
        <p:nvSpPr>
          <p:cNvPr id="15" name="TextBox 14"/>
          <p:cNvSpPr txBox="1"/>
          <p:nvPr/>
        </p:nvSpPr>
        <p:spPr>
          <a:xfrm>
            <a:off x="2240280" y="228600"/>
            <a:ext cx="6492240" cy="4495800"/>
          </a:xfrm>
          <a:prstGeom prst="rect">
            <a:avLst/>
          </a:prstGeom>
          <a:noFill/>
        </p:spPr>
        <p:txBody>
          <a:bodyPr wrap="square" rtlCol="0">
            <a:prstTxWarp prst="textArchUpPour">
              <a:avLst/>
            </a:prstTxWarp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bn-IN" sz="5400" b="1" dirty="0" smtClean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স্বাগতম </a:t>
            </a:r>
            <a:endParaRPr lang="en-US" sz="5400" b="1" dirty="0">
              <a:ln w="11430"/>
              <a:solidFill>
                <a:srgbClr val="0000FF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2" name="Bangladesh National Anthem - Amar Shonar Bangla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>
                  <p14:bmkLst>
                    <p14:bmk name="Bookmark 1" time="11077.25"/>
                  </p14:bmkLst>
                </p14:media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2743200" y="1371600"/>
            <a:ext cx="731520" cy="609600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4733" y="0"/>
            <a:ext cx="5497894" cy="6858000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7894" y="0"/>
            <a:ext cx="547490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81353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2" presetClass="exit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" dur="5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6 -3.69942E-6 L -0.0059 -0.27977 " pathEditMode="relative" rAng="0" ptsTypes="AA">
                                      <p:cBhvr>
                                        <p:cTn id="16" dur="5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95" y="-13988"/>
                                    </p:animMotion>
                                  </p:childTnLst>
                                </p:cTn>
                              </p:par>
                              <p:par>
                                <p:cTn id="17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11077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100000" showWhenStopped="0">
                <p:cTn id="26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</p:childTnLst>
        </p:cTn>
      </p:par>
    </p:tnLst>
    <p:bldLst>
      <p:bldP spid="15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581172" y="426113"/>
            <a:ext cx="3657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4800" b="1" dirty="0" smtClean="0">
                <a:latin typeface="NikoshBAN" pitchFamily="2" charset="0"/>
                <a:cs typeface="NikoshBAN" pitchFamily="2" charset="0"/>
              </a:rPr>
              <a:t>ছবিগুলো দেখ </a:t>
            </a:r>
            <a:endParaRPr lang="en-US" sz="4800" b="1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09"/>
          <a:stretch/>
        </p:blipFill>
        <p:spPr>
          <a:xfrm>
            <a:off x="746760" y="1960242"/>
            <a:ext cx="2143125" cy="2983231"/>
          </a:xfrm>
          <a:prstGeom prst="rect">
            <a:avLst/>
          </a:prstGeom>
          <a:ln w="38100">
            <a:solidFill>
              <a:srgbClr val="00B0F0"/>
            </a:solidFill>
          </a:ln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93720" y="1960243"/>
            <a:ext cx="2971800" cy="2971800"/>
          </a:xfrm>
          <a:prstGeom prst="rect">
            <a:avLst/>
          </a:prstGeom>
          <a:ln w="38100">
            <a:solidFill>
              <a:srgbClr val="00B0F0"/>
            </a:solidFill>
          </a:ln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8401" y="1960243"/>
            <a:ext cx="3962400" cy="2971800"/>
          </a:xfrm>
          <a:prstGeom prst="rect">
            <a:avLst/>
          </a:prstGeom>
          <a:ln w="38100">
            <a:solidFill>
              <a:srgbClr val="00B0F0"/>
            </a:solidFill>
          </a:ln>
        </p:spPr>
      </p:pic>
      <p:sp>
        <p:nvSpPr>
          <p:cNvPr id="6" name="TextBox 5"/>
          <p:cNvSpPr txBox="1"/>
          <p:nvPr/>
        </p:nvSpPr>
        <p:spPr>
          <a:xfrm>
            <a:off x="2996565" y="5015673"/>
            <a:ext cx="3657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4800" dirty="0">
                <a:latin typeface="NikoshBAN" pitchFamily="2" charset="0"/>
                <a:cs typeface="NikoshBAN" pitchFamily="2" charset="0"/>
              </a:rPr>
              <a:t>গিরিশচন্দ্র ঘোষ</a:t>
            </a:r>
            <a:endParaRPr lang="en-US" sz="48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583681" y="5015673"/>
            <a:ext cx="3657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4800" dirty="0" smtClean="0">
                <a:latin typeface="NikoshBAN" pitchFamily="2" charset="0"/>
                <a:cs typeface="NikoshBAN" pitchFamily="2" charset="0"/>
              </a:rPr>
              <a:t>রাম-রাবণের যুদ্ধ</a:t>
            </a:r>
            <a:endParaRPr lang="en-US" sz="48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32435" y="5105400"/>
            <a:ext cx="269176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3600" dirty="0" smtClean="0">
                <a:latin typeface="NikoshBAN" pitchFamily="2" charset="0"/>
                <a:cs typeface="NikoshBAN" pitchFamily="2" charset="0"/>
              </a:rPr>
              <a:t>মেঘনাদবধ কাব্য </a:t>
            </a:r>
            <a:endParaRPr lang="en-US" sz="3600" b="1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259976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24840" y="436900"/>
            <a:ext cx="99669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১</a:t>
            </a:r>
            <a:r>
              <a:rPr lang="bn-IN" sz="2800" dirty="0" smtClean="0">
                <a:latin typeface="NikoshBAN" pitchFamily="2" charset="0"/>
                <a:cs typeface="NikoshBAN" pitchFamily="2" charset="0"/>
              </a:rPr>
              <a:t>৬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।</a:t>
            </a:r>
            <a:r>
              <a:rPr lang="bn-IN" sz="2800" dirty="0" smtClean="0">
                <a:latin typeface="NikoshBAN" pitchFamily="2" charset="0"/>
                <a:cs typeface="NikoshBAN" pitchFamily="2" charset="0"/>
              </a:rPr>
              <a:t> বাংলা সাহিত্যে প্রথম ও সার্থক মহাকাব্য কোনটি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? 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48640" y="914400"/>
            <a:ext cx="99669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dirty="0" smtClean="0">
                <a:latin typeface="NikoshBAN" pitchFamily="2" charset="0"/>
                <a:cs typeface="NikoshBAN" pitchFamily="2" charset="0"/>
              </a:rPr>
              <a:t>(ক) </a:t>
            </a:r>
            <a:r>
              <a:rPr lang="bn-IN" sz="2800" dirty="0" smtClean="0">
                <a:latin typeface="NikoshBAN" pitchFamily="2" charset="0"/>
                <a:cs typeface="NikoshBAN" pitchFamily="2" charset="0"/>
              </a:rPr>
              <a:t>হেক্টরবধ         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   (খ) </a:t>
            </a:r>
            <a:r>
              <a:rPr lang="bn-IN" sz="2800" dirty="0" smtClean="0">
                <a:latin typeface="NikoshBAN" pitchFamily="2" charset="0"/>
                <a:cs typeface="NikoshBAN" pitchFamily="2" charset="0"/>
              </a:rPr>
              <a:t>বিরাঙ্গনা        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   (গ) </a:t>
            </a:r>
            <a:r>
              <a:rPr lang="bn-IN" sz="2800" dirty="0" smtClean="0">
                <a:latin typeface="NikoshBAN" pitchFamily="2" charset="0"/>
                <a:cs typeface="NikoshBAN" pitchFamily="2" charset="0"/>
              </a:rPr>
              <a:t>মেঘনাদবধ     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  (ঘ)</a:t>
            </a:r>
            <a:r>
              <a:rPr lang="bn-IN" sz="2800" dirty="0" smtClean="0">
                <a:latin typeface="NikoshBAN" pitchFamily="2" charset="0"/>
                <a:cs typeface="NikoshBAN" pitchFamily="2" charset="0"/>
              </a:rPr>
              <a:t> তিলোত্তমাসম্ভব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48640" y="1534180"/>
            <a:ext cx="99669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800" dirty="0" smtClean="0">
                <a:latin typeface="NikoshBAN" pitchFamily="2" charset="0"/>
                <a:cs typeface="NikoshBAN" pitchFamily="2" charset="0"/>
              </a:rPr>
              <a:t>১৭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।</a:t>
            </a:r>
            <a:r>
              <a:rPr lang="bn-IN" sz="2800" dirty="0" smtClean="0">
                <a:latin typeface="NikoshBAN" pitchFamily="2" charset="0"/>
                <a:cs typeface="NikoshBAN" pitchFamily="2" charset="0"/>
              </a:rPr>
              <a:t> কবিতার প্রধান রূপভেদ কয়টি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?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48640" y="2753380"/>
            <a:ext cx="99669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800" dirty="0" smtClean="0">
                <a:latin typeface="NikoshBAN" pitchFamily="2" charset="0"/>
                <a:cs typeface="NikoshBAN" pitchFamily="2" charset="0"/>
              </a:rPr>
              <a:t>১৮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।</a:t>
            </a:r>
            <a:r>
              <a:rPr lang="bn-IN" sz="2800" dirty="0" smtClean="0">
                <a:latin typeface="NikoshBAN" pitchFamily="2" charset="0"/>
                <a:cs typeface="NikoshBAN" pitchFamily="2" charset="0"/>
              </a:rPr>
              <a:t> সীতাকে উদ্ধারের জন্য কাদের মধ্যে যুদ্ধ হয়? 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48640" y="3972580"/>
            <a:ext cx="99669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800" dirty="0" smtClean="0">
                <a:latin typeface="NikoshBAN" pitchFamily="2" charset="0"/>
                <a:cs typeface="NikoshBAN" pitchFamily="2" charset="0"/>
              </a:rPr>
              <a:t>১৯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। </a:t>
            </a:r>
            <a:r>
              <a:rPr lang="bn-IN" sz="2800" dirty="0" smtClean="0">
                <a:latin typeface="NikoshBAN" pitchFamily="2" charset="0"/>
                <a:cs typeface="NikoshBAN" pitchFamily="2" charset="0"/>
              </a:rPr>
              <a:t>বাংলা সাহিত্যের যত শাখা আছে, সে সবের মধ্যে বয়সে সর্বকনিষ্ঠ কোনটি?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48640" y="2143780"/>
            <a:ext cx="99669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dirty="0" smtClean="0">
                <a:latin typeface="NikoshBAN" pitchFamily="2" charset="0"/>
                <a:cs typeface="NikoshBAN" pitchFamily="2" charset="0"/>
              </a:rPr>
              <a:t>(ক)</a:t>
            </a:r>
            <a:r>
              <a:rPr lang="bn-IN" sz="2800" dirty="0" smtClean="0">
                <a:latin typeface="NikoshBAN" pitchFamily="2" charset="0"/>
                <a:cs typeface="NikoshBAN" pitchFamily="2" charset="0"/>
              </a:rPr>
              <a:t> ২টি                       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 (খ)</a:t>
            </a:r>
            <a:r>
              <a:rPr lang="bn-IN" sz="2800" dirty="0" smtClean="0">
                <a:latin typeface="NikoshBAN" pitchFamily="2" charset="0"/>
                <a:cs typeface="NikoshBAN" pitchFamily="2" charset="0"/>
              </a:rPr>
              <a:t> ৩টি                     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 (গ)</a:t>
            </a:r>
            <a:r>
              <a:rPr lang="bn-IN" sz="2800" dirty="0" smtClean="0">
                <a:latin typeface="NikoshBAN" pitchFamily="2" charset="0"/>
                <a:cs typeface="NikoshBAN" pitchFamily="2" charset="0"/>
              </a:rPr>
              <a:t> ৪টি                     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 (ঘ)</a:t>
            </a:r>
            <a:r>
              <a:rPr lang="bn-IN" sz="2800" dirty="0" smtClean="0">
                <a:latin typeface="NikoshBAN" pitchFamily="2" charset="0"/>
                <a:cs typeface="NikoshBAN" pitchFamily="2" charset="0"/>
              </a:rPr>
              <a:t> ৫টি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48640" y="3286780"/>
            <a:ext cx="99669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dirty="0" smtClean="0">
                <a:latin typeface="NikoshBAN" pitchFamily="2" charset="0"/>
                <a:cs typeface="NikoshBAN" pitchFamily="2" charset="0"/>
              </a:rPr>
              <a:t>(ক) </a:t>
            </a:r>
            <a:r>
              <a:rPr lang="bn-IN" sz="2800" dirty="0" smtClean="0">
                <a:latin typeface="NikoshBAN" pitchFamily="2" charset="0"/>
                <a:cs typeface="NikoshBAN" pitchFamily="2" charset="0"/>
              </a:rPr>
              <a:t>রাম-রাবণের       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  (খ)</a:t>
            </a:r>
            <a:r>
              <a:rPr lang="bn-IN" sz="2800" dirty="0" smtClean="0">
                <a:latin typeface="NikoshBAN" pitchFamily="2" charset="0"/>
                <a:cs typeface="NikoshBAN" pitchFamily="2" charset="0"/>
              </a:rPr>
              <a:t> লক্ষণ-রাবণের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2800" dirty="0" smtClean="0">
                <a:latin typeface="NikoshBAN" pitchFamily="2" charset="0"/>
                <a:cs typeface="NikoshBAN" pitchFamily="2" charset="0"/>
              </a:rPr>
              <a:t>   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  (গ) </a:t>
            </a:r>
            <a:r>
              <a:rPr lang="bn-IN" sz="2800" dirty="0" smtClean="0">
                <a:latin typeface="NikoshBAN" pitchFamily="2" charset="0"/>
                <a:cs typeface="NikoshBAN" pitchFamily="2" charset="0"/>
              </a:rPr>
              <a:t>ভীম-অর্জুনের      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  (ঘ)</a:t>
            </a:r>
            <a:r>
              <a:rPr lang="bn-IN" sz="2800" dirty="0" smtClean="0">
                <a:latin typeface="NikoshBAN" pitchFamily="2" charset="0"/>
                <a:cs typeface="NikoshBAN" pitchFamily="2" charset="0"/>
              </a:rPr>
              <a:t> রাম-লক্ষণের 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 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48640" y="5867400"/>
            <a:ext cx="99669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dirty="0" smtClean="0">
                <a:latin typeface="NikoshBAN" pitchFamily="2" charset="0"/>
                <a:cs typeface="NikoshBAN" pitchFamily="2" charset="0"/>
              </a:rPr>
              <a:t>(ক) </a:t>
            </a:r>
            <a:r>
              <a:rPr lang="bn-IN" sz="2800" dirty="0" smtClean="0">
                <a:latin typeface="NikoshBAN" pitchFamily="2" charset="0"/>
                <a:cs typeface="NikoshBAN" pitchFamily="2" charset="0"/>
              </a:rPr>
              <a:t>গিরিশচন্দ্র ঘোষ    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  (খ) </a:t>
            </a:r>
            <a:r>
              <a:rPr lang="bn-IN" sz="2800" dirty="0" smtClean="0">
                <a:latin typeface="NikoshBAN" pitchFamily="2" charset="0"/>
                <a:cs typeface="NikoshBAN" pitchFamily="2" charset="0"/>
              </a:rPr>
              <a:t>রজনীকান্ত সেন 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2800" dirty="0" smtClean="0">
                <a:latin typeface="NikoshBAN" pitchFamily="2" charset="0"/>
                <a:cs typeface="NikoshBAN" pitchFamily="2" charset="0"/>
              </a:rPr>
              <a:t>    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 (গ) </a:t>
            </a:r>
            <a:r>
              <a:rPr lang="bn-IN" sz="2800" dirty="0" smtClean="0">
                <a:latin typeface="NikoshBAN" pitchFamily="2" charset="0"/>
                <a:cs typeface="NikoshBAN" pitchFamily="2" charset="0"/>
              </a:rPr>
              <a:t>রমেশ চন্দ্র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2800" dirty="0" smtClean="0">
                <a:latin typeface="NikoshBAN" pitchFamily="2" charset="0"/>
                <a:cs typeface="NikoshBAN" pitchFamily="2" charset="0"/>
              </a:rPr>
              <a:t>       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 (ঘ) </a:t>
            </a:r>
            <a:r>
              <a:rPr lang="bn-IN" sz="2800" dirty="0" smtClean="0">
                <a:latin typeface="NikoshBAN" pitchFamily="2" charset="0"/>
                <a:cs typeface="NikoshBAN" pitchFamily="2" charset="0"/>
              </a:rPr>
              <a:t>সমরেশ বসু 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48640" y="4658380"/>
            <a:ext cx="99669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dirty="0" smtClean="0">
                <a:latin typeface="NikoshBAN" pitchFamily="2" charset="0"/>
                <a:cs typeface="NikoshBAN" pitchFamily="2" charset="0"/>
              </a:rPr>
              <a:t>(ক) </a:t>
            </a:r>
            <a:r>
              <a:rPr lang="bn-IN" sz="2800" dirty="0" smtClean="0">
                <a:latin typeface="NikoshBAN" pitchFamily="2" charset="0"/>
                <a:cs typeface="NikoshBAN" pitchFamily="2" charset="0"/>
              </a:rPr>
              <a:t>কাব্য                     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  (খ) </a:t>
            </a:r>
            <a:r>
              <a:rPr lang="bn-IN" sz="2800" dirty="0" smtClean="0">
                <a:latin typeface="NikoshBAN" pitchFamily="2" charset="0"/>
                <a:cs typeface="NikoshBAN" pitchFamily="2" charset="0"/>
              </a:rPr>
              <a:t>উপন্যাস              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  (গ) </a:t>
            </a:r>
            <a:r>
              <a:rPr lang="bn-IN" sz="2800" dirty="0" smtClean="0">
                <a:latin typeface="NikoshBAN" pitchFamily="2" charset="0"/>
                <a:cs typeface="NikoshBAN" pitchFamily="2" charset="0"/>
              </a:rPr>
              <a:t>ছোটগল্প             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  (ঘ)</a:t>
            </a:r>
            <a:r>
              <a:rPr lang="bn-IN" sz="2800" dirty="0" smtClean="0">
                <a:latin typeface="NikoshBAN" pitchFamily="2" charset="0"/>
                <a:cs typeface="NikoshBAN" pitchFamily="2" charset="0"/>
              </a:rPr>
              <a:t> নাটক 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 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48640" y="5267010"/>
            <a:ext cx="99669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800" dirty="0" smtClean="0">
                <a:latin typeface="NikoshBAN" pitchFamily="2" charset="0"/>
                <a:cs typeface="NikoshBAN" pitchFamily="2" charset="0"/>
              </a:rPr>
              <a:t>২০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।</a:t>
            </a:r>
            <a:r>
              <a:rPr lang="bn-IN" sz="2800" dirty="0" smtClean="0">
                <a:latin typeface="NikoshBAN" pitchFamily="2" charset="0"/>
                <a:cs typeface="NikoshBAN" pitchFamily="2" charset="0"/>
              </a:rPr>
              <a:t> নাটক রচনার পাশাপাশি অভিনয় করতেন কে? 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Oval 11"/>
          <p:cNvSpPr/>
          <p:nvPr/>
        </p:nvSpPr>
        <p:spPr>
          <a:xfrm>
            <a:off x="5393224" y="964498"/>
            <a:ext cx="457200" cy="4572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/>
          <p:cNvSpPr/>
          <p:nvPr/>
        </p:nvSpPr>
        <p:spPr>
          <a:xfrm>
            <a:off x="624840" y="2133600"/>
            <a:ext cx="457200" cy="4572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/>
          <p:cNvSpPr/>
          <p:nvPr/>
        </p:nvSpPr>
        <p:spPr>
          <a:xfrm>
            <a:off x="624840" y="3276600"/>
            <a:ext cx="457200" cy="4572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/>
          <p:cNvSpPr/>
          <p:nvPr/>
        </p:nvSpPr>
        <p:spPr>
          <a:xfrm>
            <a:off x="6324600" y="4724400"/>
            <a:ext cx="457200" cy="4572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Oval 17"/>
          <p:cNvSpPr/>
          <p:nvPr/>
        </p:nvSpPr>
        <p:spPr>
          <a:xfrm>
            <a:off x="624840" y="5867400"/>
            <a:ext cx="457200" cy="4572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69574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 tmFilter="0,0; .5, 1; 1, 1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 tmFilter="0,0; .5, 1; 1, 1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 tmFilter="0,0; .5, 1; 1, 1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3" dur="500" tmFilter="0,0; .5, 1; 1, 1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2" dur="500" tmFilter="0,0; .5, 1; 1, 1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0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0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0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0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1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9" dur="500" tmFilter="0,0; .5, 1; 1, 1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8" dur="500" tmFilter="0,0; .5, 1; 1, 1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4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4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4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>
                      <p:stCondLst>
                        <p:cond delay="indefinite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5" dur="500" tmFilter="0,0; .5, 1; 1, 1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6" fill="hold">
                      <p:stCondLst>
                        <p:cond delay="indefinite"/>
                      </p:stCondLst>
                      <p:childTnLst>
                        <p:par>
                          <p:cTn id="157" fill="hold">
                            <p:stCondLst>
                              <p:cond delay="0"/>
                            </p:stCondLst>
                            <p:childTnLst>
                              <p:par>
                                <p:cTn id="158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4" dur="500" tmFilter="0,0; .5, 1; 1, 1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5" fill="hold">
                      <p:stCondLst>
                        <p:cond delay="indefinite"/>
                      </p:stCondLst>
                      <p:childTnLst>
                        <p:par>
                          <p:cTn id="166" fill="hold">
                            <p:stCondLst>
                              <p:cond delay="0"/>
                            </p:stCondLst>
                            <p:childTnLst>
                              <p:par>
                                <p:cTn id="167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7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7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7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8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8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  <p:bldP spid="6" grpId="0"/>
      <p:bldP spid="7" grpId="0"/>
      <p:bldP spid="8" grpId="0"/>
      <p:bldP spid="9" grpId="0"/>
      <p:bldP spid="10" grpId="0"/>
      <p:bldP spid="11" grpId="0"/>
      <p:bldP spid="12" grpId="0" animBg="1"/>
      <p:bldP spid="15" grpId="0" animBg="1"/>
      <p:bldP spid="16" grpId="0" animBg="1"/>
      <p:bldP spid="17" grpId="0" animBg="1"/>
      <p:bldP spid="18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581172" y="460005"/>
            <a:ext cx="3657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4800" b="1" dirty="0" smtClean="0">
                <a:latin typeface="NikoshBAN" pitchFamily="2" charset="0"/>
                <a:cs typeface="NikoshBAN" pitchFamily="2" charset="0"/>
              </a:rPr>
              <a:t>ছবিগুলো দেখ </a:t>
            </a:r>
            <a:endParaRPr lang="en-US" sz="4800" b="1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7800" y="1295400"/>
            <a:ext cx="4114800" cy="4053078"/>
          </a:xfrm>
          <a:prstGeom prst="rect">
            <a:avLst/>
          </a:prstGeom>
          <a:ln w="38100">
            <a:solidFill>
              <a:srgbClr val="7030A0"/>
            </a:solidFill>
          </a:ln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5000" y="1295400"/>
            <a:ext cx="3824983" cy="4053078"/>
          </a:xfrm>
          <a:prstGeom prst="rect">
            <a:avLst/>
          </a:prstGeom>
          <a:ln w="38100">
            <a:solidFill>
              <a:srgbClr val="7030A0"/>
            </a:solidFill>
          </a:ln>
        </p:spPr>
      </p:pic>
      <p:sp>
        <p:nvSpPr>
          <p:cNvPr id="5" name="TextBox 4"/>
          <p:cNvSpPr txBox="1"/>
          <p:nvPr/>
        </p:nvSpPr>
        <p:spPr>
          <a:xfrm>
            <a:off x="1524000" y="5348478"/>
            <a:ext cx="3657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4800" dirty="0">
                <a:latin typeface="NikoshBAN" pitchFamily="2" charset="0"/>
                <a:cs typeface="NikoshBAN" pitchFamily="2" charset="0"/>
              </a:rPr>
              <a:t>রবীন্দ্রনাথ ঠাকুর</a:t>
            </a:r>
            <a:endParaRPr lang="en-US" sz="48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943600" y="5348478"/>
            <a:ext cx="3657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4800" dirty="0">
                <a:latin typeface="NikoshBAN" pitchFamily="2" charset="0"/>
                <a:cs typeface="NikoshBAN" pitchFamily="2" charset="0"/>
              </a:rPr>
              <a:t>ব্যাসদেব</a:t>
            </a:r>
            <a:endParaRPr lang="en-US" sz="4800" b="1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259976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 tmFilter="0,0; .5, 1; 1, 1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 tmFilter="0,0; .5, 1; 1, 1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48640" y="467380"/>
            <a:ext cx="99669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800" dirty="0" smtClean="0">
                <a:latin typeface="NikoshBAN" pitchFamily="2" charset="0"/>
                <a:cs typeface="NikoshBAN" pitchFamily="2" charset="0"/>
              </a:rPr>
              <a:t>২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১।</a:t>
            </a:r>
            <a:r>
              <a:rPr lang="bn-IN" sz="2800" dirty="0" smtClean="0">
                <a:latin typeface="NikoshBAN" pitchFamily="2" charset="0"/>
                <a:cs typeface="NikoshBAN" pitchFamily="2" charset="0"/>
              </a:rPr>
              <a:t> নাটক সচরাচর কয় অঙ্কে বিভক্ত থাকে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? 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18160" y="1012321"/>
            <a:ext cx="99669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dirty="0" smtClean="0">
                <a:latin typeface="NikoshBAN" pitchFamily="2" charset="0"/>
                <a:cs typeface="NikoshBAN" pitchFamily="2" charset="0"/>
              </a:rPr>
              <a:t>(ক) </a:t>
            </a:r>
            <a:r>
              <a:rPr lang="bn-IN" sz="2800" dirty="0" smtClean="0">
                <a:latin typeface="NikoshBAN" pitchFamily="2" charset="0"/>
                <a:cs typeface="NikoshBAN" pitchFamily="2" charset="0"/>
              </a:rPr>
              <a:t>তিন                 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2800" dirty="0" smtClean="0">
                <a:latin typeface="NikoshBAN" pitchFamily="2" charset="0"/>
                <a:cs typeface="NikoshBAN" pitchFamily="2" charset="0"/>
              </a:rPr>
              <a:t>   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  (খ) </a:t>
            </a:r>
            <a:r>
              <a:rPr lang="bn-IN" sz="2800" dirty="0" smtClean="0">
                <a:latin typeface="NikoshBAN" pitchFamily="2" charset="0"/>
                <a:cs typeface="NikoshBAN" pitchFamily="2" charset="0"/>
              </a:rPr>
              <a:t>চার                     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   (গ) </a:t>
            </a:r>
            <a:r>
              <a:rPr lang="bn-IN" sz="2800" dirty="0" smtClean="0">
                <a:latin typeface="NikoshBAN" pitchFamily="2" charset="0"/>
                <a:cs typeface="NikoshBAN" pitchFamily="2" charset="0"/>
              </a:rPr>
              <a:t>পাঁচ                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2800" dirty="0" smtClean="0">
                <a:latin typeface="NikoshBAN" pitchFamily="2" charset="0"/>
                <a:cs typeface="NikoshBAN" pitchFamily="2" charset="0"/>
              </a:rPr>
              <a:t>   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  (ঘ)</a:t>
            </a:r>
            <a:r>
              <a:rPr lang="bn-IN" sz="2800" dirty="0" smtClean="0">
                <a:latin typeface="NikoshBAN" pitchFamily="2" charset="0"/>
                <a:cs typeface="NikoshBAN" pitchFamily="2" charset="0"/>
              </a:rPr>
              <a:t> দুই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48640" y="1432987"/>
            <a:ext cx="99669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800" dirty="0" smtClean="0">
                <a:latin typeface="NikoshBAN" pitchFamily="2" charset="0"/>
                <a:cs typeface="NikoshBAN" pitchFamily="2" charset="0"/>
              </a:rPr>
              <a:t>২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২।</a:t>
            </a:r>
            <a:r>
              <a:rPr lang="bn-IN" sz="2800" dirty="0" smtClean="0">
                <a:latin typeface="NikoshBAN" pitchFamily="2" charset="0"/>
                <a:cs typeface="NikoshBAN" pitchFamily="2" charset="0"/>
              </a:rPr>
              <a:t> বাংলা ভাষায় সার্থক ছোটগল্পকারের অনন্য দৃষ্টান্ত রেখেছেন কে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?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48640" y="2753380"/>
            <a:ext cx="99669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800" dirty="0" smtClean="0">
                <a:latin typeface="NikoshBAN" pitchFamily="2" charset="0"/>
                <a:cs typeface="NikoshBAN" pitchFamily="2" charset="0"/>
              </a:rPr>
              <a:t>২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৩।</a:t>
            </a:r>
            <a:r>
              <a:rPr lang="bn-IN" sz="2800" dirty="0" smtClean="0">
                <a:latin typeface="NikoshBAN" pitchFamily="2" charset="0"/>
                <a:cs typeface="NikoshBAN" pitchFamily="2" charset="0"/>
              </a:rPr>
              <a:t> কোন ধরনের নাটক সবচেয়ে জনপ্রিয়? 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48640" y="3810000"/>
            <a:ext cx="99669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800" dirty="0" smtClean="0">
                <a:latin typeface="NikoshBAN" pitchFamily="2" charset="0"/>
                <a:cs typeface="NikoshBAN" pitchFamily="2" charset="0"/>
              </a:rPr>
              <a:t>২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৪। </a:t>
            </a:r>
            <a:r>
              <a:rPr lang="bn-IN" sz="2800" dirty="0" smtClean="0">
                <a:latin typeface="NikoshBAN" pitchFamily="2" charset="0"/>
                <a:cs typeface="NikoshBAN" pitchFamily="2" charset="0"/>
              </a:rPr>
              <a:t>কাকে ইংরেজি ভাষারছোট গল্পের জনক বলা হয়?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48640" y="1859280"/>
            <a:ext cx="996696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dirty="0" smtClean="0">
                <a:latin typeface="NikoshBAN" pitchFamily="2" charset="0"/>
                <a:cs typeface="NikoshBAN" pitchFamily="2" charset="0"/>
              </a:rPr>
              <a:t>(ক)</a:t>
            </a:r>
            <a:r>
              <a:rPr lang="bn-IN" sz="2800" dirty="0" smtClean="0">
                <a:latin typeface="NikoshBAN" pitchFamily="2" charset="0"/>
                <a:cs typeface="NikoshBAN" pitchFamily="2" charset="0"/>
              </a:rPr>
              <a:t> শরৎচন্দ্র চট্রোপাধ্যায়                                       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 (খ)</a:t>
            </a:r>
            <a:r>
              <a:rPr lang="bn-IN" sz="2800" dirty="0" smtClean="0">
                <a:latin typeface="NikoshBAN" pitchFamily="2" charset="0"/>
                <a:cs typeface="NikoshBAN" pitchFamily="2" charset="0"/>
              </a:rPr>
              <a:t> বিভূতিভূষণ বন্দ্যোপাধ্যায়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 </a:t>
            </a:r>
            <a:endParaRPr lang="bn-IN" sz="2800" dirty="0" smtClean="0">
              <a:latin typeface="NikoshBAN" pitchFamily="2" charset="0"/>
              <a:cs typeface="NikoshBAN" pitchFamily="2" charset="0"/>
            </a:endParaRPr>
          </a:p>
          <a:p>
            <a:r>
              <a:rPr lang="bn-BD" sz="2800" dirty="0" smtClean="0">
                <a:latin typeface="NikoshBAN" pitchFamily="2" charset="0"/>
                <a:cs typeface="NikoshBAN" pitchFamily="2" charset="0"/>
              </a:rPr>
              <a:t>(গ)</a:t>
            </a:r>
            <a:r>
              <a:rPr lang="bn-IN" sz="2800" dirty="0" smtClean="0">
                <a:latin typeface="NikoshBAN" pitchFamily="2" charset="0"/>
                <a:cs typeface="NikoshBAN" pitchFamily="2" charset="0"/>
              </a:rPr>
              <a:t> রবীন্দ্রনাথ ঠাকুর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2800" dirty="0" smtClean="0">
                <a:latin typeface="NikoshBAN" pitchFamily="2" charset="0"/>
                <a:cs typeface="NikoshBAN" pitchFamily="2" charset="0"/>
              </a:rPr>
              <a:t>                                             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(ঘ)</a:t>
            </a:r>
            <a:r>
              <a:rPr lang="bn-IN" sz="2800" dirty="0" smtClean="0">
                <a:latin typeface="NikoshBAN" pitchFamily="2" charset="0"/>
                <a:cs typeface="NikoshBAN" pitchFamily="2" charset="0"/>
              </a:rPr>
              <a:t> মানিক বন্দ্যোপাধ্যায়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48640" y="3286780"/>
            <a:ext cx="99669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dirty="0" smtClean="0">
                <a:latin typeface="NikoshBAN" pitchFamily="2" charset="0"/>
                <a:cs typeface="NikoshBAN" pitchFamily="2" charset="0"/>
              </a:rPr>
              <a:t>(ক) </a:t>
            </a:r>
            <a:r>
              <a:rPr lang="bn-IN" sz="2800" dirty="0" smtClean="0">
                <a:latin typeface="NikoshBAN" pitchFamily="2" charset="0"/>
                <a:cs typeface="NikoshBAN" pitchFamily="2" charset="0"/>
              </a:rPr>
              <a:t>ট্র্যাজেডি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2800" dirty="0" smtClean="0">
                <a:latin typeface="NikoshBAN" pitchFamily="2" charset="0"/>
                <a:cs typeface="NikoshBAN" pitchFamily="2" charset="0"/>
              </a:rPr>
              <a:t>           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 (খ) </a:t>
            </a:r>
            <a:r>
              <a:rPr lang="bn-IN" sz="2800" dirty="0" smtClean="0">
                <a:latin typeface="NikoshBAN" pitchFamily="2" charset="0"/>
                <a:cs typeface="NikoshBAN" pitchFamily="2" charset="0"/>
              </a:rPr>
              <a:t>কমেডি               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  (গ) </a:t>
            </a:r>
            <a:r>
              <a:rPr lang="bn-IN" sz="2800" dirty="0" smtClean="0">
                <a:latin typeface="NikoshBAN" pitchFamily="2" charset="0"/>
                <a:cs typeface="NikoshBAN" pitchFamily="2" charset="0"/>
              </a:rPr>
              <a:t>প্রহসন               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  (ঘ)</a:t>
            </a:r>
            <a:r>
              <a:rPr lang="bn-IN" sz="2800" dirty="0" smtClean="0">
                <a:latin typeface="NikoshBAN" pitchFamily="2" charset="0"/>
                <a:cs typeface="NikoshBAN" pitchFamily="2" charset="0"/>
              </a:rPr>
              <a:t> একাংকিকা 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 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48640" y="5791200"/>
            <a:ext cx="99669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dirty="0" smtClean="0">
                <a:latin typeface="NikoshBAN" pitchFamily="2" charset="0"/>
                <a:cs typeface="NikoshBAN" pitchFamily="2" charset="0"/>
              </a:rPr>
              <a:t>(ক) </a:t>
            </a:r>
            <a:r>
              <a:rPr lang="bn-IN" sz="2800" dirty="0" smtClean="0">
                <a:latin typeface="NikoshBAN" pitchFamily="2" charset="0"/>
                <a:cs typeface="NikoshBAN" pitchFamily="2" charset="0"/>
              </a:rPr>
              <a:t>ব্যাসদেব          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  (খ)</a:t>
            </a:r>
            <a:r>
              <a:rPr lang="bn-IN" sz="2800" dirty="0" smtClean="0">
                <a:latin typeface="NikoshBAN" pitchFamily="2" charset="0"/>
                <a:cs typeface="NikoshBAN" pitchFamily="2" charset="0"/>
              </a:rPr>
              <a:t> চন্ডীদাস        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  (গ) </a:t>
            </a:r>
            <a:r>
              <a:rPr lang="bn-IN" sz="2800" dirty="0" smtClean="0">
                <a:latin typeface="NikoshBAN" pitchFamily="2" charset="0"/>
                <a:cs typeface="NikoshBAN" pitchFamily="2" charset="0"/>
              </a:rPr>
              <a:t>যতীন্দ্রমোহন        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  (ঘ)</a:t>
            </a:r>
            <a:r>
              <a:rPr lang="bn-IN" sz="2800" dirty="0" smtClean="0">
                <a:latin typeface="NikoshBAN" pitchFamily="2" charset="0"/>
                <a:cs typeface="NikoshBAN" pitchFamily="2" charset="0"/>
              </a:rPr>
              <a:t> রবীন্দ্রনাথ ঠাকুর 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 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48640" y="4343400"/>
            <a:ext cx="996696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dirty="0" smtClean="0">
                <a:latin typeface="NikoshBAN" pitchFamily="2" charset="0"/>
                <a:cs typeface="NikoshBAN" pitchFamily="2" charset="0"/>
              </a:rPr>
              <a:t>(ক) </a:t>
            </a:r>
            <a:r>
              <a:rPr lang="bn-IN" sz="2800" dirty="0" smtClean="0">
                <a:latin typeface="NikoshBAN" pitchFamily="2" charset="0"/>
                <a:cs typeface="NikoshBAN" pitchFamily="2" charset="0"/>
              </a:rPr>
              <a:t>উইলিয়াম শেক্সপিয়ার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2800" dirty="0" smtClean="0">
                <a:latin typeface="NikoshBAN" pitchFamily="2" charset="0"/>
                <a:cs typeface="NikoshBAN" pitchFamily="2" charset="0"/>
              </a:rPr>
              <a:t>                                          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 (খ)</a:t>
            </a:r>
            <a:r>
              <a:rPr lang="bn-IN" sz="2800" dirty="0" smtClean="0">
                <a:latin typeface="NikoshBAN" pitchFamily="2" charset="0"/>
                <a:cs typeface="NikoshBAN" pitchFamily="2" charset="0"/>
              </a:rPr>
              <a:t> এডগার আয়লান প্রো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   </a:t>
            </a:r>
            <a:endParaRPr lang="bn-IN" sz="2800" dirty="0" smtClean="0">
              <a:latin typeface="NikoshBAN" pitchFamily="2" charset="0"/>
              <a:cs typeface="NikoshBAN" pitchFamily="2" charset="0"/>
            </a:endParaRPr>
          </a:p>
          <a:p>
            <a:r>
              <a:rPr lang="bn-BD" sz="2800" dirty="0" smtClean="0">
                <a:latin typeface="NikoshBAN" pitchFamily="2" charset="0"/>
                <a:cs typeface="NikoshBAN" pitchFamily="2" charset="0"/>
              </a:rPr>
              <a:t>(গ)</a:t>
            </a:r>
            <a:r>
              <a:rPr lang="bn-IN" sz="2800" dirty="0" smtClean="0">
                <a:latin typeface="NikoshBAN" pitchFamily="2" charset="0"/>
                <a:cs typeface="NikoshBAN" pitchFamily="2" charset="0"/>
              </a:rPr>
              <a:t> এইচ জি অয়েলস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   </a:t>
            </a:r>
            <a:r>
              <a:rPr lang="bn-IN" sz="2800" dirty="0" smtClean="0">
                <a:latin typeface="NikoshBAN" pitchFamily="2" charset="0"/>
                <a:cs typeface="NikoshBAN" pitchFamily="2" charset="0"/>
              </a:rPr>
              <a:t>                                               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(ঘ)</a:t>
            </a:r>
            <a:r>
              <a:rPr lang="bn-IN" sz="2800" dirty="0" smtClean="0">
                <a:latin typeface="NikoshBAN" pitchFamily="2" charset="0"/>
                <a:cs typeface="NikoshBAN" pitchFamily="2" charset="0"/>
              </a:rPr>
              <a:t> জর্জ বার্নার্ডশ 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 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48640" y="5267010"/>
            <a:ext cx="99669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800" dirty="0" smtClean="0">
                <a:latin typeface="NikoshBAN" pitchFamily="2" charset="0"/>
                <a:cs typeface="NikoshBAN" pitchFamily="2" charset="0"/>
              </a:rPr>
              <a:t>২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৫।</a:t>
            </a:r>
            <a:r>
              <a:rPr lang="bn-IN" sz="2800" dirty="0" smtClean="0">
                <a:latin typeface="NikoshBAN" pitchFamily="2" charset="0"/>
                <a:cs typeface="NikoshBAN" pitchFamily="2" charset="0"/>
              </a:rPr>
              <a:t> ‘মহাভারত’ গ্রন্থটি কে লিখেছেন? 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Oval 11"/>
          <p:cNvSpPr/>
          <p:nvPr/>
        </p:nvSpPr>
        <p:spPr>
          <a:xfrm>
            <a:off x="6400800" y="1073281"/>
            <a:ext cx="457200" cy="4572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/>
          <p:cNvSpPr/>
          <p:nvPr/>
        </p:nvSpPr>
        <p:spPr>
          <a:xfrm>
            <a:off x="562144" y="2335971"/>
            <a:ext cx="457200" cy="4572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/>
          <p:cNvSpPr/>
          <p:nvPr/>
        </p:nvSpPr>
        <p:spPr>
          <a:xfrm>
            <a:off x="592624" y="3276600"/>
            <a:ext cx="457200" cy="4572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/>
          <p:cNvSpPr/>
          <p:nvPr/>
        </p:nvSpPr>
        <p:spPr>
          <a:xfrm>
            <a:off x="7162800" y="4343400"/>
            <a:ext cx="457200" cy="4572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Oval 17"/>
          <p:cNvSpPr/>
          <p:nvPr/>
        </p:nvSpPr>
        <p:spPr>
          <a:xfrm>
            <a:off x="592624" y="5791200"/>
            <a:ext cx="457200" cy="4572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69574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 tmFilter="0,0; .5, 1; 1, 1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 tmFilter="0,0; .5, 1; 1, 1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 tmFilter="0,0; .5, 1; 1, 1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3" dur="500" tmFilter="0,0; .5, 1; 1, 1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2" dur="500" tmFilter="0,0; .5, 1; 1, 1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0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0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0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0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1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9" dur="500" tmFilter="0,0; .5, 1; 1, 1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8" dur="500" tmFilter="0,0; .5, 1; 1, 1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4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4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4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>
                      <p:stCondLst>
                        <p:cond delay="indefinite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5" dur="500" tmFilter="0,0; .5, 1; 1, 1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6" fill="hold">
                      <p:stCondLst>
                        <p:cond delay="indefinite"/>
                      </p:stCondLst>
                      <p:childTnLst>
                        <p:par>
                          <p:cTn id="157" fill="hold">
                            <p:stCondLst>
                              <p:cond delay="0"/>
                            </p:stCondLst>
                            <p:childTnLst>
                              <p:par>
                                <p:cTn id="158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4" dur="500" tmFilter="0,0; .5, 1; 1, 1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5" fill="hold">
                      <p:stCondLst>
                        <p:cond delay="indefinite"/>
                      </p:stCondLst>
                      <p:childTnLst>
                        <p:par>
                          <p:cTn id="166" fill="hold">
                            <p:stCondLst>
                              <p:cond delay="0"/>
                            </p:stCondLst>
                            <p:childTnLst>
                              <p:par>
                                <p:cTn id="167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7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7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7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8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8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  <p:bldP spid="6" grpId="0"/>
      <p:bldP spid="7" grpId="0"/>
      <p:bldP spid="8" grpId="0"/>
      <p:bldP spid="9" grpId="0"/>
      <p:bldP spid="10" grpId="0"/>
      <p:bldP spid="11" grpId="0"/>
      <p:bldP spid="12" grpId="0" animBg="1"/>
      <p:bldP spid="15" grpId="0" animBg="1"/>
      <p:bldP spid="16" grpId="0" animBg="1"/>
      <p:bldP spid="17" grpId="0" animBg="1"/>
      <p:bldP spid="18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48640" y="457200"/>
            <a:ext cx="99669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800" dirty="0" smtClean="0">
                <a:latin typeface="NikoshBAN" pitchFamily="2" charset="0"/>
                <a:cs typeface="NikoshBAN" pitchFamily="2" charset="0"/>
              </a:rPr>
              <a:t>২৬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।</a:t>
            </a:r>
            <a:r>
              <a:rPr lang="bn-IN" sz="2800" dirty="0" smtClean="0">
                <a:latin typeface="NikoshBAN" pitchFamily="2" charset="0"/>
                <a:cs typeface="NikoshBAN" pitchFamily="2" charset="0"/>
              </a:rPr>
              <a:t> বীররস, করুন রস কোন বিষয়ের জন্য প্রযোজ্য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?</a:t>
            </a:r>
            <a:r>
              <a:rPr lang="bn-IN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 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48640" y="979311"/>
            <a:ext cx="99669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dirty="0" smtClean="0">
                <a:latin typeface="NikoshBAN" pitchFamily="2" charset="0"/>
                <a:cs typeface="NikoshBAN" pitchFamily="2" charset="0"/>
              </a:rPr>
              <a:t>(ক) </a:t>
            </a:r>
            <a:r>
              <a:rPr lang="bn-IN" sz="2800" dirty="0" smtClean="0">
                <a:latin typeface="NikoshBAN" pitchFamily="2" charset="0"/>
                <a:cs typeface="NikoshBAN" pitchFamily="2" charset="0"/>
              </a:rPr>
              <a:t> ছোটগল্প              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 (খ) </a:t>
            </a:r>
            <a:r>
              <a:rPr lang="bn-IN" sz="2800" dirty="0" smtClean="0">
                <a:latin typeface="NikoshBAN" pitchFamily="2" charset="0"/>
                <a:cs typeface="NikoshBAN" pitchFamily="2" charset="0"/>
              </a:rPr>
              <a:t> প্রবন্ধ             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 (গ) </a:t>
            </a:r>
            <a:r>
              <a:rPr lang="bn-IN" sz="2800" dirty="0" smtClean="0">
                <a:latin typeface="NikoshBAN" pitchFamily="2" charset="0"/>
                <a:cs typeface="NikoshBAN" pitchFamily="2" charset="0"/>
              </a:rPr>
              <a:t>মহাকাব্য             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  (ঘ)</a:t>
            </a:r>
            <a:r>
              <a:rPr lang="bn-IN" sz="2800" dirty="0" smtClean="0">
                <a:latin typeface="NikoshBAN" pitchFamily="2" charset="0"/>
                <a:cs typeface="NikoshBAN" pitchFamily="2" charset="0"/>
              </a:rPr>
              <a:t> গীতি কবিতা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48640" y="1432987"/>
            <a:ext cx="99669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২</a:t>
            </a:r>
            <a:r>
              <a:rPr lang="bn-IN" sz="2800" dirty="0" smtClean="0">
                <a:latin typeface="NikoshBAN" pitchFamily="2" charset="0"/>
                <a:cs typeface="NikoshBAN" pitchFamily="2" charset="0"/>
              </a:rPr>
              <a:t>৭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।</a:t>
            </a:r>
            <a:r>
              <a:rPr lang="bn-IN" sz="2800" dirty="0" smtClean="0">
                <a:latin typeface="NikoshBAN" pitchFamily="2" charset="0"/>
                <a:cs typeface="NikoshBAN" pitchFamily="2" charset="0"/>
              </a:rPr>
              <a:t> নাটকের মোটা দাগের বিভাজন কয়টি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?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48640" y="2514600"/>
            <a:ext cx="99669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800" dirty="0" smtClean="0">
                <a:latin typeface="NikoshBAN" pitchFamily="2" charset="0"/>
                <a:cs typeface="NikoshBAN" pitchFamily="2" charset="0"/>
              </a:rPr>
              <a:t>২৮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।</a:t>
            </a:r>
            <a:r>
              <a:rPr lang="bn-IN" sz="2800" dirty="0" smtClean="0">
                <a:latin typeface="NikoshBAN" pitchFamily="2" charset="0"/>
                <a:cs typeface="NikoshBAN" pitchFamily="2" charset="0"/>
              </a:rPr>
              <a:t> আধুনিক বাংলা উপন্যাসের জনক কে? 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48640" y="4048780"/>
            <a:ext cx="99669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800" dirty="0" smtClean="0">
                <a:latin typeface="NikoshBAN" pitchFamily="2" charset="0"/>
                <a:cs typeface="NikoshBAN" pitchFamily="2" charset="0"/>
              </a:rPr>
              <a:t>২৯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।</a:t>
            </a:r>
            <a:r>
              <a:rPr lang="bn-IN" sz="2800" dirty="0" smtClean="0">
                <a:latin typeface="NikoshBAN" pitchFamily="2" charset="0"/>
                <a:cs typeface="NikoshBAN" pitchFamily="2" charset="0"/>
              </a:rPr>
              <a:t> ‘সাহিত্যের রূপ’ বলতে আমরা বুঝে থাকি, সাহিত্যের- 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48640" y="1981284"/>
            <a:ext cx="99669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dirty="0" smtClean="0">
                <a:latin typeface="NikoshBAN" pitchFamily="2" charset="0"/>
                <a:cs typeface="NikoshBAN" pitchFamily="2" charset="0"/>
              </a:rPr>
              <a:t>(ক)</a:t>
            </a:r>
            <a:r>
              <a:rPr lang="bn-IN" sz="2800" dirty="0" smtClean="0">
                <a:latin typeface="NikoshBAN" pitchFamily="2" charset="0"/>
                <a:cs typeface="NikoshBAN" pitchFamily="2" charset="0"/>
              </a:rPr>
              <a:t> ২টি                       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 (খ)</a:t>
            </a:r>
            <a:r>
              <a:rPr lang="bn-IN" sz="2800" dirty="0" smtClean="0">
                <a:latin typeface="NikoshBAN" pitchFamily="2" charset="0"/>
                <a:cs typeface="NikoshBAN" pitchFamily="2" charset="0"/>
              </a:rPr>
              <a:t> ৩টি                     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 (গ)</a:t>
            </a:r>
            <a:r>
              <a:rPr lang="bn-IN" sz="2800" dirty="0" smtClean="0">
                <a:latin typeface="NikoshBAN" pitchFamily="2" charset="0"/>
                <a:cs typeface="NikoshBAN" pitchFamily="2" charset="0"/>
              </a:rPr>
              <a:t> ৪টি                        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 (ঘ)</a:t>
            </a:r>
            <a:r>
              <a:rPr lang="bn-IN" sz="2800" dirty="0" smtClean="0">
                <a:latin typeface="NikoshBAN" pitchFamily="2" charset="0"/>
                <a:cs typeface="NikoshBAN" pitchFamily="2" charset="0"/>
              </a:rPr>
              <a:t> ৫টি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48640" y="3084493"/>
            <a:ext cx="996696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dirty="0" smtClean="0">
                <a:latin typeface="NikoshBAN" pitchFamily="2" charset="0"/>
                <a:cs typeface="NikoshBAN" pitchFamily="2" charset="0"/>
              </a:rPr>
              <a:t>(ক) </a:t>
            </a:r>
            <a:r>
              <a:rPr lang="bn-IN" sz="2800" dirty="0" smtClean="0">
                <a:latin typeface="NikoshBAN" pitchFamily="2" charset="0"/>
                <a:cs typeface="NikoshBAN" pitchFamily="2" charset="0"/>
              </a:rPr>
              <a:t>শরৎচন্দ্র চট্রোপাধ্যায়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  </a:t>
            </a:r>
            <a:r>
              <a:rPr lang="bn-IN" sz="2800" dirty="0" smtClean="0">
                <a:latin typeface="NikoshBAN" pitchFamily="2" charset="0"/>
                <a:cs typeface="NikoshBAN" pitchFamily="2" charset="0"/>
              </a:rPr>
              <a:t>                                         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(খ) </a:t>
            </a:r>
            <a:r>
              <a:rPr lang="bn-IN" sz="2800" dirty="0" smtClean="0">
                <a:latin typeface="NikoshBAN" pitchFamily="2" charset="0"/>
                <a:cs typeface="NikoshBAN" pitchFamily="2" charset="0"/>
              </a:rPr>
              <a:t>প্যারীচাঁদ মিত্র 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  </a:t>
            </a:r>
            <a:endParaRPr lang="bn-IN" sz="2800" dirty="0" smtClean="0">
              <a:latin typeface="NikoshBAN" pitchFamily="2" charset="0"/>
              <a:cs typeface="NikoshBAN" pitchFamily="2" charset="0"/>
            </a:endParaRPr>
          </a:p>
          <a:p>
            <a:r>
              <a:rPr lang="bn-BD" sz="2800" dirty="0" smtClean="0">
                <a:latin typeface="NikoshBAN" pitchFamily="2" charset="0"/>
                <a:cs typeface="NikoshBAN" pitchFamily="2" charset="0"/>
              </a:rPr>
              <a:t>(গ) </a:t>
            </a:r>
            <a:r>
              <a:rPr lang="bn-IN" sz="2800" dirty="0" smtClean="0">
                <a:latin typeface="NikoshBAN" pitchFamily="2" charset="0"/>
                <a:cs typeface="NikoshBAN" pitchFamily="2" charset="0"/>
              </a:rPr>
              <a:t>বঙ্কিমচন্দ্র চট্রোপাধ্যায়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2800" dirty="0" smtClean="0">
                <a:latin typeface="NikoshBAN" pitchFamily="2" charset="0"/>
                <a:cs typeface="NikoshBAN" pitchFamily="2" charset="0"/>
              </a:rPr>
              <a:t>                                       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 (ঘ) </a:t>
            </a:r>
            <a:r>
              <a:rPr lang="bn-IN" sz="2800" dirty="0" smtClean="0">
                <a:latin typeface="NikoshBAN" pitchFamily="2" charset="0"/>
                <a:cs typeface="NikoshBAN" pitchFamily="2" charset="0"/>
              </a:rPr>
              <a:t>ঈশ্বরচন্দ্র বিদ্যাসাগর 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48640" y="5791200"/>
            <a:ext cx="99669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dirty="0" smtClean="0">
                <a:latin typeface="NikoshBAN" pitchFamily="2" charset="0"/>
                <a:cs typeface="NikoshBAN" pitchFamily="2" charset="0"/>
              </a:rPr>
              <a:t>(ক) </a:t>
            </a:r>
            <a:r>
              <a:rPr lang="bn-IN" sz="2800" dirty="0" smtClean="0">
                <a:latin typeface="NikoshBAN" pitchFamily="2" charset="0"/>
                <a:cs typeface="NikoshBAN" pitchFamily="2" charset="0"/>
              </a:rPr>
              <a:t>দুই                   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  (খ) </a:t>
            </a:r>
            <a:r>
              <a:rPr lang="bn-IN" sz="2800" dirty="0" smtClean="0">
                <a:latin typeface="NikoshBAN" pitchFamily="2" charset="0"/>
                <a:cs typeface="NikoshBAN" pitchFamily="2" charset="0"/>
              </a:rPr>
              <a:t>তিন                     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  (গ) </a:t>
            </a:r>
            <a:r>
              <a:rPr lang="bn-IN" sz="2800" dirty="0" smtClean="0">
                <a:latin typeface="NikoshBAN" pitchFamily="2" charset="0"/>
                <a:cs typeface="NikoshBAN" pitchFamily="2" charset="0"/>
              </a:rPr>
              <a:t>চার                    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  (ঘ) </a:t>
            </a:r>
            <a:r>
              <a:rPr lang="bn-IN" sz="2800" dirty="0" smtClean="0">
                <a:latin typeface="NikoshBAN" pitchFamily="2" charset="0"/>
                <a:cs typeface="NikoshBAN" pitchFamily="2" charset="0"/>
              </a:rPr>
              <a:t>পাঁচ 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48640" y="4658380"/>
            <a:ext cx="99669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dirty="0" smtClean="0">
                <a:latin typeface="NikoshBAN" pitchFamily="2" charset="0"/>
                <a:cs typeface="NikoshBAN" pitchFamily="2" charset="0"/>
              </a:rPr>
              <a:t>(ক) </a:t>
            </a:r>
            <a:r>
              <a:rPr lang="bn-IN" sz="2800" dirty="0" smtClean="0">
                <a:latin typeface="NikoshBAN" pitchFamily="2" charset="0"/>
                <a:cs typeface="NikoshBAN" pitchFamily="2" charset="0"/>
              </a:rPr>
              <a:t>বিভিন্ন শাখাকে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2800" dirty="0" smtClean="0">
                <a:latin typeface="NikoshBAN" pitchFamily="2" charset="0"/>
                <a:cs typeface="NikoshBAN" pitchFamily="2" charset="0"/>
              </a:rPr>
              <a:t>  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 (খ) </a:t>
            </a:r>
            <a:r>
              <a:rPr lang="bn-IN" sz="2800" dirty="0" smtClean="0">
                <a:latin typeface="NikoshBAN" pitchFamily="2" charset="0"/>
                <a:cs typeface="NikoshBAN" pitchFamily="2" charset="0"/>
              </a:rPr>
              <a:t>প্রকৃত অবস্থাকে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2800" dirty="0" smtClean="0">
                <a:latin typeface="NikoshBAN" pitchFamily="2" charset="0"/>
                <a:cs typeface="NikoshBAN" pitchFamily="2" charset="0"/>
              </a:rPr>
              <a:t>  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 (গ)</a:t>
            </a:r>
            <a:r>
              <a:rPr lang="bn-IN" sz="2800" dirty="0" smtClean="0">
                <a:latin typeface="NikoshBAN" pitchFamily="2" charset="0"/>
                <a:cs typeface="NikoshBAN" pitchFamily="2" charset="0"/>
              </a:rPr>
              <a:t> রস আস্বাদনকে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  </a:t>
            </a:r>
            <a:r>
              <a:rPr lang="bn-IN" sz="2800" dirty="0" smtClean="0">
                <a:latin typeface="NikoshBAN" pitchFamily="2" charset="0"/>
                <a:cs typeface="NikoshBAN" pitchFamily="2" charset="0"/>
              </a:rPr>
              <a:t>  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 (ঘ)</a:t>
            </a:r>
            <a:r>
              <a:rPr lang="bn-IN" sz="2800" dirty="0" smtClean="0">
                <a:latin typeface="NikoshBAN" pitchFamily="2" charset="0"/>
                <a:cs typeface="NikoshBAN" pitchFamily="2" charset="0"/>
              </a:rPr>
              <a:t> নির্মাণ রীতিকে 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 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48640" y="5267010"/>
            <a:ext cx="99669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800" dirty="0" smtClean="0">
                <a:latin typeface="NikoshBAN" pitchFamily="2" charset="0"/>
                <a:cs typeface="NikoshBAN" pitchFamily="2" charset="0"/>
              </a:rPr>
              <a:t>৩০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।</a:t>
            </a:r>
            <a:r>
              <a:rPr lang="bn-IN" sz="2800" dirty="0" smtClean="0">
                <a:latin typeface="NikoshBAN" pitchFamily="2" charset="0"/>
                <a:cs typeface="NikoshBAN" pitchFamily="2" charset="0"/>
              </a:rPr>
              <a:t> প্রাচীনকালে কয় প্রকার কাব্য ছিল? 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Oval 11"/>
          <p:cNvSpPr/>
          <p:nvPr/>
        </p:nvSpPr>
        <p:spPr>
          <a:xfrm>
            <a:off x="5532120" y="1012321"/>
            <a:ext cx="457200" cy="4572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/>
          <p:cNvSpPr/>
          <p:nvPr/>
        </p:nvSpPr>
        <p:spPr>
          <a:xfrm>
            <a:off x="579120" y="2014294"/>
            <a:ext cx="457200" cy="4572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/>
          <p:cNvSpPr/>
          <p:nvPr/>
        </p:nvSpPr>
        <p:spPr>
          <a:xfrm>
            <a:off x="579120" y="3505200"/>
            <a:ext cx="457200" cy="4572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/>
          <p:cNvSpPr/>
          <p:nvPr/>
        </p:nvSpPr>
        <p:spPr>
          <a:xfrm>
            <a:off x="579120" y="4724400"/>
            <a:ext cx="457200" cy="4572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Oval 17"/>
          <p:cNvSpPr/>
          <p:nvPr/>
        </p:nvSpPr>
        <p:spPr>
          <a:xfrm>
            <a:off x="579120" y="5824210"/>
            <a:ext cx="457200" cy="4572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69574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 tmFilter="0,0; .5, 1; 1, 1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 tmFilter="0,0; .5, 1; 1, 1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 tmFilter="0,0; .5, 1; 1, 1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3" dur="500" tmFilter="0,0; .5, 1; 1, 1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2" dur="500" tmFilter="0,0; .5, 1; 1, 1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0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0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0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0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1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9" dur="500" tmFilter="0,0; .5, 1; 1, 1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8" dur="500" tmFilter="0,0; .5, 1; 1, 1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4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4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4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>
                      <p:stCondLst>
                        <p:cond delay="indefinite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5" dur="500" tmFilter="0,0; .5, 1; 1, 1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6" fill="hold">
                      <p:stCondLst>
                        <p:cond delay="indefinite"/>
                      </p:stCondLst>
                      <p:childTnLst>
                        <p:par>
                          <p:cTn id="157" fill="hold">
                            <p:stCondLst>
                              <p:cond delay="0"/>
                            </p:stCondLst>
                            <p:childTnLst>
                              <p:par>
                                <p:cTn id="158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4" dur="500" tmFilter="0,0; .5, 1; 1, 1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5" fill="hold">
                      <p:stCondLst>
                        <p:cond delay="indefinite"/>
                      </p:stCondLst>
                      <p:childTnLst>
                        <p:par>
                          <p:cTn id="166" fill="hold">
                            <p:stCondLst>
                              <p:cond delay="0"/>
                            </p:stCondLst>
                            <p:childTnLst>
                              <p:par>
                                <p:cTn id="167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7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7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7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8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8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  <p:bldP spid="6" grpId="0"/>
      <p:bldP spid="7" grpId="0"/>
      <p:bldP spid="8" grpId="0"/>
      <p:bldP spid="9" grpId="0"/>
      <p:bldP spid="10" grpId="0"/>
      <p:bldP spid="11" grpId="0"/>
      <p:bldP spid="12" grpId="0" animBg="1"/>
      <p:bldP spid="15" grpId="0" animBg="1"/>
      <p:bldP spid="16" grpId="0" animBg="1"/>
      <p:bldP spid="17" grpId="0" animBg="1"/>
      <p:bldP spid="18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581172" y="457200"/>
            <a:ext cx="3657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4800" b="1" dirty="0" smtClean="0">
                <a:latin typeface="NikoshBAN" pitchFamily="2" charset="0"/>
                <a:cs typeface="NikoshBAN" pitchFamily="2" charset="0"/>
              </a:rPr>
              <a:t>ছবিগুলো দেখ </a:t>
            </a:r>
            <a:endParaRPr lang="en-US" sz="4800" b="1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57932" y="1288196"/>
            <a:ext cx="6494578" cy="4045803"/>
          </a:xfrm>
          <a:prstGeom prst="rect">
            <a:avLst/>
          </a:prstGeom>
          <a:ln w="38100">
            <a:solidFill>
              <a:srgbClr val="00B050"/>
            </a:solidFill>
          </a:ln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999" y="1288197"/>
            <a:ext cx="2819173" cy="4045802"/>
          </a:xfrm>
          <a:prstGeom prst="rect">
            <a:avLst/>
          </a:prstGeom>
          <a:ln w="38100">
            <a:solidFill>
              <a:srgbClr val="00B050"/>
            </a:solidFill>
          </a:ln>
        </p:spPr>
      </p:pic>
      <p:sp>
        <p:nvSpPr>
          <p:cNvPr id="6" name="TextBox 5"/>
          <p:cNvSpPr txBox="1"/>
          <p:nvPr/>
        </p:nvSpPr>
        <p:spPr>
          <a:xfrm>
            <a:off x="609600" y="5486399"/>
            <a:ext cx="3657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4800" dirty="0">
                <a:latin typeface="NikoshBAN" pitchFamily="2" charset="0"/>
                <a:cs typeface="NikoshBAN" pitchFamily="2" charset="0"/>
              </a:rPr>
              <a:t>মহাকাব্য</a:t>
            </a:r>
            <a:endParaRPr lang="en-US" sz="48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886200" y="5486400"/>
            <a:ext cx="6248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4800" dirty="0">
                <a:latin typeface="NikoshBAN" pitchFamily="2" charset="0"/>
                <a:cs typeface="NikoshBAN" pitchFamily="2" charset="0"/>
              </a:rPr>
              <a:t>সামাজিক </a:t>
            </a:r>
            <a:r>
              <a:rPr lang="bn-IN" sz="4800" dirty="0" smtClean="0">
                <a:latin typeface="NikoshBAN" pitchFamily="2" charset="0"/>
                <a:cs typeface="NikoshBAN" pitchFamily="2" charset="0"/>
              </a:rPr>
              <a:t>নাটক ‘বেদের মেয়ে’ </a:t>
            </a:r>
            <a:endParaRPr lang="en-US" sz="4800" b="1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259976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38344" y="456091"/>
            <a:ext cx="99669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800" dirty="0" smtClean="0">
                <a:latin typeface="NikoshBAN" pitchFamily="2" charset="0"/>
                <a:cs typeface="NikoshBAN" pitchFamily="2" charset="0"/>
              </a:rPr>
              <a:t>৩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১।</a:t>
            </a:r>
            <a:r>
              <a:rPr lang="bn-IN" sz="2800" dirty="0" smtClean="0">
                <a:latin typeface="NikoshBAN" pitchFamily="2" charset="0"/>
                <a:cs typeface="NikoshBAN" pitchFamily="2" charset="0"/>
              </a:rPr>
              <a:t> প্রবন্ধের প্রধান বাহন কী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? 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48640" y="979311"/>
            <a:ext cx="99669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dirty="0" smtClean="0">
                <a:latin typeface="NikoshBAN" pitchFamily="2" charset="0"/>
                <a:cs typeface="NikoshBAN" pitchFamily="2" charset="0"/>
              </a:rPr>
              <a:t>(ক) </a:t>
            </a:r>
            <a:r>
              <a:rPr lang="bn-IN" sz="2800" dirty="0" smtClean="0">
                <a:latin typeface="NikoshBAN" pitchFamily="2" charset="0"/>
                <a:cs typeface="NikoshBAN" pitchFamily="2" charset="0"/>
              </a:rPr>
              <a:t>চরিত্র               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   (খ) </a:t>
            </a:r>
            <a:r>
              <a:rPr lang="bn-IN" sz="2800" dirty="0" smtClean="0">
                <a:latin typeface="NikoshBAN" pitchFamily="2" charset="0"/>
                <a:cs typeface="NikoshBAN" pitchFamily="2" charset="0"/>
              </a:rPr>
              <a:t> কাহিনী             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   (গ) </a:t>
            </a:r>
            <a:r>
              <a:rPr lang="bn-IN" sz="2800" dirty="0" smtClean="0">
                <a:latin typeface="NikoshBAN" pitchFamily="2" charset="0"/>
                <a:cs typeface="NikoshBAN" pitchFamily="2" charset="0"/>
              </a:rPr>
              <a:t>সংলাপ             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  (ঘ)</a:t>
            </a:r>
            <a:r>
              <a:rPr lang="bn-IN" sz="2800" dirty="0" smtClean="0">
                <a:latin typeface="NikoshBAN" pitchFamily="2" charset="0"/>
                <a:cs typeface="NikoshBAN" pitchFamily="2" charset="0"/>
              </a:rPr>
              <a:t> বিষয়বস্তু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48640" y="1432987"/>
            <a:ext cx="99669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800" dirty="0" smtClean="0">
                <a:latin typeface="NikoshBAN" pitchFamily="2" charset="0"/>
                <a:cs typeface="NikoshBAN" pitchFamily="2" charset="0"/>
              </a:rPr>
              <a:t>৩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২।</a:t>
            </a:r>
            <a:r>
              <a:rPr lang="bn-IN" sz="2800" dirty="0" smtClean="0">
                <a:latin typeface="NikoshBAN" pitchFamily="2" charset="0"/>
                <a:cs typeface="NikoshBAN" pitchFamily="2" charset="0"/>
              </a:rPr>
              <a:t> ‘মেঘনাদবধ’ কন ধরনের রচনা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?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48640" y="2438400"/>
            <a:ext cx="99669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800" dirty="0" smtClean="0">
                <a:latin typeface="NikoshBAN" pitchFamily="2" charset="0"/>
                <a:cs typeface="NikoshBAN" pitchFamily="2" charset="0"/>
              </a:rPr>
              <a:t>৩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৩।</a:t>
            </a:r>
            <a:r>
              <a:rPr lang="bn-IN" sz="2800" dirty="0" smtClean="0">
                <a:latin typeface="NikoshBAN" pitchFamily="2" charset="0"/>
                <a:cs typeface="NikoshBAN" pitchFamily="2" charset="0"/>
              </a:rPr>
              <a:t> বিশাল পরিধির একটি বিষয়ের নাম কী? 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48640" y="3505200"/>
            <a:ext cx="99669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800" dirty="0" smtClean="0">
                <a:latin typeface="NikoshBAN" pitchFamily="2" charset="0"/>
                <a:cs typeface="NikoshBAN" pitchFamily="2" charset="0"/>
              </a:rPr>
              <a:t>৩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৪। </a:t>
            </a:r>
            <a:r>
              <a:rPr lang="bn-IN" sz="2800" dirty="0" smtClean="0">
                <a:latin typeface="NikoshBAN" pitchFamily="2" charset="0"/>
                <a:cs typeface="NikoshBAN" pitchFamily="2" charset="0"/>
              </a:rPr>
              <a:t>‘সাহিত্যের রূপ ও রীতি’ রচনাটি কোন ধরনের রচনা?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48640" y="1905000"/>
            <a:ext cx="99669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dirty="0" smtClean="0">
                <a:latin typeface="NikoshBAN" pitchFamily="2" charset="0"/>
                <a:cs typeface="NikoshBAN" pitchFamily="2" charset="0"/>
              </a:rPr>
              <a:t>(ক)</a:t>
            </a:r>
            <a:r>
              <a:rPr lang="bn-IN" sz="2800" dirty="0" smtClean="0">
                <a:latin typeface="NikoshBAN" pitchFamily="2" charset="0"/>
                <a:cs typeface="NikoshBAN" pitchFamily="2" charset="0"/>
              </a:rPr>
              <a:t> নাটক                  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 (খ) </a:t>
            </a:r>
            <a:r>
              <a:rPr lang="bn-IN" sz="2800" dirty="0" smtClean="0">
                <a:latin typeface="NikoshBAN" pitchFamily="2" charset="0"/>
                <a:cs typeface="NikoshBAN" pitchFamily="2" charset="0"/>
              </a:rPr>
              <a:t>কাব্য                  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(গ)</a:t>
            </a:r>
            <a:r>
              <a:rPr lang="bn-IN" sz="2800" dirty="0" smtClean="0">
                <a:latin typeface="NikoshBAN" pitchFamily="2" charset="0"/>
                <a:cs typeface="NikoshBAN" pitchFamily="2" charset="0"/>
              </a:rPr>
              <a:t> মহাকাব্য              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 (ঘ)</a:t>
            </a:r>
            <a:r>
              <a:rPr lang="bn-IN" sz="2800" dirty="0" smtClean="0">
                <a:latin typeface="NikoshBAN" pitchFamily="2" charset="0"/>
                <a:cs typeface="NikoshBAN" pitchFamily="2" charset="0"/>
              </a:rPr>
              <a:t> দৃশ্যকাব্য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48640" y="2971800"/>
            <a:ext cx="99669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dirty="0" smtClean="0">
                <a:latin typeface="NikoshBAN" pitchFamily="2" charset="0"/>
                <a:cs typeface="NikoshBAN" pitchFamily="2" charset="0"/>
              </a:rPr>
              <a:t>(ক) </a:t>
            </a:r>
            <a:r>
              <a:rPr lang="bn-IN" sz="2800" dirty="0" smtClean="0">
                <a:latin typeface="NikoshBAN" pitchFamily="2" charset="0"/>
                <a:cs typeface="NikoshBAN" pitchFamily="2" charset="0"/>
              </a:rPr>
              <a:t>সাহিত্য                 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  (খ) </a:t>
            </a:r>
            <a:r>
              <a:rPr lang="bn-IN" sz="2800" dirty="0" smtClean="0">
                <a:latin typeface="NikoshBAN" pitchFamily="2" charset="0"/>
                <a:cs typeface="NikoshBAN" pitchFamily="2" charset="0"/>
              </a:rPr>
              <a:t>কবিতা               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  (গ) </a:t>
            </a:r>
            <a:r>
              <a:rPr lang="bn-IN" sz="2800" dirty="0" smtClean="0">
                <a:latin typeface="NikoshBAN" pitchFamily="2" charset="0"/>
                <a:cs typeface="NikoshBAN" pitchFamily="2" charset="0"/>
              </a:rPr>
              <a:t>নাটক               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  (ঘ) </a:t>
            </a:r>
            <a:r>
              <a:rPr lang="bn-IN" sz="2800" dirty="0" smtClean="0">
                <a:latin typeface="NikoshBAN" pitchFamily="2" charset="0"/>
                <a:cs typeface="NikoshBAN" pitchFamily="2" charset="0"/>
              </a:rPr>
              <a:t>উপন্যাস 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48640" y="5181600"/>
            <a:ext cx="996696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dirty="0" smtClean="0">
                <a:latin typeface="NikoshBAN" pitchFamily="2" charset="0"/>
                <a:cs typeface="NikoshBAN" pitchFamily="2" charset="0"/>
              </a:rPr>
              <a:t>(ক)</a:t>
            </a:r>
            <a:r>
              <a:rPr lang="bn-IN" sz="2800" dirty="0" smtClean="0">
                <a:latin typeface="NikoshBAN" pitchFamily="2" charset="0"/>
                <a:cs typeface="NikoshBAN" pitchFamily="2" charset="0"/>
              </a:rPr>
              <a:t> সাংকেতিক নাটক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2800" dirty="0" smtClean="0">
                <a:latin typeface="NikoshBAN" pitchFamily="2" charset="0"/>
                <a:cs typeface="NikoshBAN" pitchFamily="2" charset="0"/>
              </a:rPr>
              <a:t>                                              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 (খ)</a:t>
            </a:r>
            <a:r>
              <a:rPr lang="bn-IN" sz="2800" dirty="0" smtClean="0">
                <a:latin typeface="NikoshBAN" pitchFamily="2" charset="0"/>
                <a:cs typeface="NikoshBAN" pitchFamily="2" charset="0"/>
              </a:rPr>
              <a:t> সমস্যা প্রধান নাটক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  </a:t>
            </a:r>
            <a:endParaRPr lang="bn-IN" sz="2800" dirty="0" smtClean="0">
              <a:latin typeface="NikoshBAN" pitchFamily="2" charset="0"/>
              <a:cs typeface="NikoshBAN" pitchFamily="2" charset="0"/>
            </a:endParaRPr>
          </a:p>
          <a:p>
            <a:r>
              <a:rPr lang="bn-BD" sz="2800" dirty="0" smtClean="0">
                <a:latin typeface="NikoshBAN" pitchFamily="2" charset="0"/>
                <a:cs typeface="NikoshBAN" pitchFamily="2" charset="0"/>
              </a:rPr>
              <a:t>(গ)</a:t>
            </a:r>
            <a:r>
              <a:rPr lang="bn-IN" sz="2800" dirty="0" smtClean="0">
                <a:latin typeface="NikoshBAN" pitchFamily="2" charset="0"/>
                <a:cs typeface="NikoshBAN" pitchFamily="2" charset="0"/>
              </a:rPr>
              <a:t> সামাজিক নাটক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2800" dirty="0" smtClean="0">
                <a:latin typeface="NikoshBAN" pitchFamily="2" charset="0"/>
                <a:cs typeface="NikoshBAN" pitchFamily="2" charset="0"/>
              </a:rPr>
              <a:t>                                                 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 (ঘ)</a:t>
            </a:r>
            <a:r>
              <a:rPr lang="bn-IN" sz="2800" dirty="0" smtClean="0">
                <a:latin typeface="NikoshBAN" pitchFamily="2" charset="0"/>
                <a:cs typeface="NikoshBAN" pitchFamily="2" charset="0"/>
              </a:rPr>
              <a:t> ঐতিহাসিক নাটক 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48640" y="4038600"/>
            <a:ext cx="99669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dirty="0" smtClean="0">
                <a:latin typeface="NikoshBAN" pitchFamily="2" charset="0"/>
                <a:cs typeface="NikoshBAN" pitchFamily="2" charset="0"/>
              </a:rPr>
              <a:t>(ক) </a:t>
            </a:r>
            <a:r>
              <a:rPr lang="bn-IN" sz="2800" dirty="0" smtClean="0">
                <a:latin typeface="NikoshBAN" pitchFamily="2" charset="0"/>
                <a:cs typeface="NikoshBAN" pitchFamily="2" charset="0"/>
              </a:rPr>
              <a:t>নাটক                   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  (খ) </a:t>
            </a:r>
            <a:r>
              <a:rPr lang="bn-IN" sz="2800" dirty="0" smtClean="0">
                <a:latin typeface="NikoshBAN" pitchFamily="2" charset="0"/>
                <a:cs typeface="NikoshBAN" pitchFamily="2" charset="0"/>
              </a:rPr>
              <a:t>উপন্যাস              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2800" dirty="0" smtClean="0">
                <a:latin typeface="NikoshBAN" pitchFamily="2" charset="0"/>
                <a:cs typeface="NikoshBAN" pitchFamily="2" charset="0"/>
              </a:rPr>
              <a:t>   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 (গ) </a:t>
            </a:r>
            <a:r>
              <a:rPr lang="bn-IN" sz="2800" dirty="0" smtClean="0">
                <a:latin typeface="NikoshBAN" pitchFamily="2" charset="0"/>
                <a:cs typeface="NikoshBAN" pitchFamily="2" charset="0"/>
              </a:rPr>
              <a:t>প্রবন্ধ              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  (ঘ) </a:t>
            </a:r>
            <a:r>
              <a:rPr lang="bn-IN" sz="2800" dirty="0" smtClean="0">
                <a:latin typeface="NikoshBAN" pitchFamily="2" charset="0"/>
                <a:cs typeface="NikoshBAN" pitchFamily="2" charset="0"/>
              </a:rPr>
              <a:t>গল্প 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48640" y="4648200"/>
            <a:ext cx="99669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800" dirty="0" smtClean="0">
                <a:latin typeface="NikoshBAN" pitchFamily="2" charset="0"/>
                <a:cs typeface="NikoshBAN" pitchFamily="2" charset="0"/>
              </a:rPr>
              <a:t>৩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৫।</a:t>
            </a:r>
            <a:r>
              <a:rPr lang="bn-IN" sz="2800" dirty="0" smtClean="0">
                <a:latin typeface="NikoshBAN" pitchFamily="2" charset="0"/>
                <a:cs typeface="NikoshBAN" pitchFamily="2" charset="0"/>
              </a:rPr>
              <a:t> দীনবন্ধু মিত্রের ‘নীলদর্পণ’ কোন শ্রেণির নাটক? 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Oval 11"/>
          <p:cNvSpPr/>
          <p:nvPr/>
        </p:nvSpPr>
        <p:spPr>
          <a:xfrm>
            <a:off x="8610600" y="1012321"/>
            <a:ext cx="457200" cy="4572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/>
          <p:cNvSpPr/>
          <p:nvPr/>
        </p:nvSpPr>
        <p:spPr>
          <a:xfrm>
            <a:off x="5867400" y="1981200"/>
            <a:ext cx="457200" cy="4572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/>
          <p:cNvSpPr/>
          <p:nvPr/>
        </p:nvSpPr>
        <p:spPr>
          <a:xfrm>
            <a:off x="623104" y="2971800"/>
            <a:ext cx="457200" cy="4572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/>
          <p:cNvSpPr/>
          <p:nvPr/>
        </p:nvSpPr>
        <p:spPr>
          <a:xfrm>
            <a:off x="6477000" y="4038600"/>
            <a:ext cx="457200" cy="4572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Oval 17"/>
          <p:cNvSpPr/>
          <p:nvPr/>
        </p:nvSpPr>
        <p:spPr>
          <a:xfrm>
            <a:off x="577384" y="5658653"/>
            <a:ext cx="457200" cy="4572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69574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 tmFilter="0,0; .5, 1; 1, 1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 tmFilter="0,0; .5, 1; 1, 1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 tmFilter="0,0; .5, 1; 1, 1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3" dur="500" tmFilter="0,0; .5, 1; 1, 1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2" dur="500" tmFilter="0,0; .5, 1; 1, 1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0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0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0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0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1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9" dur="500" tmFilter="0,0; .5, 1; 1, 1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8" dur="500" tmFilter="0,0; .5, 1; 1, 1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4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4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4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>
                      <p:stCondLst>
                        <p:cond delay="indefinite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5" dur="500" tmFilter="0,0; .5, 1; 1, 1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6" fill="hold">
                      <p:stCondLst>
                        <p:cond delay="indefinite"/>
                      </p:stCondLst>
                      <p:childTnLst>
                        <p:par>
                          <p:cTn id="157" fill="hold">
                            <p:stCondLst>
                              <p:cond delay="0"/>
                            </p:stCondLst>
                            <p:childTnLst>
                              <p:par>
                                <p:cTn id="158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4" dur="500" tmFilter="0,0; .5, 1; 1, 1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5" fill="hold">
                      <p:stCondLst>
                        <p:cond delay="indefinite"/>
                      </p:stCondLst>
                      <p:childTnLst>
                        <p:par>
                          <p:cTn id="166" fill="hold">
                            <p:stCondLst>
                              <p:cond delay="0"/>
                            </p:stCondLst>
                            <p:childTnLst>
                              <p:par>
                                <p:cTn id="167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7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7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7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8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8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  <p:bldP spid="6" grpId="0"/>
      <p:bldP spid="7" grpId="0"/>
      <p:bldP spid="8" grpId="0"/>
      <p:bldP spid="9" grpId="0"/>
      <p:bldP spid="10" grpId="0"/>
      <p:bldP spid="11" grpId="0"/>
      <p:bldP spid="12" grpId="0" animBg="1"/>
      <p:bldP spid="15" grpId="0" animBg="1"/>
      <p:bldP spid="16" grpId="0" animBg="1"/>
      <p:bldP spid="17" grpId="0" animBg="1"/>
      <p:bldP spid="18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33400" y="457200"/>
            <a:ext cx="99669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৩৬। </a:t>
            </a:r>
            <a:r>
              <a:rPr lang="bn-IN" sz="2800" dirty="0" smtClean="0">
                <a:latin typeface="NikoshBAN" pitchFamily="2" charset="0"/>
                <a:cs typeface="NikoshBAN" pitchFamily="2" charset="0"/>
              </a:rPr>
              <a:t>সাহিত্যের রূপ বলতে বোঝায়-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08214" y="1600200"/>
            <a:ext cx="99669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dirty="0" smtClean="0">
                <a:latin typeface="NikoshBAN" pitchFamily="2" charset="0"/>
                <a:cs typeface="NikoshBAN" pitchFamily="2" charset="0"/>
              </a:rPr>
              <a:t>(ক) 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i</a:t>
            </a:r>
            <a:r>
              <a:rPr lang="bn-IN" sz="2800" dirty="0" smtClean="0">
                <a:latin typeface="NikoshBAN" pitchFamily="2" charset="0"/>
                <a:cs typeface="NikoshBAN" pitchFamily="2" charset="0"/>
              </a:rPr>
              <a:t> ও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ii</a:t>
            </a:r>
            <a:r>
              <a:rPr lang="bn-IN" sz="2800" dirty="0" smtClean="0">
                <a:latin typeface="NikoshBAN" pitchFamily="2" charset="0"/>
                <a:cs typeface="NikoshBAN" pitchFamily="2" charset="0"/>
              </a:rPr>
              <a:t>             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 (খ) 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i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2800" dirty="0" smtClean="0">
                <a:latin typeface="NikoshBAN" pitchFamily="2" charset="0"/>
                <a:cs typeface="NikoshBAN" pitchFamily="2" charset="0"/>
              </a:rPr>
              <a:t>ও 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iii</a:t>
            </a:r>
            <a:r>
              <a:rPr lang="bn-IN" sz="2800" dirty="0" smtClean="0">
                <a:latin typeface="NikoshBAN" pitchFamily="2" charset="0"/>
                <a:cs typeface="NikoshBAN" pitchFamily="2" charset="0"/>
              </a:rPr>
              <a:t>              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 (গ) 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ii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2800" dirty="0" smtClean="0">
                <a:latin typeface="NikoshBAN" pitchFamily="2" charset="0"/>
                <a:cs typeface="NikoshBAN" pitchFamily="2" charset="0"/>
              </a:rPr>
              <a:t>ও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iii</a:t>
            </a:r>
            <a:r>
              <a:rPr lang="bn-IN" sz="2800" dirty="0" smtClean="0">
                <a:latin typeface="NikoshBAN" pitchFamily="2" charset="0"/>
                <a:cs typeface="NikoshBAN" pitchFamily="2" charset="0"/>
              </a:rPr>
              <a:t>              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(ঘ) 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i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,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ii</a:t>
            </a:r>
            <a:r>
              <a:rPr lang="bn-IN" sz="2800" dirty="0" smtClean="0">
                <a:latin typeface="NikoshBAN" pitchFamily="2" charset="0"/>
                <a:cs typeface="NikoshBAN" pitchFamily="2" charset="0"/>
              </a:rPr>
              <a:t> ও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iii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50025" y="2133600"/>
            <a:ext cx="99669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৩৭। </a:t>
            </a:r>
            <a:r>
              <a:rPr lang="bn-IN" sz="2800" dirty="0" smtClean="0">
                <a:latin typeface="NikoshBAN" pitchFamily="2" charset="0"/>
                <a:cs typeface="NikoshBAN" pitchFamily="2" charset="0"/>
              </a:rPr>
              <a:t>ছোটগল্পে জীবনের খন্ডাংশকে তুলে ধরার কারন-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24840" y="4114800"/>
            <a:ext cx="99669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৩৮।</a:t>
            </a:r>
            <a:r>
              <a:rPr lang="bn-IN" sz="2800" dirty="0" smtClean="0">
                <a:latin typeface="NikoshBAN" pitchFamily="2" charset="0"/>
                <a:cs typeface="NikoshBAN" pitchFamily="2" charset="0"/>
              </a:rPr>
              <a:t> এরিস্টটল ছিলেন- 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24840" y="838140"/>
            <a:ext cx="99669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NikoshBAN" pitchFamily="2" charset="0"/>
                <a:cs typeface="NikoshBAN" pitchFamily="2" charset="0"/>
              </a:rPr>
              <a:t>i.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2800" dirty="0" smtClean="0">
                <a:latin typeface="NikoshBAN" pitchFamily="2" charset="0"/>
                <a:cs typeface="NikoshBAN" pitchFamily="2" charset="0"/>
              </a:rPr>
              <a:t>ছোটগল্প              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  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i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i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.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2800" dirty="0" smtClean="0">
                <a:latin typeface="NikoshBAN" pitchFamily="2" charset="0"/>
                <a:cs typeface="NikoshBAN" pitchFamily="2" charset="0"/>
              </a:rPr>
              <a:t>কবিতা           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  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i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ii.</a:t>
            </a:r>
            <a:r>
              <a:rPr lang="bn-IN" sz="2800" dirty="0" smtClean="0">
                <a:latin typeface="NikoshBAN" pitchFamily="2" charset="0"/>
                <a:cs typeface="NikoshBAN" pitchFamily="2" charset="0"/>
              </a:rPr>
              <a:t> উপন্যাস এবং নাটক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722119" y="1198840"/>
            <a:ext cx="550302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800" dirty="0" smtClean="0">
                <a:latin typeface="NikoshBAN" pitchFamily="2" charset="0"/>
                <a:cs typeface="NikoshBAN" pitchFamily="2" charset="0"/>
              </a:rPr>
              <a:t>নিচের কোনটি সঠিক?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66651" y="3581400"/>
            <a:ext cx="99669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dirty="0" smtClean="0">
                <a:latin typeface="NikoshBAN" pitchFamily="2" charset="0"/>
                <a:cs typeface="NikoshBAN" pitchFamily="2" charset="0"/>
              </a:rPr>
              <a:t>(ক) 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i</a:t>
            </a:r>
            <a:r>
              <a:rPr lang="bn-IN" sz="2800" dirty="0" smtClean="0">
                <a:latin typeface="NikoshBAN" pitchFamily="2" charset="0"/>
                <a:cs typeface="NikoshBAN" pitchFamily="2" charset="0"/>
              </a:rPr>
              <a:t>                      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(খ) 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ii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2800" dirty="0" smtClean="0">
                <a:latin typeface="NikoshBAN" pitchFamily="2" charset="0"/>
                <a:cs typeface="NikoshBAN" pitchFamily="2" charset="0"/>
              </a:rPr>
              <a:t>                    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(গ) 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iii</a:t>
            </a:r>
            <a:r>
              <a:rPr lang="bn-IN" sz="2800" dirty="0" smtClean="0">
                <a:latin typeface="NikoshBAN" pitchFamily="2" charset="0"/>
                <a:cs typeface="NikoshBAN" pitchFamily="2" charset="0"/>
              </a:rPr>
              <a:t>                    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(ঘ) 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i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,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ii</a:t>
            </a:r>
            <a:r>
              <a:rPr lang="bn-IN" sz="2800" dirty="0" smtClean="0">
                <a:latin typeface="NikoshBAN" pitchFamily="2" charset="0"/>
                <a:cs typeface="NikoshBAN" pitchFamily="2" charset="0"/>
              </a:rPr>
              <a:t> ও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iii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566651" y="2667000"/>
            <a:ext cx="99669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NikoshBAN" pitchFamily="2" charset="0"/>
                <a:cs typeface="NikoshBAN" pitchFamily="2" charset="0"/>
              </a:rPr>
              <a:t>i.</a:t>
            </a:r>
            <a:r>
              <a:rPr lang="bn-IN" sz="2800" dirty="0" smtClean="0">
                <a:latin typeface="NikoshBAN" pitchFamily="2" charset="0"/>
                <a:cs typeface="NikoshBAN" pitchFamily="2" charset="0"/>
              </a:rPr>
              <a:t> ছোটগল্পের পরিধি ছোট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  </a:t>
            </a:r>
            <a:r>
              <a:rPr lang="bn-IN" sz="2800" dirty="0" smtClean="0">
                <a:latin typeface="NikoshBAN" pitchFamily="2" charset="0"/>
                <a:cs typeface="NikoshBAN" pitchFamily="2" charset="0"/>
              </a:rPr>
              <a:t>   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i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i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.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2800" dirty="0" smtClean="0">
                <a:latin typeface="NikoshBAN" pitchFamily="2" charset="0"/>
                <a:cs typeface="NikoshBAN" pitchFamily="2" charset="0"/>
              </a:rPr>
              <a:t>ছোটগল্পের চরিত্র থাকে না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2800" dirty="0" smtClean="0">
                <a:latin typeface="NikoshBAN" pitchFamily="2" charset="0"/>
                <a:cs typeface="NikoshBAN" pitchFamily="2" charset="0"/>
              </a:rPr>
              <a:t>   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i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ii.</a:t>
            </a:r>
            <a:r>
              <a:rPr lang="bn-IN" sz="2800" dirty="0" smtClean="0">
                <a:latin typeface="NikoshBAN" pitchFamily="2" charset="0"/>
                <a:cs typeface="NikoshBAN" pitchFamily="2" charset="0"/>
              </a:rPr>
              <a:t> ছোটগল্প গদ্যের মত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680556" y="3124200"/>
            <a:ext cx="550302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800" dirty="0" smtClean="0">
                <a:latin typeface="NikoshBAN" pitchFamily="2" charset="0"/>
                <a:cs typeface="NikoshBAN" pitchFamily="2" charset="0"/>
              </a:rPr>
              <a:t>নিচের কোনটি সঠিক?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50025" y="5715000"/>
            <a:ext cx="99669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dirty="0" smtClean="0">
                <a:latin typeface="NikoshBAN" pitchFamily="2" charset="0"/>
                <a:cs typeface="NikoshBAN" pitchFamily="2" charset="0"/>
              </a:rPr>
              <a:t>(ক) 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i</a:t>
            </a:r>
            <a:r>
              <a:rPr lang="bn-IN" sz="2800" dirty="0" smtClean="0">
                <a:latin typeface="NikoshBAN" pitchFamily="2" charset="0"/>
                <a:cs typeface="NikoshBAN" pitchFamily="2" charset="0"/>
              </a:rPr>
              <a:t> ও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ii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2800" dirty="0" smtClean="0">
                <a:latin typeface="NikoshBAN" pitchFamily="2" charset="0"/>
                <a:cs typeface="NikoshBAN" pitchFamily="2" charset="0"/>
              </a:rPr>
              <a:t>         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(খ) 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i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2800" dirty="0" smtClean="0">
                <a:latin typeface="NikoshBAN" pitchFamily="2" charset="0"/>
                <a:cs typeface="NikoshBAN" pitchFamily="2" charset="0"/>
              </a:rPr>
              <a:t>ও 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iii</a:t>
            </a:r>
            <a:r>
              <a:rPr lang="bn-IN" sz="2800" dirty="0" smtClean="0">
                <a:latin typeface="NikoshBAN" pitchFamily="2" charset="0"/>
                <a:cs typeface="NikoshBAN" pitchFamily="2" charset="0"/>
              </a:rPr>
              <a:t>             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 (গ) 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ii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2800" dirty="0" smtClean="0">
                <a:latin typeface="NikoshBAN" pitchFamily="2" charset="0"/>
                <a:cs typeface="NikoshBAN" pitchFamily="2" charset="0"/>
              </a:rPr>
              <a:t>ও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iii</a:t>
            </a:r>
            <a:r>
              <a:rPr lang="bn-IN" sz="2800" dirty="0" smtClean="0">
                <a:latin typeface="NikoshBAN" pitchFamily="2" charset="0"/>
                <a:cs typeface="NikoshBAN" pitchFamily="2" charset="0"/>
              </a:rPr>
              <a:t>              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(ঘ) 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i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,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ii</a:t>
            </a:r>
            <a:r>
              <a:rPr lang="bn-IN" sz="2800" dirty="0" smtClean="0">
                <a:latin typeface="NikoshBAN" pitchFamily="2" charset="0"/>
                <a:cs typeface="NikoshBAN" pitchFamily="2" charset="0"/>
              </a:rPr>
              <a:t> ও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iii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608213" y="4814876"/>
            <a:ext cx="99669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NikoshBAN" pitchFamily="2" charset="0"/>
                <a:cs typeface="NikoshBAN" pitchFamily="2" charset="0"/>
              </a:rPr>
              <a:t>i.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2800" dirty="0" smtClean="0">
                <a:latin typeface="NikoshBAN" pitchFamily="2" charset="0"/>
                <a:cs typeface="NikoshBAN" pitchFamily="2" charset="0"/>
              </a:rPr>
              <a:t>গ্রিক দার্শনিক           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  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i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i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.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2800" dirty="0" smtClean="0">
                <a:latin typeface="NikoshBAN" pitchFamily="2" charset="0"/>
                <a:cs typeface="NikoshBAN" pitchFamily="2" charset="0"/>
              </a:rPr>
              <a:t>বিজ্ঞানী              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  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i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ii.</a:t>
            </a:r>
            <a:r>
              <a:rPr lang="bn-IN" sz="2800" dirty="0" smtClean="0">
                <a:latin typeface="NikoshBAN" pitchFamily="2" charset="0"/>
                <a:cs typeface="NikoshBAN" pitchFamily="2" charset="0"/>
              </a:rPr>
              <a:t> সাহিত্য সমালোচক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1688868" y="5257800"/>
            <a:ext cx="550302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800" dirty="0" smtClean="0">
                <a:latin typeface="NikoshBAN" pitchFamily="2" charset="0"/>
                <a:cs typeface="NikoshBAN" pitchFamily="2" charset="0"/>
              </a:rPr>
              <a:t>নিচের কোনটি সঠিক?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0" name="Oval 19"/>
          <p:cNvSpPr/>
          <p:nvPr/>
        </p:nvSpPr>
        <p:spPr>
          <a:xfrm>
            <a:off x="8199120" y="1633210"/>
            <a:ext cx="457200" cy="4572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Oval 20"/>
          <p:cNvSpPr/>
          <p:nvPr/>
        </p:nvSpPr>
        <p:spPr>
          <a:xfrm>
            <a:off x="624840" y="3614410"/>
            <a:ext cx="457200" cy="4572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Oval 21"/>
          <p:cNvSpPr/>
          <p:nvPr/>
        </p:nvSpPr>
        <p:spPr>
          <a:xfrm>
            <a:off x="7741920" y="5781020"/>
            <a:ext cx="457200" cy="4572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98849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1" grpId="0" animBg="1"/>
      <p:bldP spid="22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94112" y="619780"/>
            <a:ext cx="100500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800" dirty="0" smtClean="0">
                <a:latin typeface="NikoshBAN" pitchFamily="2" charset="0"/>
                <a:cs typeface="NikoshBAN" pitchFamily="2" charset="0"/>
              </a:rPr>
              <a:t>    নিচের উদ্দীপকটি পড় এবং </a:t>
            </a:r>
            <a:r>
              <a:rPr lang="bn-IN" sz="2800" dirty="0" smtClean="0">
                <a:latin typeface="NikoshBAN" pitchFamily="2" charset="0"/>
                <a:cs typeface="NikoshBAN" pitchFamily="2" charset="0"/>
              </a:rPr>
              <a:t>৩৯ ও </a:t>
            </a:r>
            <a:r>
              <a:rPr lang="bn-IN" sz="2800" dirty="0" smtClean="0">
                <a:latin typeface="NikoshBAN" pitchFamily="2" charset="0"/>
                <a:cs typeface="NikoshBAN" pitchFamily="2" charset="0"/>
              </a:rPr>
              <a:t>৪০ </a:t>
            </a:r>
            <a:r>
              <a:rPr lang="bn-IN" sz="2800" dirty="0" smtClean="0">
                <a:latin typeface="NikoshBAN" pitchFamily="2" charset="0"/>
                <a:cs typeface="NikoshBAN" pitchFamily="2" charset="0"/>
              </a:rPr>
              <a:t>নং </a:t>
            </a:r>
            <a:r>
              <a:rPr lang="bn-IN" sz="2800" dirty="0" smtClean="0">
                <a:latin typeface="NikoshBAN" pitchFamily="2" charset="0"/>
                <a:cs typeface="NikoshBAN" pitchFamily="2" charset="0"/>
              </a:rPr>
              <a:t>প্রশ্নের উত্তর দাওঃ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Right Arrow 2"/>
          <p:cNvSpPr/>
          <p:nvPr/>
        </p:nvSpPr>
        <p:spPr>
          <a:xfrm>
            <a:off x="701040" y="685800"/>
            <a:ext cx="365760" cy="381000"/>
          </a:xfrm>
          <a:prstGeom prst="rightArrow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617912" y="1205805"/>
            <a:ext cx="9745288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800" dirty="0" smtClean="0">
                <a:latin typeface="NikoshBAN" pitchFamily="2" charset="0"/>
                <a:cs typeface="NikoshBAN" pitchFamily="2" charset="0"/>
              </a:rPr>
              <a:t>   লেখক কখনও কখনও ছোট আকারে সাহিত্য রচনা করেন। সেখানে জীবনের পূর্ণ ছবি দেখতে পাওয়া যায় না। এমন রচনায় জীবনের ছোট ছোট </a:t>
            </a:r>
            <a:r>
              <a:rPr lang="bn-IN" sz="2800" dirty="0" smtClean="0">
                <a:latin typeface="NikoshBAN" pitchFamily="2" charset="0"/>
                <a:cs typeface="NikoshBAN" pitchFamily="2" charset="0"/>
              </a:rPr>
              <a:t>ঘটনা </a:t>
            </a:r>
            <a:r>
              <a:rPr lang="bn-IN" sz="2800" dirty="0" smtClean="0">
                <a:latin typeface="NikoshBAN" pitchFamily="2" charset="0"/>
                <a:cs typeface="NikoshBAN" pitchFamily="2" charset="0"/>
              </a:rPr>
              <a:t>রস নিবিড় হয়ে আমাদের মুগ্ধ করে।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94112" y="3439180"/>
            <a:ext cx="99669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dirty="0" smtClean="0">
                <a:latin typeface="NikoshBAN" pitchFamily="2" charset="0"/>
                <a:cs typeface="NikoshBAN" pitchFamily="2" charset="0"/>
              </a:rPr>
              <a:t>(ক) </a:t>
            </a:r>
            <a:r>
              <a:rPr lang="bn-IN" sz="2800" dirty="0" smtClean="0">
                <a:latin typeface="NikoshBAN" pitchFamily="2" charset="0"/>
                <a:cs typeface="NikoshBAN" pitchFamily="2" charset="0"/>
              </a:rPr>
              <a:t>ছোটগল্প           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  (খ) </a:t>
            </a:r>
            <a:r>
              <a:rPr lang="bn-IN" sz="2800" dirty="0" smtClean="0">
                <a:latin typeface="NikoshBAN" pitchFamily="2" charset="0"/>
                <a:cs typeface="NikoshBAN" pitchFamily="2" charset="0"/>
              </a:rPr>
              <a:t>উপন্যাস                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  (গ) </a:t>
            </a:r>
            <a:r>
              <a:rPr lang="bn-IN" sz="2800" dirty="0" smtClean="0">
                <a:latin typeface="NikoshBAN" pitchFamily="2" charset="0"/>
                <a:cs typeface="NikoshBAN" pitchFamily="2" charset="0"/>
              </a:rPr>
              <a:t>নাটক                  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  (ঘ) </a:t>
            </a:r>
            <a:r>
              <a:rPr lang="bn-IN" sz="2800" dirty="0" smtClean="0">
                <a:latin typeface="NikoshBAN" pitchFamily="2" charset="0"/>
                <a:cs typeface="NikoshBAN" pitchFamily="2" charset="0"/>
              </a:rPr>
              <a:t>কবিতা 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94112" y="2753380"/>
            <a:ext cx="99669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৩</a:t>
            </a:r>
            <a:r>
              <a:rPr lang="bn-IN" sz="2800" dirty="0" smtClean="0">
                <a:latin typeface="NikoshBAN" pitchFamily="2" charset="0"/>
                <a:cs typeface="NikoshBAN" pitchFamily="2" charset="0"/>
              </a:rPr>
              <a:t>৯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। </a:t>
            </a:r>
            <a:r>
              <a:rPr lang="bn-IN" sz="2800" dirty="0" smtClean="0">
                <a:latin typeface="NikoshBAN" pitchFamily="2" charset="0"/>
                <a:cs typeface="NikoshBAN" pitchFamily="2" charset="0"/>
              </a:rPr>
              <a:t>উদ্দীপকের সাথে কোন সাহিত্য রূপের মিল রয়েছে?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19296" y="5715000"/>
            <a:ext cx="99669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dirty="0" smtClean="0">
                <a:latin typeface="NikoshBAN" pitchFamily="2" charset="0"/>
                <a:cs typeface="NikoshBAN" pitchFamily="2" charset="0"/>
              </a:rPr>
              <a:t>(ক) 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i</a:t>
            </a:r>
            <a:r>
              <a:rPr lang="bn-IN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2800" dirty="0" smtClean="0">
                <a:latin typeface="NikoshBAN" pitchFamily="2" charset="0"/>
                <a:cs typeface="NikoshBAN" pitchFamily="2" charset="0"/>
              </a:rPr>
              <a:t>                 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 (খ) 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ii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2800" dirty="0" smtClean="0">
                <a:latin typeface="NikoshBAN" pitchFamily="2" charset="0"/>
                <a:cs typeface="NikoshBAN" pitchFamily="2" charset="0"/>
              </a:rPr>
              <a:t>                 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 (গ) 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iii</a:t>
            </a:r>
            <a:r>
              <a:rPr lang="bn-IN" sz="2800" dirty="0" smtClean="0">
                <a:latin typeface="NikoshBAN" pitchFamily="2" charset="0"/>
                <a:cs typeface="NikoshBAN" pitchFamily="2" charset="0"/>
              </a:rPr>
              <a:t>                     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(ঘ) 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i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,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ii</a:t>
            </a:r>
            <a:r>
              <a:rPr lang="bn-IN" sz="2800" dirty="0" smtClean="0">
                <a:latin typeface="NikoshBAN" pitchFamily="2" charset="0"/>
                <a:cs typeface="NikoshBAN" pitchFamily="2" charset="0"/>
              </a:rPr>
              <a:t> ও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iii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19296" y="4665729"/>
            <a:ext cx="99669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NikoshBAN" pitchFamily="2" charset="0"/>
                <a:cs typeface="NikoshBAN" pitchFamily="2" charset="0"/>
              </a:rPr>
              <a:t>i.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2800" dirty="0" smtClean="0">
                <a:latin typeface="NikoshBAN" pitchFamily="2" charset="0"/>
                <a:cs typeface="NikoshBAN" pitchFamily="2" charset="0"/>
              </a:rPr>
              <a:t>জীবনের খন্ড ঘটনা        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  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i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i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.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2800" dirty="0" smtClean="0">
                <a:latin typeface="NikoshBAN" pitchFamily="2" charset="0"/>
                <a:cs typeface="NikoshBAN" pitchFamily="2" charset="0"/>
              </a:rPr>
              <a:t>জীবনের পূর্ণরূপ        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  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i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ii.</a:t>
            </a:r>
            <a:r>
              <a:rPr lang="bn-IN" sz="2800" dirty="0" smtClean="0">
                <a:latin typeface="NikoshBAN" pitchFamily="2" charset="0"/>
                <a:cs typeface="NikoshBAN" pitchFamily="2" charset="0"/>
              </a:rPr>
              <a:t> চরিত্র বিশ্লেষণ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504601" y="5188949"/>
            <a:ext cx="550302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800" dirty="0" smtClean="0">
                <a:latin typeface="NikoshBAN" pitchFamily="2" charset="0"/>
                <a:cs typeface="NikoshBAN" pitchFamily="2" charset="0"/>
              </a:rPr>
              <a:t>নিচের কোনটি সঠিক?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86045" y="4048780"/>
            <a:ext cx="99669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800" dirty="0" smtClean="0">
                <a:latin typeface="NikoshBAN" pitchFamily="2" charset="0"/>
                <a:cs typeface="NikoshBAN" pitchFamily="2" charset="0"/>
              </a:rPr>
              <a:t>৪০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। </a:t>
            </a:r>
            <a:r>
              <a:rPr lang="bn-IN" sz="2800" dirty="0" smtClean="0">
                <a:latin typeface="NikoshBAN" pitchFamily="2" charset="0"/>
                <a:cs typeface="NikoshBAN" pitchFamily="2" charset="0"/>
              </a:rPr>
              <a:t>ছোটগল্পের আলোচ্য বিষয়-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4" name="Oval 13"/>
          <p:cNvSpPr/>
          <p:nvPr/>
        </p:nvSpPr>
        <p:spPr>
          <a:xfrm>
            <a:off x="701040" y="3505200"/>
            <a:ext cx="457200" cy="4572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/>
          <p:cNvSpPr/>
          <p:nvPr/>
        </p:nvSpPr>
        <p:spPr>
          <a:xfrm>
            <a:off x="648392" y="5748010"/>
            <a:ext cx="457200" cy="4572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5654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6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572000" y="4495800"/>
            <a:ext cx="640080" cy="152400"/>
          </a:xfrm>
          <a:prstGeom prst="rect">
            <a:avLst/>
          </a:prstGeom>
          <a:solidFill>
            <a:schemeClr val="accent6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2">
                  <a:lumMod val="60000"/>
                  <a:lumOff val="40000"/>
                </a:schemeClr>
              </a:solidFill>
            </a:endParaRPr>
          </a:p>
        </p:txBody>
      </p:sp>
      <p:grpSp>
        <p:nvGrpSpPr>
          <p:cNvPr id="16" name="Group 15"/>
          <p:cNvGrpSpPr/>
          <p:nvPr/>
        </p:nvGrpSpPr>
        <p:grpSpPr>
          <a:xfrm>
            <a:off x="0" y="0"/>
            <a:ext cx="10972800" cy="6858000"/>
            <a:chOff x="0" y="0"/>
            <a:chExt cx="9144000" cy="6858000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9144000" cy="6858000"/>
            </a:xfrm>
            <a:prstGeom prst="rect">
              <a:avLst/>
            </a:prstGeom>
          </p:spPr>
        </p:pic>
        <p:pic>
          <p:nvPicPr>
            <p:cNvPr id="15" name="Picture 14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40473" y="3471149"/>
              <a:ext cx="2216782" cy="557514"/>
            </a:xfrm>
            <a:prstGeom prst="rect">
              <a:avLst/>
            </a:prstGeom>
          </p:spPr>
        </p:pic>
      </p:grpSp>
      <p:sp>
        <p:nvSpPr>
          <p:cNvPr id="5" name="Rectangle 4"/>
          <p:cNvSpPr/>
          <p:nvPr/>
        </p:nvSpPr>
        <p:spPr>
          <a:xfrm>
            <a:off x="4681428" y="4448330"/>
            <a:ext cx="457200" cy="153650"/>
          </a:xfrm>
          <a:prstGeom prst="rect">
            <a:avLst/>
          </a:prstGeom>
          <a:solidFill>
            <a:schemeClr val="accent6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910029" y="1447800"/>
            <a:ext cx="54863" cy="304800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2040" y="1395385"/>
            <a:ext cx="1234440" cy="570929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8312" y="11352"/>
            <a:ext cx="5497894" cy="685800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78780" y="11352"/>
            <a:ext cx="5494020" cy="685800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1188721" y="1482777"/>
            <a:ext cx="8595359" cy="2474288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bn-IN" sz="7200" b="1" dirty="0" smtClean="0">
                <a:ln w="38100">
                  <a:solidFill>
                    <a:srgbClr val="12FA06"/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ধন্যবাদ </a:t>
            </a:r>
            <a:endParaRPr lang="en-US" sz="7200" b="1" dirty="0">
              <a:ln w="38100">
                <a:solidFill>
                  <a:srgbClr val="12FA06"/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830438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4.50867E-6 L -0.00208 0.34335 " pathEditMode="relative" rAng="0" ptsTypes="AA">
                                      <p:cBhvr>
                                        <p:cTn id="6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4" y="1715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Box 18"/>
          <p:cNvSpPr txBox="1"/>
          <p:nvPr/>
        </p:nvSpPr>
        <p:spPr>
          <a:xfrm>
            <a:off x="640081" y="692726"/>
            <a:ext cx="4480561" cy="3422074"/>
          </a:xfrm>
          <a:prstGeom prst="rect">
            <a:avLst/>
          </a:prstGeom>
          <a:noFill/>
        </p:spPr>
        <p:txBody>
          <a:bodyPr wrap="square" rtlCol="0">
            <a:prstTxWarp prst="textArchUpPour">
              <a:avLst/>
            </a:prstTxWarp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bn-IN" sz="4400" b="1" dirty="0" smtClean="0">
                <a:ln w="11430"/>
                <a:solidFill>
                  <a:srgbClr val="1025F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শিক্ষক </a:t>
            </a:r>
            <a:r>
              <a:rPr lang="bn-IN" sz="4000" b="1" dirty="0" smtClean="0">
                <a:ln w="11430"/>
                <a:solidFill>
                  <a:srgbClr val="1025F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পরিচিতি</a:t>
            </a:r>
            <a:r>
              <a:rPr lang="bn-IN" sz="4400" b="1" dirty="0" smtClean="0">
                <a:ln w="11430"/>
                <a:solidFill>
                  <a:srgbClr val="1025F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4400" b="1" dirty="0">
              <a:ln w="11430"/>
              <a:solidFill>
                <a:srgbClr val="1025F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6217920" y="762000"/>
            <a:ext cx="4114800" cy="3352800"/>
          </a:xfrm>
          <a:prstGeom prst="rect">
            <a:avLst/>
          </a:prstGeom>
          <a:noFill/>
        </p:spPr>
        <p:txBody>
          <a:bodyPr wrap="square" rtlCol="0">
            <a:prstTxWarp prst="textArchUpPour">
              <a:avLst/>
            </a:prstTxWarp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bn-IN" sz="6000" b="1" dirty="0" smtClean="0">
                <a:ln w="11430"/>
                <a:solidFill>
                  <a:srgbClr val="7030A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পাঠ পরিচিতি </a:t>
            </a:r>
            <a:endParaRPr lang="en-US" sz="6000" b="1" dirty="0">
              <a:ln w="11430"/>
              <a:solidFill>
                <a:srgbClr val="7030A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762000" y="3519056"/>
            <a:ext cx="5273039" cy="2554545"/>
          </a:xfrm>
          <a:prstGeom prst="rect">
            <a:avLst/>
          </a:prstGeom>
          <a:noFill/>
          <a:ln>
            <a:solidFill>
              <a:schemeClr val="accent2">
                <a:lumMod val="75000"/>
              </a:schemeClr>
            </a:solidFill>
            <a:prstDash val="lgDashDot"/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28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মোঃ রেজাউল ফারুক </a:t>
            </a:r>
          </a:p>
          <a:p>
            <a:pPr algn="ctr"/>
            <a:r>
              <a:rPr lang="bn-IN" sz="28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সহকারী শিক্ষক </a:t>
            </a:r>
          </a:p>
          <a:p>
            <a:pPr algn="ctr"/>
            <a:r>
              <a:rPr lang="bn-IN" sz="24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মানিকদিপা দারুস সুন্নাহ্‌ দাখিল মাদ্রাসা </a:t>
            </a:r>
          </a:p>
          <a:p>
            <a:pPr algn="ctr"/>
            <a:r>
              <a:rPr lang="bn-IN" sz="2800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শাজাহানপুর, বগুড়া। </a:t>
            </a:r>
          </a:p>
          <a:p>
            <a:pPr algn="ctr"/>
            <a:r>
              <a:rPr lang="bn-IN" sz="2800" dirty="0" smtClean="0">
                <a:solidFill>
                  <a:schemeClr val="accent4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০১৭৫০-৭৮২৭৭০ </a:t>
            </a:r>
          </a:p>
          <a:p>
            <a:pPr algn="ctr"/>
            <a:r>
              <a:rPr lang="bn-BD" sz="20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rezaulnogor</a:t>
            </a:r>
            <a:r>
              <a:rPr lang="bn-IN" sz="20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@</a:t>
            </a:r>
            <a:r>
              <a:rPr lang="bn-BD" sz="20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gmail.com</a:t>
            </a:r>
            <a:endParaRPr lang="en-US" sz="2000" dirty="0">
              <a:solidFill>
                <a:srgbClr val="0070C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6126480" y="3505201"/>
            <a:ext cx="4084320" cy="2554545"/>
          </a:xfrm>
          <a:prstGeom prst="rect">
            <a:avLst/>
          </a:prstGeom>
          <a:noFill/>
          <a:ln>
            <a:solidFill>
              <a:schemeClr val="accent5">
                <a:lumMod val="75000"/>
              </a:schemeClr>
            </a:solidFill>
            <a:prstDash val="dashDot"/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32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বাংলা প্রথম পত্র </a:t>
            </a:r>
          </a:p>
          <a:p>
            <a:pPr algn="ctr"/>
            <a:r>
              <a:rPr lang="bn-IN" sz="3200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NikoshBAN" pitchFamily="2" charset="0"/>
                <a:cs typeface="NikoshBAN" pitchFamily="2" charset="0"/>
              </a:rPr>
              <a:t>(গদ্য)</a:t>
            </a:r>
            <a:r>
              <a:rPr lang="bn-BD" sz="3200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dirty="0">
                <a:solidFill>
                  <a:schemeClr val="accent6">
                    <a:lumMod val="60000"/>
                    <a:lumOff val="40000"/>
                  </a:schemeClr>
                </a:solidFill>
                <a:latin typeface="NikoshBAN" pitchFamily="2" charset="0"/>
                <a:cs typeface="NikoshBAN" pitchFamily="2" charset="0"/>
              </a:rPr>
              <a:t>বহুনির্বাচনি প্রশ্নোত্তর </a:t>
            </a:r>
            <a:endParaRPr lang="bn-IN" sz="3200" dirty="0" smtClean="0">
              <a:solidFill>
                <a:srgbClr val="0070C0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IN" sz="32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নব</a:t>
            </a:r>
            <a:r>
              <a:rPr lang="en-US" sz="32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ম</a:t>
            </a:r>
            <a:r>
              <a:rPr lang="bn-IN" sz="32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-দশম শ্রেণি </a:t>
            </a:r>
          </a:p>
          <a:p>
            <a:pPr algn="ctr"/>
            <a:r>
              <a:rPr lang="bn-IN" sz="32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সময়ঃ 5০ মিনিট </a:t>
            </a:r>
          </a:p>
          <a:p>
            <a:pPr algn="ctr"/>
            <a:r>
              <a:rPr lang="bn-IN" sz="3200" dirty="0" smtClean="0">
                <a:solidFill>
                  <a:srgbClr val="1025F0"/>
                </a:solidFill>
                <a:latin typeface="NikoshBAN" pitchFamily="2" charset="0"/>
                <a:cs typeface="NikoshBAN" pitchFamily="2" charset="0"/>
              </a:rPr>
              <a:t>তারিখঃ২৬/০2/২০2০ইং</a:t>
            </a:r>
            <a:r>
              <a:rPr lang="bn-IN" sz="3200" dirty="0" smtClean="0">
                <a:solidFill>
                  <a:srgbClr val="F018D6"/>
                </a:solidFill>
                <a:latin typeface="NikoshBAN" pitchFamily="2" charset="0"/>
                <a:cs typeface="NikoshBAN" pitchFamily="2" charset="0"/>
              </a:rPr>
              <a:t>  </a:t>
            </a:r>
            <a:endParaRPr lang="en-US" sz="3200" dirty="0">
              <a:solidFill>
                <a:srgbClr val="F018D6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5" name="Picture 2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20641" y="3405951"/>
            <a:ext cx="1502875" cy="2198333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3441" y="100237"/>
            <a:ext cx="2193433" cy="308181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5180" y="1594256"/>
            <a:ext cx="1810362" cy="1834744"/>
          </a:xfrm>
          <a:prstGeom prst="ellipse">
            <a:avLst/>
          </a:prstGeom>
          <a:ln w="63500" cap="rnd">
            <a:solidFill>
              <a:srgbClr val="1025F0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528" r="13736" b="55778"/>
          <a:stretch/>
        </p:blipFill>
        <p:spPr>
          <a:xfrm>
            <a:off x="7358404" y="1671624"/>
            <a:ext cx="1833831" cy="1709751"/>
          </a:xfrm>
          <a:prstGeom prst="ellipse">
            <a:avLst/>
          </a:prstGeom>
          <a:ln w="63500" cap="rnd">
            <a:solidFill>
              <a:srgbClr val="660066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14297730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581172" y="426113"/>
            <a:ext cx="3657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4800" b="1" dirty="0" smtClean="0">
                <a:latin typeface="NikoshBAN" pitchFamily="2" charset="0"/>
                <a:cs typeface="NikoshBAN" pitchFamily="2" charset="0"/>
              </a:rPr>
              <a:t>ছবিগুলো </a:t>
            </a:r>
            <a:r>
              <a:rPr lang="bn-IN" sz="4800" b="1" dirty="0" smtClean="0">
                <a:latin typeface="NikoshBAN" pitchFamily="2" charset="0"/>
                <a:cs typeface="NikoshBAN" pitchFamily="2" charset="0"/>
              </a:rPr>
              <a:t>কিসের </a:t>
            </a:r>
            <a:r>
              <a:rPr lang="bn-BD" sz="4800" b="1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4800" b="1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4098" b="93443" l="9719" r="88993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924"/>
          <a:stretch/>
        </p:blipFill>
        <p:spPr>
          <a:xfrm>
            <a:off x="7848600" y="426113"/>
            <a:ext cx="3246348" cy="32766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62275" y="3680777"/>
            <a:ext cx="1762125" cy="252412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811131"/>
            <a:ext cx="1790700" cy="256222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3657600"/>
            <a:ext cx="1762125" cy="252412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44944" y="3657600"/>
            <a:ext cx="2547302" cy="254730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3111276" y="836796"/>
            <a:ext cx="2085618" cy="2987506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3644"/>
          <a:stretch/>
        </p:blipFill>
        <p:spPr>
          <a:xfrm rot="16200000">
            <a:off x="6143846" y="937077"/>
            <a:ext cx="2085617" cy="278693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577"/>
          <a:stretch/>
        </p:blipFill>
        <p:spPr>
          <a:xfrm>
            <a:off x="5152878" y="3657601"/>
            <a:ext cx="1857522" cy="25473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28253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956560" y="609600"/>
            <a:ext cx="5029200" cy="923330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  <a:scene3d>
              <a:camera prst="perspectiveRight"/>
              <a:lightRig rig="threePt" dir="t"/>
            </a:scene3d>
            <a:sp3d extrusionH="247650" contourW="6350">
              <a:extrusionClr>
                <a:schemeClr val="accent5">
                  <a:lumMod val="20000"/>
                  <a:lumOff val="80000"/>
                </a:schemeClr>
              </a:extrusionClr>
            </a:sp3d>
          </a:bodyPr>
          <a:lstStyle/>
          <a:p>
            <a:pPr algn="ctr"/>
            <a:r>
              <a:rPr lang="bn-BD" sz="5400" b="1" dirty="0" smtClean="0">
                <a:ln w="18000">
                  <a:solidFill>
                    <a:srgbClr val="1025F0"/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পাঠ ঘোষণা </a:t>
            </a:r>
            <a:endParaRPr lang="en-US" sz="5400" b="1" dirty="0">
              <a:ln w="18000">
                <a:solidFill>
                  <a:srgbClr val="1025F0"/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051560" y="2209800"/>
            <a:ext cx="8808720" cy="1874460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  <a:scene3d>
              <a:camera prst="perspectiveAbove"/>
              <a:lightRig rig="threePt" dir="t"/>
            </a:scene3d>
            <a:sp3d extrusionH="254000" contourW="12700">
              <a:extrusionClr>
                <a:schemeClr val="accent5">
                  <a:lumMod val="20000"/>
                  <a:lumOff val="80000"/>
                </a:schemeClr>
              </a:extrusionClr>
              <a:contourClr>
                <a:schemeClr val="bg1"/>
              </a:contourClr>
            </a:sp3d>
          </a:bodyPr>
          <a:lstStyle/>
          <a:p>
            <a:pPr algn="ctr"/>
            <a:r>
              <a:rPr lang="bn-IN" sz="9600" b="1" dirty="0" smtClean="0">
                <a:ln w="24500" cmpd="dbl">
                  <a:solidFill>
                    <a:schemeClr val="accent6">
                      <a:lumMod val="60000"/>
                      <a:lumOff val="40000"/>
                    </a:schemeClr>
                  </a:solidFill>
                  <a:prstDash val="solid"/>
                  <a:miter lim="800000"/>
                </a:ln>
                <a:solidFill>
                  <a:srgbClr val="002060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সাহিত্যের রূপ ও রীতি  </a:t>
            </a:r>
            <a:r>
              <a:rPr lang="bn-BD" sz="9600" b="1" dirty="0" smtClean="0">
                <a:ln w="24500" cmpd="dbl">
                  <a:solidFill>
                    <a:schemeClr val="accent6">
                      <a:lumMod val="60000"/>
                      <a:lumOff val="40000"/>
                    </a:schemeClr>
                  </a:solidFill>
                  <a:prstDash val="solid"/>
                  <a:miter lim="800000"/>
                </a:ln>
                <a:solidFill>
                  <a:srgbClr val="002060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9600" b="1" dirty="0">
              <a:ln w="24500" cmpd="dbl">
                <a:solidFill>
                  <a:schemeClr val="accent6">
                    <a:lumMod val="60000"/>
                    <a:lumOff val="40000"/>
                  </a:schemeClr>
                </a:solidFill>
                <a:prstDash val="solid"/>
                <a:miter lim="800000"/>
              </a:ln>
              <a:solidFill>
                <a:srgbClr val="002060"/>
              </a:soli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718560" y="4969376"/>
            <a:ext cx="6141720" cy="763136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  <a:scene3d>
              <a:camera prst="perspectiveRight"/>
              <a:lightRig rig="flat" dir="tl">
                <a:rot lat="0" lon="0" rev="6600000"/>
              </a:lightRig>
            </a:scene3d>
            <a:sp3d extrusionH="304800">
              <a:bevelT w="38100" h="31750"/>
              <a:extrusionClr>
                <a:srgbClr val="B8E08C"/>
              </a:extrusionClr>
              <a:contourClr>
                <a:srgbClr val="00B050"/>
              </a:contourClr>
            </a:sp3d>
          </a:bodyPr>
          <a:lstStyle/>
          <a:p>
            <a:r>
              <a:rPr lang="bn-IN" sz="5400" b="1" dirty="0" smtClean="0">
                <a:ln w="11430"/>
                <a:solidFill>
                  <a:srgbClr val="00B05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হায়াৎ মামুদ  </a:t>
            </a:r>
            <a:endParaRPr lang="en-US" sz="5400" b="1" dirty="0">
              <a:ln w="11430"/>
              <a:solidFill>
                <a:srgbClr val="00B05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915193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48640" y="456091"/>
            <a:ext cx="99669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১।</a:t>
            </a:r>
            <a:r>
              <a:rPr lang="bn-IN" sz="2800" dirty="0" smtClean="0">
                <a:latin typeface="NikoshBAN" pitchFamily="2" charset="0"/>
                <a:cs typeface="NikoshBAN" pitchFamily="2" charset="0"/>
              </a:rPr>
              <a:t> হায়াৎ মামুদ কত সালে জন্মগ্রহণ করেন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? 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48640" y="874693"/>
            <a:ext cx="996696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dirty="0" smtClean="0">
                <a:latin typeface="NikoshBAN" pitchFamily="2" charset="0"/>
                <a:cs typeface="NikoshBAN" pitchFamily="2" charset="0"/>
              </a:rPr>
              <a:t>(ক) </a:t>
            </a:r>
            <a:r>
              <a:rPr lang="bn-IN" sz="2800" dirty="0" smtClean="0">
                <a:latin typeface="NikoshBAN" pitchFamily="2" charset="0"/>
                <a:cs typeface="NikoshBAN" pitchFamily="2" charset="0"/>
              </a:rPr>
              <a:t>১৯২৯ সালে ২রা জুলাই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  </a:t>
            </a:r>
            <a:r>
              <a:rPr lang="bn-IN" sz="2800" dirty="0" smtClean="0">
                <a:latin typeface="NikoshBAN" pitchFamily="2" charset="0"/>
                <a:cs typeface="NikoshBAN" pitchFamily="2" charset="0"/>
              </a:rPr>
              <a:t>                                 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 (খ) </a:t>
            </a:r>
            <a:r>
              <a:rPr lang="bn-IN" sz="2800" dirty="0" smtClean="0">
                <a:latin typeface="NikoshBAN" pitchFamily="2" charset="0"/>
                <a:cs typeface="NikoshBAN" pitchFamily="2" charset="0"/>
              </a:rPr>
              <a:t>১৯৩৯ </a:t>
            </a:r>
            <a:r>
              <a:rPr lang="bn-IN" sz="2800" dirty="0">
                <a:latin typeface="NikoshBAN" pitchFamily="2" charset="0"/>
                <a:cs typeface="NikoshBAN" pitchFamily="2" charset="0"/>
              </a:rPr>
              <a:t>সালে ২রা জুলাই 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   </a:t>
            </a:r>
            <a:endParaRPr lang="bn-IN" sz="2800" dirty="0" smtClean="0">
              <a:latin typeface="NikoshBAN" pitchFamily="2" charset="0"/>
              <a:cs typeface="NikoshBAN" pitchFamily="2" charset="0"/>
            </a:endParaRPr>
          </a:p>
          <a:p>
            <a:r>
              <a:rPr lang="bn-BD" sz="2800" dirty="0" smtClean="0">
                <a:latin typeface="NikoshBAN" pitchFamily="2" charset="0"/>
                <a:cs typeface="NikoshBAN" pitchFamily="2" charset="0"/>
              </a:rPr>
              <a:t>(গ) </a:t>
            </a:r>
            <a:r>
              <a:rPr lang="bn-IN" sz="2800" dirty="0" smtClean="0">
                <a:latin typeface="NikoshBAN" pitchFamily="2" charset="0"/>
                <a:cs typeface="NikoshBAN" pitchFamily="2" charset="0"/>
              </a:rPr>
              <a:t>১৯৫৯ </a:t>
            </a:r>
            <a:r>
              <a:rPr lang="bn-IN" sz="2800" dirty="0">
                <a:latin typeface="NikoshBAN" pitchFamily="2" charset="0"/>
                <a:cs typeface="NikoshBAN" pitchFamily="2" charset="0"/>
              </a:rPr>
              <a:t>সালে ২রা জুলাই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2800" dirty="0" smtClean="0">
                <a:latin typeface="NikoshBAN" pitchFamily="2" charset="0"/>
                <a:cs typeface="NikoshBAN" pitchFamily="2" charset="0"/>
              </a:rPr>
              <a:t>                                 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 (ঘ)</a:t>
            </a:r>
            <a:r>
              <a:rPr lang="bn-IN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2800" dirty="0" smtClean="0">
                <a:latin typeface="NikoshBAN" pitchFamily="2" charset="0"/>
                <a:cs typeface="NikoshBAN" pitchFamily="2" charset="0"/>
              </a:rPr>
              <a:t>১৯১৯ </a:t>
            </a:r>
            <a:r>
              <a:rPr lang="bn-IN" sz="2800" dirty="0">
                <a:latin typeface="NikoshBAN" pitchFamily="2" charset="0"/>
                <a:cs typeface="NikoshBAN" pitchFamily="2" charset="0"/>
              </a:rPr>
              <a:t>সালে ২রা জুলাই</a:t>
            </a:r>
            <a:r>
              <a:rPr lang="bn-BD" sz="2800" dirty="0">
                <a:latin typeface="NikoshBAN" pitchFamily="2" charset="0"/>
                <a:cs typeface="NikoshBAN" pitchFamily="2" charset="0"/>
              </a:rPr>
              <a:t>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48640" y="1762780"/>
            <a:ext cx="99669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dirty="0">
                <a:latin typeface="NikoshBAN" pitchFamily="2" charset="0"/>
                <a:cs typeface="NikoshBAN" pitchFamily="2" charset="0"/>
              </a:rPr>
              <a:t>২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।</a:t>
            </a:r>
            <a:r>
              <a:rPr lang="bn-IN" sz="2800" dirty="0" smtClean="0">
                <a:latin typeface="NikoshBAN" pitchFamily="2" charset="0"/>
                <a:cs typeface="NikoshBAN" pitchFamily="2" charset="0"/>
              </a:rPr>
              <a:t> ‘যা নেই ভারতে তা নেই ভারতে’- মন্তব্যটি কোনটি সম্পর্কে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?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48640" y="2829580"/>
            <a:ext cx="99669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dirty="0">
                <a:latin typeface="NikoshBAN" pitchFamily="2" charset="0"/>
                <a:cs typeface="NikoshBAN" pitchFamily="2" charset="0"/>
              </a:rPr>
              <a:t>৩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।</a:t>
            </a:r>
            <a:r>
              <a:rPr lang="bn-IN" sz="2800" dirty="0" smtClean="0">
                <a:latin typeface="NikoshBAN" pitchFamily="2" charset="0"/>
                <a:cs typeface="NikoshBAN" pitchFamily="2" charset="0"/>
              </a:rPr>
              <a:t> গীতিকবিতার আদি নিদর্শন-  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48640" y="3896380"/>
            <a:ext cx="99669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dirty="0">
                <a:latin typeface="NikoshBAN" pitchFamily="2" charset="0"/>
                <a:cs typeface="NikoshBAN" pitchFamily="2" charset="0"/>
              </a:rPr>
              <a:t>৪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। </a:t>
            </a:r>
            <a:r>
              <a:rPr lang="bn-IN" sz="2800" dirty="0" smtClean="0">
                <a:latin typeface="NikoshBAN" pitchFamily="2" charset="0"/>
                <a:cs typeface="NikoshBAN" pitchFamily="2" charset="0"/>
              </a:rPr>
              <a:t>বক্তার ভাবোচ্ছ্বাসের পরিস্ফুটন মাত্র যাহার উদ্দেশ্য সেই কাব্যই-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48640" y="2296180"/>
            <a:ext cx="99669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dirty="0" smtClean="0">
                <a:latin typeface="NikoshBAN" pitchFamily="2" charset="0"/>
                <a:cs typeface="NikoshBAN" pitchFamily="2" charset="0"/>
              </a:rPr>
              <a:t>(ক)</a:t>
            </a:r>
            <a:r>
              <a:rPr lang="bn-IN" sz="2800" dirty="0" smtClean="0">
                <a:latin typeface="NikoshBAN" pitchFamily="2" charset="0"/>
                <a:cs typeface="NikoshBAN" pitchFamily="2" charset="0"/>
              </a:rPr>
              <a:t> গীতিকবিতা          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 (খ)</a:t>
            </a:r>
            <a:r>
              <a:rPr lang="bn-IN" sz="2800" dirty="0" smtClean="0">
                <a:latin typeface="NikoshBAN" pitchFamily="2" charset="0"/>
                <a:cs typeface="NikoshBAN" pitchFamily="2" charset="0"/>
              </a:rPr>
              <a:t> ছোটগল্প               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 (গ)</a:t>
            </a:r>
            <a:r>
              <a:rPr lang="bn-IN" sz="2800" dirty="0" smtClean="0">
                <a:latin typeface="NikoshBAN" pitchFamily="2" charset="0"/>
                <a:cs typeface="NikoshBAN" pitchFamily="2" charset="0"/>
              </a:rPr>
              <a:t> মহাকাব্য           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 (ঘ)</a:t>
            </a:r>
            <a:r>
              <a:rPr lang="bn-IN" sz="2800" dirty="0" smtClean="0">
                <a:latin typeface="NikoshBAN" pitchFamily="2" charset="0"/>
                <a:cs typeface="NikoshBAN" pitchFamily="2" charset="0"/>
              </a:rPr>
              <a:t> কাহিনীকাব্য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48640" y="3362980"/>
            <a:ext cx="99669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dirty="0" smtClean="0">
                <a:latin typeface="NikoshBAN" pitchFamily="2" charset="0"/>
                <a:cs typeface="NikoshBAN" pitchFamily="2" charset="0"/>
              </a:rPr>
              <a:t>(ক) </a:t>
            </a:r>
            <a:r>
              <a:rPr lang="bn-IN" sz="2800" dirty="0" smtClean="0">
                <a:latin typeface="NikoshBAN" pitchFamily="2" charset="0"/>
                <a:cs typeface="NikoshBAN" pitchFamily="2" charset="0"/>
              </a:rPr>
              <a:t>মেঘনাদবধ কাব্য 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  (খ) </a:t>
            </a:r>
            <a:r>
              <a:rPr lang="bn-IN" sz="2800" dirty="0" smtClean="0">
                <a:latin typeface="NikoshBAN" pitchFamily="2" charset="0"/>
                <a:cs typeface="NikoshBAN" pitchFamily="2" charset="0"/>
              </a:rPr>
              <a:t>মহাভারত    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  (গ) </a:t>
            </a:r>
            <a:r>
              <a:rPr lang="bn-IN" sz="2800" dirty="0" smtClean="0">
                <a:latin typeface="NikoshBAN" pitchFamily="2" charset="0"/>
                <a:cs typeface="NikoshBAN" pitchFamily="2" charset="0"/>
              </a:rPr>
              <a:t>মহাশ্মশান          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 (ঘ) </a:t>
            </a:r>
            <a:r>
              <a:rPr lang="bn-IN" sz="2800" dirty="0" smtClean="0">
                <a:latin typeface="NikoshBAN" pitchFamily="2" charset="0"/>
                <a:cs typeface="NikoshBAN" pitchFamily="2" charset="0"/>
              </a:rPr>
              <a:t>বৈষ্ণব কবিতাবলি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24840" y="5410200"/>
            <a:ext cx="996696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dirty="0" smtClean="0">
                <a:latin typeface="NikoshBAN" pitchFamily="2" charset="0"/>
                <a:cs typeface="NikoshBAN" pitchFamily="2" charset="0"/>
              </a:rPr>
              <a:t>(ক) </a:t>
            </a:r>
            <a:r>
              <a:rPr lang="bn-IN" sz="2800" dirty="0" smtClean="0">
                <a:latin typeface="NikoshBAN" pitchFamily="2" charset="0"/>
                <a:cs typeface="NikoshBAN" pitchFamily="2" charset="0"/>
              </a:rPr>
              <a:t>অন্তরের বাসনা অতৃপ্ত থাকা  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2800" dirty="0" smtClean="0">
                <a:latin typeface="NikoshBAN" pitchFamily="2" charset="0"/>
                <a:cs typeface="NikoshBAN" pitchFamily="2" charset="0"/>
              </a:rPr>
              <a:t>                      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 (খ) </a:t>
            </a:r>
            <a:r>
              <a:rPr lang="bn-IN" sz="2800" dirty="0" smtClean="0">
                <a:latin typeface="NikoshBAN" pitchFamily="2" charset="0"/>
                <a:cs typeface="NikoshBAN" pitchFamily="2" charset="0"/>
              </a:rPr>
              <a:t>পরিসর অযাচিত বড় হওয়া </a:t>
            </a:r>
          </a:p>
          <a:p>
            <a:r>
              <a:rPr lang="bn-BD" sz="2800" dirty="0" smtClean="0">
                <a:latin typeface="NikoshBAN" pitchFamily="2" charset="0"/>
                <a:cs typeface="NikoshBAN" pitchFamily="2" charset="0"/>
              </a:rPr>
              <a:t>(গ) </a:t>
            </a:r>
            <a:r>
              <a:rPr lang="bn-IN" sz="2800" dirty="0" smtClean="0">
                <a:latin typeface="NikoshBAN" pitchFamily="2" charset="0"/>
                <a:cs typeface="NikoshBAN" pitchFamily="2" charset="0"/>
              </a:rPr>
              <a:t>আকর্ষণীয় গুণাগুণ বিদ্যমান                        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  (ঘ) </a:t>
            </a:r>
            <a:r>
              <a:rPr lang="bn-IN" sz="2800" dirty="0" smtClean="0">
                <a:latin typeface="NikoshBAN" pitchFamily="2" charset="0"/>
                <a:cs typeface="NikoshBAN" pitchFamily="2" charset="0"/>
              </a:rPr>
              <a:t>সৃজনশীলতায় পরিপূর্ণ 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48640" y="4419600"/>
            <a:ext cx="99669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dirty="0" smtClean="0">
                <a:latin typeface="NikoshBAN" pitchFamily="2" charset="0"/>
                <a:cs typeface="NikoshBAN" pitchFamily="2" charset="0"/>
              </a:rPr>
              <a:t>(ক) </a:t>
            </a:r>
            <a:r>
              <a:rPr lang="bn-IN" sz="2800" dirty="0" smtClean="0">
                <a:latin typeface="NikoshBAN" pitchFamily="2" charset="0"/>
                <a:cs typeface="NikoshBAN" pitchFamily="2" charset="0"/>
              </a:rPr>
              <a:t>মহাকাব্য           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  (খ) </a:t>
            </a:r>
            <a:r>
              <a:rPr lang="bn-IN" sz="2800" dirty="0" smtClean="0">
                <a:latin typeface="NikoshBAN" pitchFamily="2" charset="0"/>
                <a:cs typeface="NikoshBAN" pitchFamily="2" charset="0"/>
              </a:rPr>
              <a:t>কাহিনী কাব্য        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2800" dirty="0" smtClean="0">
                <a:latin typeface="NikoshBAN" pitchFamily="2" charset="0"/>
                <a:cs typeface="NikoshBAN" pitchFamily="2" charset="0"/>
              </a:rPr>
              <a:t>  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 (গ) </a:t>
            </a:r>
            <a:r>
              <a:rPr lang="bn-IN" sz="2800" dirty="0" smtClean="0">
                <a:latin typeface="NikoshBAN" pitchFamily="2" charset="0"/>
                <a:cs typeface="NikoshBAN" pitchFamily="2" charset="0"/>
              </a:rPr>
              <a:t>গীতিকাব্য          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  (ঘ)</a:t>
            </a:r>
            <a:r>
              <a:rPr lang="bn-IN" sz="2800" dirty="0" smtClean="0">
                <a:latin typeface="NikoshBAN" pitchFamily="2" charset="0"/>
                <a:cs typeface="NikoshBAN" pitchFamily="2" charset="0"/>
              </a:rPr>
              <a:t> দৃশ্যকাব্য 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 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48640" y="4953000"/>
            <a:ext cx="99669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৫।</a:t>
            </a:r>
            <a:r>
              <a:rPr lang="bn-IN" sz="2800" dirty="0" smtClean="0">
                <a:latin typeface="NikoshBAN" pitchFamily="2" charset="0"/>
                <a:cs typeface="NikoshBAN" pitchFamily="2" charset="0"/>
              </a:rPr>
              <a:t> ‘শেষ হয়েও হইল না শেষ’ এর অর্থ কী? 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Oval 11"/>
          <p:cNvSpPr/>
          <p:nvPr/>
        </p:nvSpPr>
        <p:spPr>
          <a:xfrm>
            <a:off x="6629400" y="914400"/>
            <a:ext cx="457200" cy="4572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/>
          <p:cNvSpPr/>
          <p:nvPr/>
        </p:nvSpPr>
        <p:spPr>
          <a:xfrm>
            <a:off x="5943600" y="2329190"/>
            <a:ext cx="457200" cy="4572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/>
          <p:cNvSpPr/>
          <p:nvPr/>
        </p:nvSpPr>
        <p:spPr>
          <a:xfrm>
            <a:off x="7543800" y="3429000"/>
            <a:ext cx="457200" cy="4572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/>
          <p:cNvSpPr/>
          <p:nvPr/>
        </p:nvSpPr>
        <p:spPr>
          <a:xfrm>
            <a:off x="5989320" y="4472910"/>
            <a:ext cx="457200" cy="4572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Oval 17"/>
          <p:cNvSpPr/>
          <p:nvPr/>
        </p:nvSpPr>
        <p:spPr>
          <a:xfrm>
            <a:off x="685800" y="5410200"/>
            <a:ext cx="457200" cy="4572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85876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 tmFilter="0,0; .5, 1; 1, 1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 tmFilter="0,0; .5, 1; 1, 1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 tmFilter="0,0; .5, 1; 1, 1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3" dur="500" tmFilter="0,0; .5, 1; 1, 1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2" dur="500" tmFilter="0,0; .5, 1; 1, 1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0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0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0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0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1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9" dur="500" tmFilter="0,0; .5, 1; 1, 1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8" dur="500" tmFilter="0,0; .5, 1; 1, 1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4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4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4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>
                      <p:stCondLst>
                        <p:cond delay="indefinite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5" dur="500" tmFilter="0,0; .5, 1; 1, 1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6" fill="hold">
                      <p:stCondLst>
                        <p:cond delay="indefinite"/>
                      </p:stCondLst>
                      <p:childTnLst>
                        <p:par>
                          <p:cTn id="157" fill="hold">
                            <p:stCondLst>
                              <p:cond delay="0"/>
                            </p:stCondLst>
                            <p:childTnLst>
                              <p:par>
                                <p:cTn id="158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4" dur="500" tmFilter="0,0; .5, 1; 1, 1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5" fill="hold">
                      <p:stCondLst>
                        <p:cond delay="indefinite"/>
                      </p:stCondLst>
                      <p:childTnLst>
                        <p:par>
                          <p:cTn id="166" fill="hold">
                            <p:stCondLst>
                              <p:cond delay="0"/>
                            </p:stCondLst>
                            <p:childTnLst>
                              <p:par>
                                <p:cTn id="167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7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7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7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8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8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  <p:bldP spid="6" grpId="0"/>
      <p:bldP spid="7" grpId="0"/>
      <p:bldP spid="8" grpId="0"/>
      <p:bldP spid="9" grpId="0"/>
      <p:bldP spid="10" grpId="0"/>
      <p:bldP spid="11" grpId="0"/>
      <p:bldP spid="12" grpId="0" animBg="1"/>
      <p:bldP spid="15" grpId="0" animBg="1"/>
      <p:bldP spid="16" grpId="0" animBg="1"/>
      <p:bldP spid="17" grpId="0" animBg="1"/>
      <p:bldP spid="1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410200" y="5197553"/>
            <a:ext cx="43738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3600" dirty="0" smtClean="0">
                <a:latin typeface="NikoshBAN" pitchFamily="2" charset="0"/>
                <a:cs typeface="NikoshBAN" pitchFamily="2" charset="0"/>
              </a:rPr>
              <a:t>ট্র্যাজেডি নাটকের দৃশ্য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1524000"/>
            <a:ext cx="3584448" cy="3657600"/>
          </a:xfrm>
          <a:prstGeom prst="rect">
            <a:avLst/>
          </a:prstGeom>
          <a:ln w="38100">
            <a:solidFill>
              <a:srgbClr val="12FA06"/>
            </a:solidFill>
          </a:ln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98843" y="1524000"/>
            <a:ext cx="5585114" cy="3657600"/>
          </a:xfrm>
          <a:prstGeom prst="rect">
            <a:avLst/>
          </a:prstGeom>
          <a:ln w="38100">
            <a:solidFill>
              <a:srgbClr val="12FA06"/>
            </a:solidFill>
          </a:ln>
        </p:spPr>
      </p:pic>
      <p:sp>
        <p:nvSpPr>
          <p:cNvPr id="5" name="TextBox 4"/>
          <p:cNvSpPr txBox="1"/>
          <p:nvPr/>
        </p:nvSpPr>
        <p:spPr>
          <a:xfrm>
            <a:off x="3810000" y="487471"/>
            <a:ext cx="3657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4800" b="1" dirty="0" smtClean="0">
                <a:latin typeface="NikoshBAN" pitchFamily="2" charset="0"/>
                <a:cs typeface="NikoshBAN" pitchFamily="2" charset="0"/>
              </a:rPr>
              <a:t>ছবিগুলো দেখ </a:t>
            </a:r>
            <a:endParaRPr lang="en-US" sz="48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914400" y="5197553"/>
            <a:ext cx="43738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3600" dirty="0">
                <a:latin typeface="NikoshBAN" pitchFamily="2" charset="0"/>
                <a:cs typeface="NikoshBAN" pitchFamily="2" charset="0"/>
              </a:rPr>
              <a:t>রাজা রামমোহন রায়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259976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79120" y="467380"/>
            <a:ext cx="99669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800" dirty="0">
                <a:latin typeface="NikoshBAN" pitchFamily="2" charset="0"/>
                <a:cs typeface="NikoshBAN" pitchFamily="2" charset="0"/>
              </a:rPr>
              <a:t>৬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।</a:t>
            </a:r>
            <a:r>
              <a:rPr lang="bn-IN" sz="2800" dirty="0" smtClean="0">
                <a:latin typeface="NikoshBAN" pitchFamily="2" charset="0"/>
                <a:cs typeface="NikoshBAN" pitchFamily="2" charset="0"/>
              </a:rPr>
              <a:t> বাংলা গদ্যের প্রস্তুতিপর্বের শিল্পী কাকে বলা হয়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? 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79120" y="1000780"/>
            <a:ext cx="99669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dirty="0" smtClean="0">
                <a:latin typeface="NikoshBAN" pitchFamily="2" charset="0"/>
                <a:cs typeface="NikoshBAN" pitchFamily="2" charset="0"/>
              </a:rPr>
              <a:t>(ক) </a:t>
            </a:r>
            <a:r>
              <a:rPr lang="bn-IN" sz="2800" dirty="0" smtClean="0">
                <a:latin typeface="NikoshBAN" pitchFamily="2" charset="0"/>
                <a:cs typeface="NikoshBAN" pitchFamily="2" charset="0"/>
              </a:rPr>
              <a:t>দ্বিজেন্দ্রলাল রায়  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  (খ) </a:t>
            </a:r>
            <a:r>
              <a:rPr lang="bn-IN" sz="2800" dirty="0" smtClean="0">
                <a:latin typeface="NikoshBAN" pitchFamily="2" charset="0"/>
                <a:cs typeface="NikoshBAN" pitchFamily="2" charset="0"/>
              </a:rPr>
              <a:t>দীনবন্ধু মিত্র 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  (গ) </a:t>
            </a:r>
            <a:r>
              <a:rPr lang="bn-IN" sz="2800" dirty="0" smtClean="0">
                <a:latin typeface="NikoshBAN" pitchFamily="2" charset="0"/>
                <a:cs typeface="NikoshBAN" pitchFamily="2" charset="0"/>
              </a:rPr>
              <a:t>রাজা রামমোহন রায়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 (ঘ)</a:t>
            </a:r>
            <a:r>
              <a:rPr lang="bn-IN" sz="2800" dirty="0" smtClean="0">
                <a:latin typeface="NikoshBAN" pitchFamily="2" charset="0"/>
                <a:cs typeface="NikoshBAN" pitchFamily="2" charset="0"/>
              </a:rPr>
              <a:t> গিরিশ চন্দ্র ঘোষ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48640" y="1534180"/>
            <a:ext cx="99669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800" dirty="0">
                <a:latin typeface="NikoshBAN" pitchFamily="2" charset="0"/>
                <a:cs typeface="NikoshBAN" pitchFamily="2" charset="0"/>
              </a:rPr>
              <a:t>৭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।</a:t>
            </a:r>
            <a:r>
              <a:rPr lang="bn-IN" sz="2800" dirty="0" smtClean="0">
                <a:latin typeface="NikoshBAN" pitchFamily="2" charset="0"/>
                <a:cs typeface="NikoshBAN" pitchFamily="2" charset="0"/>
              </a:rPr>
              <a:t> তন্ময় প্রবন্ধ বিষয়বস্তু প্রধান হলে মন্ময় প্রবন্ধের প্রাধান্য- 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48640" y="2753380"/>
            <a:ext cx="99669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800" dirty="0">
                <a:latin typeface="NikoshBAN" pitchFamily="2" charset="0"/>
                <a:cs typeface="NikoshBAN" pitchFamily="2" charset="0"/>
              </a:rPr>
              <a:t>৮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।</a:t>
            </a:r>
            <a:r>
              <a:rPr lang="bn-IN" sz="2800" dirty="0" smtClean="0">
                <a:latin typeface="NikoshBAN" pitchFamily="2" charset="0"/>
                <a:cs typeface="NikoshBAN" pitchFamily="2" charset="0"/>
              </a:rPr>
              <a:t> ছোট গল্পের আরম্ভ ও উপসংহার কেমন হওয়া চাই? 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48640" y="3972580"/>
            <a:ext cx="99669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800" dirty="0">
                <a:latin typeface="NikoshBAN" pitchFamily="2" charset="0"/>
                <a:cs typeface="NikoshBAN" pitchFamily="2" charset="0"/>
              </a:rPr>
              <a:t>৯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। </a:t>
            </a:r>
            <a:r>
              <a:rPr lang="bn-IN" sz="2800" dirty="0" smtClean="0">
                <a:latin typeface="NikoshBAN" pitchFamily="2" charset="0"/>
                <a:cs typeface="NikoshBAN" pitchFamily="2" charset="0"/>
              </a:rPr>
              <a:t>‘বক্তার ভাবোচ্ছাসের পরিস্ফুটন মাত্র যার উদ্দেশ্য’- তাকে কী বলে?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48640" y="2143780"/>
            <a:ext cx="99669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dirty="0" smtClean="0">
                <a:latin typeface="NikoshBAN" pitchFamily="2" charset="0"/>
                <a:cs typeface="NikoshBAN" pitchFamily="2" charset="0"/>
              </a:rPr>
              <a:t>(ক)</a:t>
            </a:r>
            <a:r>
              <a:rPr lang="bn-IN" sz="2800" dirty="0" smtClean="0">
                <a:latin typeface="NikoshBAN" pitchFamily="2" charset="0"/>
                <a:cs typeface="NikoshBAN" pitchFamily="2" charset="0"/>
              </a:rPr>
              <a:t> ব্যক্তি হৃদয়         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 (খ)</a:t>
            </a:r>
            <a:r>
              <a:rPr lang="bn-IN" sz="2800" dirty="0" smtClean="0">
                <a:latin typeface="NikoshBAN" pitchFamily="2" charset="0"/>
                <a:cs typeface="NikoshBAN" pitchFamily="2" charset="0"/>
              </a:rPr>
              <a:t> ব্যক্তির পান্ডিত্য    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 (গ)</a:t>
            </a:r>
            <a:r>
              <a:rPr lang="bn-IN" sz="2800" dirty="0" smtClean="0">
                <a:latin typeface="NikoshBAN" pitchFamily="2" charset="0"/>
                <a:cs typeface="NikoshBAN" pitchFamily="2" charset="0"/>
              </a:rPr>
              <a:t> বিজ্ঞানমনস্কতা  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 (ঘ)</a:t>
            </a:r>
            <a:r>
              <a:rPr lang="bn-IN" sz="2800" dirty="0" smtClean="0">
                <a:latin typeface="NikoshBAN" pitchFamily="2" charset="0"/>
                <a:cs typeface="NikoshBAN" pitchFamily="2" charset="0"/>
              </a:rPr>
              <a:t> ব্যক্তির বুদ্ধিবৃত্তি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48640" y="3362980"/>
            <a:ext cx="99669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dirty="0" smtClean="0">
                <a:latin typeface="NikoshBAN" pitchFamily="2" charset="0"/>
                <a:cs typeface="NikoshBAN" pitchFamily="2" charset="0"/>
              </a:rPr>
              <a:t>(ক) </a:t>
            </a:r>
            <a:r>
              <a:rPr lang="bn-IN" sz="2800" dirty="0" smtClean="0">
                <a:latin typeface="NikoshBAN" pitchFamily="2" charset="0"/>
                <a:cs typeface="NikoshBAN" pitchFamily="2" charset="0"/>
              </a:rPr>
              <a:t>সরস              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  (খ) </a:t>
            </a:r>
            <a:r>
              <a:rPr lang="bn-IN" sz="2800" dirty="0" smtClean="0">
                <a:latin typeface="NikoshBAN" pitchFamily="2" charset="0"/>
                <a:cs typeface="NikoshBAN" pitchFamily="2" charset="0"/>
              </a:rPr>
              <a:t>মনস্তাত্ত্বিক           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  (গ) </a:t>
            </a:r>
            <a:r>
              <a:rPr lang="bn-IN" sz="2800" dirty="0" smtClean="0">
                <a:latin typeface="NikoshBAN" pitchFamily="2" charset="0"/>
                <a:cs typeface="NikoshBAN" pitchFamily="2" charset="0"/>
              </a:rPr>
              <a:t> গল্পবহুল              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  (ঘ)</a:t>
            </a:r>
            <a:r>
              <a:rPr lang="bn-IN" sz="2800" dirty="0" smtClean="0">
                <a:latin typeface="NikoshBAN" pitchFamily="2" charset="0"/>
                <a:cs typeface="NikoshBAN" pitchFamily="2" charset="0"/>
              </a:rPr>
              <a:t> নাটকীয় 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 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24840" y="5715000"/>
            <a:ext cx="99669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dirty="0" smtClean="0">
                <a:latin typeface="NikoshBAN" pitchFamily="2" charset="0"/>
                <a:cs typeface="NikoshBAN" pitchFamily="2" charset="0"/>
              </a:rPr>
              <a:t>(ক) </a:t>
            </a:r>
            <a:r>
              <a:rPr lang="bn-IN" sz="2800" dirty="0" smtClean="0">
                <a:latin typeface="NikoshBAN" pitchFamily="2" charset="0"/>
                <a:cs typeface="NikoshBAN" pitchFamily="2" charset="0"/>
              </a:rPr>
              <a:t>ট্রাজেডি                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  (খ) </a:t>
            </a:r>
            <a:r>
              <a:rPr lang="bn-IN" sz="2800" dirty="0" smtClean="0">
                <a:latin typeface="NikoshBAN" pitchFamily="2" charset="0"/>
                <a:cs typeface="NikoshBAN" pitchFamily="2" charset="0"/>
              </a:rPr>
              <a:t>প্রহসন            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  (গ) </a:t>
            </a:r>
            <a:r>
              <a:rPr lang="bn-IN" sz="2800" dirty="0" smtClean="0">
                <a:latin typeface="NikoshBAN" pitchFamily="2" charset="0"/>
                <a:cs typeface="NikoshBAN" pitchFamily="2" charset="0"/>
              </a:rPr>
              <a:t>কমেডি              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  (ঘ) </a:t>
            </a:r>
            <a:r>
              <a:rPr lang="bn-IN" sz="2800" dirty="0" smtClean="0">
                <a:latin typeface="NikoshBAN" pitchFamily="2" charset="0"/>
                <a:cs typeface="NikoshBAN" pitchFamily="2" charset="0"/>
              </a:rPr>
              <a:t>গ্রন্থিমোচন 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48640" y="4534692"/>
            <a:ext cx="99669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dirty="0" smtClean="0">
                <a:latin typeface="NikoshBAN" pitchFamily="2" charset="0"/>
                <a:cs typeface="NikoshBAN" pitchFamily="2" charset="0"/>
              </a:rPr>
              <a:t>(ক) </a:t>
            </a:r>
            <a:r>
              <a:rPr lang="bn-IN" sz="2800" dirty="0" smtClean="0">
                <a:latin typeface="NikoshBAN" pitchFamily="2" charset="0"/>
                <a:cs typeface="NikoshBAN" pitchFamily="2" charset="0"/>
              </a:rPr>
              <a:t>মহাকাব্য         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  (খ) </a:t>
            </a:r>
            <a:r>
              <a:rPr lang="bn-IN" sz="2800" dirty="0" smtClean="0">
                <a:latin typeface="NikoshBAN" pitchFamily="2" charset="0"/>
                <a:cs typeface="NikoshBAN" pitchFamily="2" charset="0"/>
              </a:rPr>
              <a:t>কাহিনী কাব্য        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  (গ) </a:t>
            </a:r>
            <a:r>
              <a:rPr lang="bn-IN" sz="2800" dirty="0" smtClean="0">
                <a:latin typeface="NikoshBAN" pitchFamily="2" charset="0"/>
                <a:cs typeface="NikoshBAN" pitchFamily="2" charset="0"/>
              </a:rPr>
              <a:t>গীতিকাব্য        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  (ঘ)</a:t>
            </a:r>
            <a:r>
              <a:rPr lang="bn-IN" sz="2800" dirty="0" smtClean="0">
                <a:latin typeface="NikoshBAN" pitchFamily="2" charset="0"/>
                <a:cs typeface="NikoshBAN" pitchFamily="2" charset="0"/>
              </a:rPr>
              <a:t> পৌরণিক কাব্য 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 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48640" y="5105400"/>
            <a:ext cx="99669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800" dirty="0" smtClean="0">
                <a:latin typeface="NikoshBAN" pitchFamily="2" charset="0"/>
                <a:cs typeface="NikoshBAN" pitchFamily="2" charset="0"/>
              </a:rPr>
              <a:t>১০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।</a:t>
            </a:r>
            <a:r>
              <a:rPr lang="bn-IN" sz="2800" dirty="0" smtClean="0">
                <a:latin typeface="NikoshBAN" pitchFamily="2" charset="0"/>
                <a:cs typeface="NikoshBAN" pitchFamily="2" charset="0"/>
              </a:rPr>
              <a:t> নাটকের তিনটি বিভাগের মধ্যে সর্বশ্রেষ্ঠ কোনটি? 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Oval 11"/>
          <p:cNvSpPr/>
          <p:nvPr/>
        </p:nvSpPr>
        <p:spPr>
          <a:xfrm>
            <a:off x="5099507" y="979311"/>
            <a:ext cx="457200" cy="4572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/>
          <p:cNvSpPr/>
          <p:nvPr/>
        </p:nvSpPr>
        <p:spPr>
          <a:xfrm>
            <a:off x="592624" y="2133600"/>
            <a:ext cx="457200" cy="4572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/>
          <p:cNvSpPr/>
          <p:nvPr/>
        </p:nvSpPr>
        <p:spPr>
          <a:xfrm>
            <a:off x="8382000" y="3352800"/>
            <a:ext cx="457200" cy="4572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/>
          <p:cNvSpPr/>
          <p:nvPr/>
        </p:nvSpPr>
        <p:spPr>
          <a:xfrm>
            <a:off x="5621824" y="4567702"/>
            <a:ext cx="457200" cy="4572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Oval 17"/>
          <p:cNvSpPr/>
          <p:nvPr/>
        </p:nvSpPr>
        <p:spPr>
          <a:xfrm>
            <a:off x="624840" y="5760720"/>
            <a:ext cx="457200" cy="4572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69574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 tmFilter="0,0; .5, 1; 1, 1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 tmFilter="0,0; .5, 1; 1, 1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 tmFilter="0,0; .5, 1; 1, 1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3" dur="500" tmFilter="0,0; .5, 1; 1, 1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2" dur="500" tmFilter="0,0; .5, 1; 1, 1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0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0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0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0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1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9" dur="500" tmFilter="0,0; .5, 1; 1, 1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8" dur="500" tmFilter="0,0; .5, 1; 1, 1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4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4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4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>
                      <p:stCondLst>
                        <p:cond delay="indefinite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5" dur="500" tmFilter="0,0; .5, 1; 1, 1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6" fill="hold">
                      <p:stCondLst>
                        <p:cond delay="indefinite"/>
                      </p:stCondLst>
                      <p:childTnLst>
                        <p:par>
                          <p:cTn id="157" fill="hold">
                            <p:stCondLst>
                              <p:cond delay="0"/>
                            </p:stCondLst>
                            <p:childTnLst>
                              <p:par>
                                <p:cTn id="158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4" dur="500" tmFilter="0,0; .5, 1; 1, 1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5" fill="hold">
                      <p:stCondLst>
                        <p:cond delay="indefinite"/>
                      </p:stCondLst>
                      <p:childTnLst>
                        <p:par>
                          <p:cTn id="166" fill="hold">
                            <p:stCondLst>
                              <p:cond delay="0"/>
                            </p:stCondLst>
                            <p:childTnLst>
                              <p:par>
                                <p:cTn id="167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7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7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7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8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8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  <p:bldP spid="6" grpId="0"/>
      <p:bldP spid="7" grpId="0"/>
      <p:bldP spid="8" grpId="0"/>
      <p:bldP spid="9" grpId="0"/>
      <p:bldP spid="10" grpId="0"/>
      <p:bldP spid="11" grpId="0"/>
      <p:bldP spid="12" grpId="0" animBg="1"/>
      <p:bldP spid="15" grpId="0" animBg="1"/>
      <p:bldP spid="16" grpId="0" animBg="1"/>
      <p:bldP spid="17" grpId="0" animBg="1"/>
      <p:bldP spid="1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581172" y="464403"/>
            <a:ext cx="3657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4800" b="1" dirty="0" smtClean="0">
                <a:latin typeface="NikoshBAN" pitchFamily="2" charset="0"/>
                <a:cs typeface="NikoshBAN" pitchFamily="2" charset="0"/>
              </a:rPr>
              <a:t>ছবিগুলো দেখ </a:t>
            </a:r>
            <a:endParaRPr lang="en-US" sz="4800" b="1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330"/>
          <a:stretch/>
        </p:blipFill>
        <p:spPr>
          <a:xfrm>
            <a:off x="5334000" y="1295399"/>
            <a:ext cx="4953228" cy="3810000"/>
          </a:xfrm>
          <a:prstGeom prst="rect">
            <a:avLst/>
          </a:prstGeom>
          <a:ln w="28575">
            <a:solidFill>
              <a:srgbClr val="1025F0"/>
            </a:solidFill>
          </a:ln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800" r="3000"/>
          <a:stretch/>
        </p:blipFill>
        <p:spPr>
          <a:xfrm>
            <a:off x="655321" y="1295400"/>
            <a:ext cx="4602822" cy="3810000"/>
          </a:xfrm>
          <a:prstGeom prst="rect">
            <a:avLst/>
          </a:prstGeom>
          <a:ln w="28575">
            <a:solidFill>
              <a:srgbClr val="1025F0"/>
            </a:solidFill>
          </a:ln>
        </p:spPr>
      </p:pic>
      <p:sp>
        <p:nvSpPr>
          <p:cNvPr id="5" name="TextBox 4"/>
          <p:cNvSpPr txBox="1"/>
          <p:nvPr/>
        </p:nvSpPr>
        <p:spPr>
          <a:xfrm>
            <a:off x="1082212" y="5105400"/>
            <a:ext cx="3657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4800" dirty="0" smtClean="0">
                <a:latin typeface="NikoshBAN" pitchFamily="2" charset="0"/>
                <a:cs typeface="NikoshBAN" pitchFamily="2" charset="0"/>
              </a:rPr>
              <a:t>বঙ্কিমচন্দ্র </a:t>
            </a:r>
            <a:endParaRPr lang="en-US" sz="48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019800" y="5105399"/>
            <a:ext cx="4114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4800" dirty="0" smtClean="0">
                <a:latin typeface="NikoshBAN" pitchFamily="2" charset="0"/>
                <a:cs typeface="NikoshBAN" pitchFamily="2" charset="0"/>
              </a:rPr>
              <a:t>মাইকেল মধুসূদন </a:t>
            </a:r>
            <a:r>
              <a:rPr lang="bn-IN" sz="4800" dirty="0">
                <a:latin typeface="NikoshBAN" pitchFamily="2" charset="0"/>
                <a:cs typeface="NikoshBAN" pitchFamily="2" charset="0"/>
              </a:rPr>
              <a:t>দত্ত</a:t>
            </a:r>
            <a:endParaRPr lang="en-US" sz="4800" b="1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259976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 tmFilter="0,0; .5, 1; 1, 1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 tmFilter="0,0; .5, 1; 1, 1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48640" y="467380"/>
            <a:ext cx="99669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800" dirty="0" smtClean="0">
                <a:latin typeface="NikoshBAN" pitchFamily="2" charset="0"/>
                <a:cs typeface="NikoshBAN" pitchFamily="2" charset="0"/>
              </a:rPr>
              <a:t>১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১।</a:t>
            </a:r>
            <a:r>
              <a:rPr lang="bn-IN" sz="2800" dirty="0" smtClean="0">
                <a:latin typeface="NikoshBAN" pitchFamily="2" charset="0"/>
                <a:cs typeface="NikoshBAN" pitchFamily="2" charset="0"/>
              </a:rPr>
              <a:t> সাহিত্যের প্রধান লক্ষণ কোনটি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? 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48640" y="924580"/>
            <a:ext cx="99669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dirty="0" smtClean="0">
                <a:latin typeface="NikoshBAN" pitchFamily="2" charset="0"/>
                <a:cs typeface="NikoshBAN" pitchFamily="2" charset="0"/>
              </a:rPr>
              <a:t>(ক) </a:t>
            </a:r>
            <a:r>
              <a:rPr lang="bn-IN" sz="2800" dirty="0" smtClean="0">
                <a:latin typeface="NikoshBAN" pitchFamily="2" charset="0"/>
                <a:cs typeface="NikoshBAN" pitchFamily="2" charset="0"/>
              </a:rPr>
              <a:t>বেদনা                 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   (খ) </a:t>
            </a:r>
            <a:r>
              <a:rPr lang="bn-IN" sz="2800" dirty="0" smtClean="0">
                <a:latin typeface="NikoshBAN" pitchFamily="2" charset="0"/>
                <a:cs typeface="NikoshBAN" pitchFamily="2" charset="0"/>
              </a:rPr>
              <a:t>দুঃখ         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  </a:t>
            </a:r>
            <a:r>
              <a:rPr lang="bn-IN" sz="2800" dirty="0" smtClean="0">
                <a:latin typeface="NikoshBAN" pitchFamily="2" charset="0"/>
                <a:cs typeface="NikoshBAN" pitchFamily="2" charset="0"/>
              </a:rPr>
              <a:t>    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 (গ) </a:t>
            </a:r>
            <a:r>
              <a:rPr lang="bn-IN" sz="2800" dirty="0" smtClean="0">
                <a:latin typeface="NikoshBAN" pitchFamily="2" charset="0"/>
                <a:cs typeface="NikoshBAN" pitchFamily="2" charset="0"/>
              </a:rPr>
              <a:t>বর্ণনা            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  (ঘ)</a:t>
            </a:r>
            <a:r>
              <a:rPr lang="bn-IN" sz="2800" dirty="0" smtClean="0">
                <a:latin typeface="NikoshBAN" pitchFamily="2" charset="0"/>
                <a:cs typeface="NikoshBAN" pitchFamily="2" charset="0"/>
              </a:rPr>
              <a:t> সৃজনশীলতা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48640" y="1457980"/>
            <a:ext cx="99669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800" dirty="0" smtClean="0">
                <a:latin typeface="NikoshBAN" pitchFamily="2" charset="0"/>
                <a:cs typeface="NikoshBAN" pitchFamily="2" charset="0"/>
              </a:rPr>
              <a:t>১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২।</a:t>
            </a:r>
            <a:r>
              <a:rPr lang="bn-IN" sz="2800" dirty="0" smtClean="0">
                <a:latin typeface="NikoshBAN" pitchFamily="2" charset="0"/>
                <a:cs typeface="NikoshBAN" pitchFamily="2" charset="0"/>
              </a:rPr>
              <a:t> কৃষ্ণকান্তের উইল কার রচনা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?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48640" y="2667000"/>
            <a:ext cx="99669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800" dirty="0" smtClean="0">
                <a:latin typeface="NikoshBAN" pitchFamily="2" charset="0"/>
                <a:cs typeface="NikoshBAN" pitchFamily="2" charset="0"/>
              </a:rPr>
              <a:t>১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৩।</a:t>
            </a:r>
            <a:r>
              <a:rPr lang="bn-IN" sz="2800" dirty="0" smtClean="0">
                <a:latin typeface="NikoshBAN" pitchFamily="2" charset="0"/>
                <a:cs typeface="NikoshBAN" pitchFamily="2" charset="0"/>
              </a:rPr>
              <a:t> সাহিত্যের বিভিন্ন শাখাকে সার্বিকভাবে কী বলা হয়? 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48640" y="3896380"/>
            <a:ext cx="99669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800" dirty="0" smtClean="0">
                <a:latin typeface="NikoshBAN" pitchFamily="2" charset="0"/>
                <a:cs typeface="NikoshBAN" pitchFamily="2" charset="0"/>
              </a:rPr>
              <a:t>১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৪। </a:t>
            </a:r>
            <a:r>
              <a:rPr lang="bn-IN" sz="2800" dirty="0" smtClean="0">
                <a:latin typeface="NikoshBAN" pitchFamily="2" charset="0"/>
                <a:cs typeface="NikoshBAN" pitchFamily="2" charset="0"/>
              </a:rPr>
              <a:t>বিশ্বসাহিত্যে সবচেয়ে প্রাচীন শাখা কোনটি?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48640" y="2067580"/>
            <a:ext cx="99669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dirty="0" smtClean="0">
                <a:latin typeface="NikoshBAN" pitchFamily="2" charset="0"/>
                <a:cs typeface="NikoshBAN" pitchFamily="2" charset="0"/>
              </a:rPr>
              <a:t>(ক)</a:t>
            </a:r>
            <a:r>
              <a:rPr lang="bn-IN" sz="2800" dirty="0" smtClean="0">
                <a:latin typeface="NikoshBAN" pitchFamily="2" charset="0"/>
                <a:cs typeface="NikoshBAN" pitchFamily="2" charset="0"/>
              </a:rPr>
              <a:t> শরৎচন্দ্র        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 (খ)</a:t>
            </a:r>
            <a:r>
              <a:rPr lang="bn-IN" sz="2800" dirty="0" smtClean="0">
                <a:latin typeface="NikoshBAN" pitchFamily="2" charset="0"/>
                <a:cs typeface="NikoshBAN" pitchFamily="2" charset="0"/>
              </a:rPr>
              <a:t> বঙ্কিমচন্দ্র       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 (গ)</a:t>
            </a:r>
            <a:r>
              <a:rPr lang="bn-IN" sz="2800" dirty="0" smtClean="0">
                <a:latin typeface="NikoshBAN" pitchFamily="2" charset="0"/>
                <a:cs typeface="NikoshBAN" pitchFamily="2" charset="0"/>
              </a:rPr>
              <a:t> রবীন্দ্রনাথ          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 (ঘ)</a:t>
            </a:r>
            <a:r>
              <a:rPr lang="bn-IN" sz="2800" dirty="0" smtClean="0">
                <a:latin typeface="NikoshBAN" pitchFamily="2" charset="0"/>
                <a:cs typeface="NikoshBAN" pitchFamily="2" charset="0"/>
              </a:rPr>
              <a:t> মাইকেল মধুসূদন দত্ত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48640" y="3286780"/>
            <a:ext cx="99669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dirty="0" smtClean="0">
                <a:latin typeface="NikoshBAN" pitchFamily="2" charset="0"/>
                <a:cs typeface="NikoshBAN" pitchFamily="2" charset="0"/>
              </a:rPr>
              <a:t>(ক) </a:t>
            </a:r>
            <a:r>
              <a:rPr lang="bn-IN" sz="2800" dirty="0" smtClean="0">
                <a:latin typeface="NikoshBAN" pitchFamily="2" charset="0"/>
                <a:cs typeface="NikoshBAN" pitchFamily="2" charset="0"/>
              </a:rPr>
              <a:t>সাহিত্যের রূপ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  (খ) </a:t>
            </a:r>
            <a:r>
              <a:rPr lang="bn-IN" sz="2800" dirty="0" smtClean="0">
                <a:latin typeface="NikoshBAN" pitchFamily="2" charset="0"/>
                <a:cs typeface="NikoshBAN" pitchFamily="2" charset="0"/>
              </a:rPr>
              <a:t>সাহিত্যের রীতি  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  (গ) </a:t>
            </a:r>
            <a:r>
              <a:rPr lang="bn-IN" sz="2800" dirty="0" smtClean="0">
                <a:latin typeface="NikoshBAN" pitchFamily="2" charset="0"/>
                <a:cs typeface="NikoshBAN" pitchFamily="2" charset="0"/>
              </a:rPr>
              <a:t> সাহিত্যের গঠন 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  (ঘ)</a:t>
            </a:r>
            <a:r>
              <a:rPr lang="bn-IN" sz="2800" dirty="0" smtClean="0">
                <a:latin typeface="NikoshBAN" pitchFamily="2" charset="0"/>
                <a:cs typeface="NikoshBAN" pitchFamily="2" charset="0"/>
              </a:rPr>
              <a:t> সাহিত্যের প্রকারভেদ 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 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48640" y="5791200"/>
            <a:ext cx="99669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dirty="0" smtClean="0">
                <a:latin typeface="NikoshBAN" pitchFamily="2" charset="0"/>
                <a:cs typeface="NikoshBAN" pitchFamily="2" charset="0"/>
              </a:rPr>
              <a:t>(ক) </a:t>
            </a:r>
            <a:r>
              <a:rPr lang="bn-IN" sz="2800" dirty="0" smtClean="0">
                <a:latin typeface="NikoshBAN" pitchFamily="2" charset="0"/>
                <a:cs typeface="NikoshBAN" pitchFamily="2" charset="0"/>
              </a:rPr>
              <a:t>মীর মোশাররফ হোসেন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 (খ) </a:t>
            </a:r>
            <a:r>
              <a:rPr lang="bn-IN" sz="2800" dirty="0" smtClean="0">
                <a:latin typeface="NikoshBAN" pitchFamily="2" charset="0"/>
                <a:cs typeface="NikoshBAN" pitchFamily="2" charset="0"/>
              </a:rPr>
              <a:t>দীনবন্ধু মিত্র 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  (গ) </a:t>
            </a:r>
            <a:r>
              <a:rPr lang="bn-IN" sz="2800" dirty="0" smtClean="0">
                <a:latin typeface="NikoshBAN" pitchFamily="2" charset="0"/>
                <a:cs typeface="NikoshBAN" pitchFamily="2" charset="0"/>
              </a:rPr>
              <a:t>মধুসূদন দত্ত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 (ঘ)</a:t>
            </a:r>
            <a:r>
              <a:rPr lang="bn-IN" sz="2800" dirty="0" smtClean="0">
                <a:latin typeface="NikoshBAN" pitchFamily="2" charset="0"/>
                <a:cs typeface="NikoshBAN" pitchFamily="2" charset="0"/>
              </a:rPr>
              <a:t> তারাচাঁদ শিকদার 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 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48640" y="4534692"/>
            <a:ext cx="99669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dirty="0" smtClean="0">
                <a:latin typeface="NikoshBAN" pitchFamily="2" charset="0"/>
                <a:cs typeface="NikoshBAN" pitchFamily="2" charset="0"/>
              </a:rPr>
              <a:t>(ক) </a:t>
            </a:r>
            <a:r>
              <a:rPr lang="bn-IN" sz="2800" dirty="0" smtClean="0">
                <a:latin typeface="NikoshBAN" pitchFamily="2" charset="0"/>
                <a:cs typeface="NikoshBAN" pitchFamily="2" charset="0"/>
              </a:rPr>
              <a:t>কবিতা                 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  (খ) </a:t>
            </a:r>
            <a:r>
              <a:rPr lang="bn-IN" sz="2800" dirty="0" smtClean="0">
                <a:latin typeface="NikoshBAN" pitchFamily="2" charset="0"/>
                <a:cs typeface="NikoshBAN" pitchFamily="2" charset="0"/>
              </a:rPr>
              <a:t>প্রবন্ধ                    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  (গ) </a:t>
            </a:r>
            <a:r>
              <a:rPr lang="bn-IN" sz="2800" dirty="0" smtClean="0">
                <a:latin typeface="NikoshBAN" pitchFamily="2" charset="0"/>
                <a:cs typeface="NikoshBAN" pitchFamily="2" charset="0"/>
              </a:rPr>
              <a:t>গল্প                   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  (ঘ) </a:t>
            </a:r>
            <a:r>
              <a:rPr lang="bn-IN" sz="2800" dirty="0" smtClean="0">
                <a:latin typeface="NikoshBAN" pitchFamily="2" charset="0"/>
                <a:cs typeface="NikoshBAN" pitchFamily="2" charset="0"/>
              </a:rPr>
              <a:t>নাটক 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48640" y="5181600"/>
            <a:ext cx="99669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800" dirty="0" smtClean="0">
                <a:latin typeface="NikoshBAN" pitchFamily="2" charset="0"/>
                <a:cs typeface="NikoshBAN" pitchFamily="2" charset="0"/>
              </a:rPr>
              <a:t>১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৫।</a:t>
            </a:r>
            <a:r>
              <a:rPr lang="bn-IN" sz="2800" dirty="0" smtClean="0">
                <a:latin typeface="NikoshBAN" pitchFamily="2" charset="0"/>
                <a:cs typeface="NikoshBAN" pitchFamily="2" charset="0"/>
              </a:rPr>
              <a:t> আধুনিক বাংলা নাট্য সাহিত্যের পথিকৃৎ কে? 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Oval 11"/>
          <p:cNvSpPr/>
          <p:nvPr/>
        </p:nvSpPr>
        <p:spPr>
          <a:xfrm>
            <a:off x="8153400" y="994551"/>
            <a:ext cx="457200" cy="4572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/>
          <p:cNvSpPr/>
          <p:nvPr/>
        </p:nvSpPr>
        <p:spPr>
          <a:xfrm>
            <a:off x="2667000" y="2057400"/>
            <a:ext cx="457200" cy="4572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/>
          <p:cNvSpPr/>
          <p:nvPr/>
        </p:nvSpPr>
        <p:spPr>
          <a:xfrm>
            <a:off x="563880" y="3352800"/>
            <a:ext cx="457200" cy="4572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/>
          <p:cNvSpPr/>
          <p:nvPr/>
        </p:nvSpPr>
        <p:spPr>
          <a:xfrm>
            <a:off x="8991600" y="4567702"/>
            <a:ext cx="457200" cy="4572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Oval 17"/>
          <p:cNvSpPr/>
          <p:nvPr/>
        </p:nvSpPr>
        <p:spPr>
          <a:xfrm>
            <a:off x="5791200" y="5824210"/>
            <a:ext cx="457200" cy="4572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69574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 tmFilter="0,0; .5, 1; 1, 1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 tmFilter="0,0; .5, 1; 1, 1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 tmFilter="0,0; .5, 1; 1, 1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3" dur="500" tmFilter="0,0; .5, 1; 1, 1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2" dur="500" tmFilter="0,0; .5, 1; 1, 1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0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0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0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0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1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9" dur="500" tmFilter="0,0; .5, 1; 1, 1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8" dur="500" tmFilter="0,0; .5, 1; 1, 1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4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4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4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>
                      <p:stCondLst>
                        <p:cond delay="indefinite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5" dur="500" tmFilter="0,0; .5, 1; 1, 1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6" fill="hold">
                      <p:stCondLst>
                        <p:cond delay="indefinite"/>
                      </p:stCondLst>
                      <p:childTnLst>
                        <p:par>
                          <p:cTn id="157" fill="hold">
                            <p:stCondLst>
                              <p:cond delay="0"/>
                            </p:stCondLst>
                            <p:childTnLst>
                              <p:par>
                                <p:cTn id="158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4" dur="500" tmFilter="0,0; .5, 1; 1, 1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5" fill="hold">
                      <p:stCondLst>
                        <p:cond delay="indefinite"/>
                      </p:stCondLst>
                      <p:childTnLst>
                        <p:par>
                          <p:cTn id="166" fill="hold">
                            <p:stCondLst>
                              <p:cond delay="0"/>
                            </p:stCondLst>
                            <p:childTnLst>
                              <p:par>
                                <p:cTn id="167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7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7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7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8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8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  <p:bldP spid="6" grpId="0"/>
      <p:bldP spid="7" grpId="0"/>
      <p:bldP spid="8" grpId="0"/>
      <p:bldP spid="9" grpId="0"/>
      <p:bldP spid="10" grpId="0"/>
      <p:bldP spid="11" grpId="0"/>
      <p:bldP spid="12" grpId="0" animBg="1"/>
      <p:bldP spid="15" grpId="0" animBg="1"/>
      <p:bldP spid="16" grpId="0" animBg="1"/>
      <p:bldP spid="17" grpId="0" animBg="1"/>
      <p:bldP spid="18" grpId="0" animBg="1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ffice Theme">
  <a:themeElements>
    <a:clrScheme name="Verve">
      <a:dk1>
        <a:sysClr val="windowText" lastClr="000000"/>
      </a:dk1>
      <a:lt1>
        <a:sysClr val="window" lastClr="FFFFFF"/>
      </a:lt1>
      <a:dk2>
        <a:srgbClr val="666666"/>
      </a:dk2>
      <a:lt2>
        <a:srgbClr val="D2D2D2"/>
      </a:lt2>
      <a:accent1>
        <a:srgbClr val="FF388C"/>
      </a:accent1>
      <a:accent2>
        <a:srgbClr val="E40059"/>
      </a:accent2>
      <a:accent3>
        <a:srgbClr val="9C007F"/>
      </a:accent3>
      <a:accent4>
        <a:srgbClr val="68007F"/>
      </a:accent4>
      <a:accent5>
        <a:srgbClr val="005BD3"/>
      </a:accent5>
      <a:accent6>
        <a:srgbClr val="00349E"/>
      </a:accent6>
      <a:hlink>
        <a:srgbClr val="17BBFD"/>
      </a:hlink>
      <a:folHlink>
        <a:srgbClr val="FF79C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quity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1184</TotalTime>
  <Words>1331</Words>
  <Application>Microsoft Office PowerPoint</Application>
  <PresentationFormat>Custom</PresentationFormat>
  <Paragraphs>131</Paragraphs>
  <Slides>19</Slides>
  <Notes>0</Notes>
  <HiddenSlides>0</HiddenSlides>
  <MMClips>1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0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ICT</dc:creator>
  <cp:lastModifiedBy>Rezaul</cp:lastModifiedBy>
  <cp:revision>201</cp:revision>
  <dcterms:created xsi:type="dcterms:W3CDTF">2006-08-16T00:00:00Z</dcterms:created>
  <dcterms:modified xsi:type="dcterms:W3CDTF">2020-02-25T13:12:13Z</dcterms:modified>
</cp:coreProperties>
</file>