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3"/>
  </p:notesMasterIdLst>
  <p:sldIdLst>
    <p:sldId id="276" r:id="rId2"/>
    <p:sldId id="271" r:id="rId3"/>
    <p:sldId id="257" r:id="rId4"/>
    <p:sldId id="259" r:id="rId5"/>
    <p:sldId id="281" r:id="rId6"/>
    <p:sldId id="275" r:id="rId7"/>
    <p:sldId id="260" r:id="rId8"/>
    <p:sldId id="283" r:id="rId9"/>
    <p:sldId id="284" r:id="rId10"/>
    <p:sldId id="285" r:id="rId11"/>
    <p:sldId id="272" r:id="rId12"/>
    <p:sldId id="280" r:id="rId13"/>
    <p:sldId id="287" r:id="rId14"/>
    <p:sldId id="261" r:id="rId15"/>
    <p:sldId id="288" r:id="rId16"/>
    <p:sldId id="262" r:id="rId17"/>
    <p:sldId id="278" r:id="rId18"/>
    <p:sldId id="274" r:id="rId19"/>
    <p:sldId id="263" r:id="rId20"/>
    <p:sldId id="270" r:id="rId21"/>
    <p:sldId id="28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AF3D"/>
    <a:srgbClr val="2BA8C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728" y="-37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02B2F5-0786-41BC-9E21-9CD292B92914}" type="doc">
      <dgm:prSet loTypeId="urn:microsoft.com/office/officeart/2005/8/layout/cycle6" loCatId="cycle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1E9DCE9-EA48-4995-9035-CB222713E4B3}">
      <dgm:prSet phldrT="[Text]" custT="1"/>
      <dgm:spPr>
        <a:solidFill>
          <a:schemeClr val="tx1"/>
        </a:solidFill>
      </dgm:spPr>
      <dgm:t>
        <a:bodyPr/>
        <a:lstStyle/>
        <a:p>
          <a:r>
            <a:rPr lang="bn-BD" sz="24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দলীয় কাজ </a:t>
          </a:r>
          <a:r>
            <a:rPr lang="bn-BD" sz="2400" dirty="0" smtClean="0">
              <a:latin typeface="NikoshBAN" pitchFamily="2" charset="0"/>
              <a:cs typeface="NikoshBAN" pitchFamily="2" charset="0"/>
            </a:rPr>
            <a:t>(প্রশ্নোত্তর  আলোচনা করে খাতায় লিখ)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65FD6792-A044-497D-8442-82A37E24FB4A}" type="parTrans" cxnId="{989E92E9-7C0A-4475-B7A0-322A6BC39963}">
      <dgm:prSet/>
      <dgm:spPr/>
      <dgm:t>
        <a:bodyPr/>
        <a:lstStyle/>
        <a:p>
          <a:endParaRPr lang="en-US" sz="1800">
            <a:latin typeface="NikoshBAN" pitchFamily="2" charset="0"/>
            <a:cs typeface="NikoshBAN" pitchFamily="2" charset="0"/>
          </a:endParaRPr>
        </a:p>
      </dgm:t>
    </dgm:pt>
    <dgm:pt modelId="{FB8ED696-9F7E-4ADB-871C-8B301A541DEF}" type="sibTrans" cxnId="{989E92E9-7C0A-4475-B7A0-322A6BC39963}">
      <dgm:prSet/>
      <dgm:spPr/>
      <dgm:t>
        <a:bodyPr/>
        <a:lstStyle/>
        <a:p>
          <a:endParaRPr lang="en-US" sz="1800">
            <a:latin typeface="NikoshBAN" pitchFamily="2" charset="0"/>
            <a:cs typeface="NikoshBAN" pitchFamily="2" charset="0"/>
          </a:endParaRPr>
        </a:p>
      </dgm:t>
    </dgm:pt>
    <dgm:pt modelId="{1E6755BB-B6D0-45C1-833C-6235A2086CEF}">
      <dgm:prSet phldrT="[Text]" custT="1"/>
      <dgm:spPr>
        <a:solidFill>
          <a:srgbClr val="002060"/>
        </a:solidFill>
      </dgm:spPr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দল-১</a:t>
          </a:r>
        </a:p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আমরা কোন পথে চাঁদপুর যাবো?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89D7240F-2BB7-4907-A95B-6691BC7CBF01}" type="parTrans" cxnId="{06E43C8E-B2A2-456E-A9D8-FC1F852F911F}">
      <dgm:prSet/>
      <dgm:spPr/>
      <dgm:t>
        <a:bodyPr/>
        <a:lstStyle/>
        <a:p>
          <a:endParaRPr lang="en-US" sz="1800">
            <a:latin typeface="NikoshBAN" pitchFamily="2" charset="0"/>
            <a:cs typeface="NikoshBAN" pitchFamily="2" charset="0"/>
          </a:endParaRPr>
        </a:p>
      </dgm:t>
    </dgm:pt>
    <dgm:pt modelId="{517BB2B2-8CC9-4794-BFA2-31C50DF270A6}" type="sibTrans" cxnId="{06E43C8E-B2A2-456E-A9D8-FC1F852F911F}">
      <dgm:prSet/>
      <dgm:spPr/>
      <dgm:t>
        <a:bodyPr/>
        <a:lstStyle/>
        <a:p>
          <a:endParaRPr lang="en-US" sz="1800">
            <a:latin typeface="NikoshBAN" pitchFamily="2" charset="0"/>
            <a:cs typeface="NikoshBAN" pitchFamily="2" charset="0"/>
          </a:endParaRPr>
        </a:p>
      </dgm:t>
    </dgm:pt>
    <dgm:pt modelId="{FE3F3419-90AF-409F-9BB6-90EDF5B5A295}">
      <dgm:prSet phldrT="[Text]" custT="1"/>
      <dgm:spPr>
        <a:solidFill>
          <a:srgbClr val="00B050"/>
        </a:solidFill>
      </dgm:spPr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দল-২</a:t>
          </a:r>
        </a:p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 স্টিমার ছা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ড়</a:t>
          </a:r>
          <a:r>
            <a:rPr lang="bn-BD" sz="2800" dirty="0" smtClean="0">
              <a:latin typeface="NikoshBAN" pitchFamily="2" charset="0"/>
              <a:cs typeface="NikoshBAN" pitchFamily="2" charset="0"/>
            </a:rPr>
            <a:t>বে কখন?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009235B1-E4EB-46F8-955D-683F1B6BD3CC}" type="parTrans" cxnId="{F230EDA0-E2DE-4085-9F41-61E97F7382E4}">
      <dgm:prSet/>
      <dgm:spPr/>
      <dgm:t>
        <a:bodyPr/>
        <a:lstStyle/>
        <a:p>
          <a:endParaRPr lang="en-US" sz="1800">
            <a:latin typeface="NikoshBAN" pitchFamily="2" charset="0"/>
            <a:cs typeface="NikoshBAN" pitchFamily="2" charset="0"/>
          </a:endParaRPr>
        </a:p>
      </dgm:t>
    </dgm:pt>
    <dgm:pt modelId="{1BB6384B-BAA1-42D3-9DE6-03BF25748401}" type="sibTrans" cxnId="{F230EDA0-E2DE-4085-9F41-61E97F7382E4}">
      <dgm:prSet/>
      <dgm:spPr/>
      <dgm:t>
        <a:bodyPr/>
        <a:lstStyle/>
        <a:p>
          <a:endParaRPr lang="en-US" sz="1800">
            <a:latin typeface="NikoshBAN" pitchFamily="2" charset="0"/>
            <a:cs typeface="NikoshBAN" pitchFamily="2" charset="0"/>
          </a:endParaRPr>
        </a:p>
      </dgm:t>
    </dgm:pt>
    <dgm:pt modelId="{038BE3F6-684B-4F0A-8809-49F6114D1364}">
      <dgm:prSet phldrT="[Text]" custT="1"/>
      <dgm:spPr>
        <a:solidFill>
          <a:srgbClr val="7030A0"/>
        </a:solidFill>
      </dgm:spPr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দল-৩</a:t>
          </a:r>
        </a:p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ভো করে কি বাজলো?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9F527641-CFA2-4E87-A851-9C0652C0917F}" type="parTrans" cxnId="{7FF1BFDA-5C2F-46D0-93F7-448054F25A07}">
      <dgm:prSet/>
      <dgm:spPr/>
      <dgm:t>
        <a:bodyPr/>
        <a:lstStyle/>
        <a:p>
          <a:endParaRPr lang="en-US" sz="1800">
            <a:latin typeface="NikoshBAN" pitchFamily="2" charset="0"/>
            <a:cs typeface="NikoshBAN" pitchFamily="2" charset="0"/>
          </a:endParaRPr>
        </a:p>
      </dgm:t>
    </dgm:pt>
    <dgm:pt modelId="{8E35F884-F2CD-4B44-825A-5EEF30586881}" type="sibTrans" cxnId="{7FF1BFDA-5C2F-46D0-93F7-448054F25A07}">
      <dgm:prSet/>
      <dgm:spPr/>
      <dgm:t>
        <a:bodyPr/>
        <a:lstStyle/>
        <a:p>
          <a:endParaRPr lang="en-US" sz="1800">
            <a:latin typeface="NikoshBAN" pitchFamily="2" charset="0"/>
            <a:cs typeface="NikoshBAN" pitchFamily="2" charset="0"/>
          </a:endParaRPr>
        </a:p>
      </dgm:t>
    </dgm:pt>
    <dgm:pt modelId="{3DC8D3B7-F2A3-4988-A670-661D5D283F57}">
      <dgm:prSet phldrT="[Text]" custT="1"/>
      <dgm:spPr>
        <a:solidFill>
          <a:srgbClr val="C00000"/>
        </a:solidFill>
      </dgm:spPr>
      <dgm:t>
        <a:bodyPr/>
        <a:lstStyle/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দল-৪</a:t>
          </a:r>
        </a:p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স্টিমারের দুই পাশে কি </a:t>
          </a:r>
          <a:r>
            <a:rPr lang="en-US" sz="2000" dirty="0" err="1" smtClean="0">
              <a:latin typeface="NikoshBAN" pitchFamily="2" charset="0"/>
              <a:cs typeface="NikoshBAN" pitchFamily="2" charset="0"/>
            </a:rPr>
            <a:t>দেখা</a:t>
          </a:r>
          <a:r>
            <a:rPr lang="en-US" sz="2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latin typeface="NikoshBAN" pitchFamily="2" charset="0"/>
              <a:cs typeface="NikoshBAN" pitchFamily="2" charset="0"/>
            </a:rPr>
            <a:t>যায়</a:t>
          </a:r>
          <a:r>
            <a:rPr lang="bn-BD" sz="2000" dirty="0" smtClean="0">
              <a:latin typeface="NikoshBAN" pitchFamily="2" charset="0"/>
              <a:cs typeface="NikoshBAN" pitchFamily="2" charset="0"/>
            </a:rPr>
            <a:t>?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0E770929-11C0-4C20-AC0C-A987DD0208C6}" type="parTrans" cxnId="{F7A30A0C-8B24-4680-B175-883CA084D8F9}">
      <dgm:prSet/>
      <dgm:spPr/>
      <dgm:t>
        <a:bodyPr/>
        <a:lstStyle/>
        <a:p>
          <a:endParaRPr lang="en-US" sz="1800">
            <a:latin typeface="NikoshBAN" pitchFamily="2" charset="0"/>
            <a:cs typeface="NikoshBAN" pitchFamily="2" charset="0"/>
          </a:endParaRPr>
        </a:p>
      </dgm:t>
    </dgm:pt>
    <dgm:pt modelId="{B5CEF880-209F-4A28-A2B7-6B0A72CA152A}" type="sibTrans" cxnId="{F7A30A0C-8B24-4680-B175-883CA084D8F9}">
      <dgm:prSet/>
      <dgm:spPr/>
      <dgm:t>
        <a:bodyPr/>
        <a:lstStyle/>
        <a:p>
          <a:endParaRPr lang="en-US" sz="1800">
            <a:latin typeface="NikoshBAN" pitchFamily="2" charset="0"/>
            <a:cs typeface="NikoshBAN" pitchFamily="2" charset="0"/>
          </a:endParaRPr>
        </a:p>
      </dgm:t>
    </dgm:pt>
    <dgm:pt modelId="{572BBA04-229D-4B41-AD38-3EFC886D185B}" type="pres">
      <dgm:prSet presAssocID="{1F02B2F5-0786-41BC-9E21-9CD292B9291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238B50-EF5E-4B30-8566-44FF8CEA1745}" type="pres">
      <dgm:prSet presAssocID="{21E9DCE9-EA48-4995-9035-CB222713E4B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58E819-1296-4BF5-8004-32E574A9EAE8}" type="pres">
      <dgm:prSet presAssocID="{21E9DCE9-EA48-4995-9035-CB222713E4B3}" presName="spNode" presStyleCnt="0"/>
      <dgm:spPr/>
    </dgm:pt>
    <dgm:pt modelId="{47B312FD-DD5B-4799-8C7D-80B5E24336F3}" type="pres">
      <dgm:prSet presAssocID="{FB8ED696-9F7E-4ADB-871C-8B301A541DEF}" presName="sibTrans" presStyleLbl="sibTrans1D1" presStyleIdx="0" presStyleCnt="5"/>
      <dgm:spPr/>
      <dgm:t>
        <a:bodyPr/>
        <a:lstStyle/>
        <a:p>
          <a:endParaRPr lang="en-US"/>
        </a:p>
      </dgm:t>
    </dgm:pt>
    <dgm:pt modelId="{8714B5C7-12DC-4A92-94AF-0A049265F6CF}" type="pres">
      <dgm:prSet presAssocID="{1E6755BB-B6D0-45C1-833C-6235A2086CE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177493-6266-4399-9EE1-894CC6671B05}" type="pres">
      <dgm:prSet presAssocID="{1E6755BB-B6D0-45C1-833C-6235A2086CEF}" presName="spNode" presStyleCnt="0"/>
      <dgm:spPr/>
    </dgm:pt>
    <dgm:pt modelId="{FB401B15-DF04-47BC-9199-CD24D520ED6F}" type="pres">
      <dgm:prSet presAssocID="{517BB2B2-8CC9-4794-BFA2-31C50DF270A6}" presName="sibTrans" presStyleLbl="sibTrans1D1" presStyleIdx="1" presStyleCnt="5"/>
      <dgm:spPr/>
      <dgm:t>
        <a:bodyPr/>
        <a:lstStyle/>
        <a:p>
          <a:endParaRPr lang="en-US"/>
        </a:p>
      </dgm:t>
    </dgm:pt>
    <dgm:pt modelId="{48989796-6890-48AB-87DD-35D7D55A06D3}" type="pres">
      <dgm:prSet presAssocID="{FE3F3419-90AF-409F-9BB6-90EDF5B5A29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C5D02F-E4BB-4FFA-AE89-5A6DB54B5C7B}" type="pres">
      <dgm:prSet presAssocID="{FE3F3419-90AF-409F-9BB6-90EDF5B5A295}" presName="spNode" presStyleCnt="0"/>
      <dgm:spPr/>
    </dgm:pt>
    <dgm:pt modelId="{385052E1-642C-47D1-BAE1-B3417843EFE2}" type="pres">
      <dgm:prSet presAssocID="{1BB6384B-BAA1-42D3-9DE6-03BF25748401}" presName="sibTrans" presStyleLbl="sibTrans1D1" presStyleIdx="2" presStyleCnt="5"/>
      <dgm:spPr/>
      <dgm:t>
        <a:bodyPr/>
        <a:lstStyle/>
        <a:p>
          <a:endParaRPr lang="en-US"/>
        </a:p>
      </dgm:t>
    </dgm:pt>
    <dgm:pt modelId="{E2E3B29B-6632-497B-8DE0-67FCE425B1A3}" type="pres">
      <dgm:prSet presAssocID="{038BE3F6-684B-4F0A-8809-49F6114D136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D395B2-1DCB-449C-9647-C76E4DF5EE20}" type="pres">
      <dgm:prSet presAssocID="{038BE3F6-684B-4F0A-8809-49F6114D1364}" presName="spNode" presStyleCnt="0"/>
      <dgm:spPr/>
    </dgm:pt>
    <dgm:pt modelId="{412B7665-434A-48E3-9A48-5C8EEDB7B0A0}" type="pres">
      <dgm:prSet presAssocID="{8E35F884-F2CD-4B44-825A-5EEF30586881}" presName="sibTrans" presStyleLbl="sibTrans1D1" presStyleIdx="3" presStyleCnt="5"/>
      <dgm:spPr/>
      <dgm:t>
        <a:bodyPr/>
        <a:lstStyle/>
        <a:p>
          <a:endParaRPr lang="en-US"/>
        </a:p>
      </dgm:t>
    </dgm:pt>
    <dgm:pt modelId="{01B48CC5-1DF6-472A-8867-A52C636E3441}" type="pres">
      <dgm:prSet presAssocID="{3DC8D3B7-F2A3-4988-A670-661D5D283F5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9B0C5B-C2A9-4B71-A8A4-60704840431B}" type="pres">
      <dgm:prSet presAssocID="{3DC8D3B7-F2A3-4988-A670-661D5D283F57}" presName="spNode" presStyleCnt="0"/>
      <dgm:spPr/>
    </dgm:pt>
    <dgm:pt modelId="{4F4D022A-E37D-41E3-A8B2-183B6ECD2ABA}" type="pres">
      <dgm:prSet presAssocID="{B5CEF880-209F-4A28-A2B7-6B0A72CA152A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1EA27119-4529-44E6-A6EB-C8A85D9828D8}" type="presOf" srcId="{8E35F884-F2CD-4B44-825A-5EEF30586881}" destId="{412B7665-434A-48E3-9A48-5C8EEDB7B0A0}" srcOrd="0" destOrd="0" presId="urn:microsoft.com/office/officeart/2005/8/layout/cycle6"/>
    <dgm:cxn modelId="{65FD769C-F5FB-473E-8145-E15691408B17}" type="presOf" srcId="{038BE3F6-684B-4F0A-8809-49F6114D1364}" destId="{E2E3B29B-6632-497B-8DE0-67FCE425B1A3}" srcOrd="0" destOrd="0" presId="urn:microsoft.com/office/officeart/2005/8/layout/cycle6"/>
    <dgm:cxn modelId="{0BFC140D-A519-4C74-A4C8-728B54800F5B}" type="presOf" srcId="{B5CEF880-209F-4A28-A2B7-6B0A72CA152A}" destId="{4F4D022A-E37D-41E3-A8B2-183B6ECD2ABA}" srcOrd="0" destOrd="0" presId="urn:microsoft.com/office/officeart/2005/8/layout/cycle6"/>
    <dgm:cxn modelId="{1BCBD300-2F73-4B88-BCEB-6D80A809EFE8}" type="presOf" srcId="{FB8ED696-9F7E-4ADB-871C-8B301A541DEF}" destId="{47B312FD-DD5B-4799-8C7D-80B5E24336F3}" srcOrd="0" destOrd="0" presId="urn:microsoft.com/office/officeart/2005/8/layout/cycle6"/>
    <dgm:cxn modelId="{C1820EDB-95A6-43E2-BEF9-86D0FA63628F}" type="presOf" srcId="{1E6755BB-B6D0-45C1-833C-6235A2086CEF}" destId="{8714B5C7-12DC-4A92-94AF-0A049265F6CF}" srcOrd="0" destOrd="0" presId="urn:microsoft.com/office/officeart/2005/8/layout/cycle6"/>
    <dgm:cxn modelId="{258E3898-C08D-4686-8E65-9033F595DC16}" type="presOf" srcId="{517BB2B2-8CC9-4794-BFA2-31C50DF270A6}" destId="{FB401B15-DF04-47BC-9199-CD24D520ED6F}" srcOrd="0" destOrd="0" presId="urn:microsoft.com/office/officeart/2005/8/layout/cycle6"/>
    <dgm:cxn modelId="{4AE114E8-3E74-4C15-9D82-8B6F49AFA5DF}" type="presOf" srcId="{1BB6384B-BAA1-42D3-9DE6-03BF25748401}" destId="{385052E1-642C-47D1-BAE1-B3417843EFE2}" srcOrd="0" destOrd="0" presId="urn:microsoft.com/office/officeart/2005/8/layout/cycle6"/>
    <dgm:cxn modelId="{F230EDA0-E2DE-4085-9F41-61E97F7382E4}" srcId="{1F02B2F5-0786-41BC-9E21-9CD292B92914}" destId="{FE3F3419-90AF-409F-9BB6-90EDF5B5A295}" srcOrd="2" destOrd="0" parTransId="{009235B1-E4EB-46F8-955D-683F1B6BD3CC}" sibTransId="{1BB6384B-BAA1-42D3-9DE6-03BF25748401}"/>
    <dgm:cxn modelId="{3CEEED16-F942-4075-9477-99174D3D6B01}" type="presOf" srcId="{FE3F3419-90AF-409F-9BB6-90EDF5B5A295}" destId="{48989796-6890-48AB-87DD-35D7D55A06D3}" srcOrd="0" destOrd="0" presId="urn:microsoft.com/office/officeart/2005/8/layout/cycle6"/>
    <dgm:cxn modelId="{7FF1BFDA-5C2F-46D0-93F7-448054F25A07}" srcId="{1F02B2F5-0786-41BC-9E21-9CD292B92914}" destId="{038BE3F6-684B-4F0A-8809-49F6114D1364}" srcOrd="3" destOrd="0" parTransId="{9F527641-CFA2-4E87-A851-9C0652C0917F}" sibTransId="{8E35F884-F2CD-4B44-825A-5EEF30586881}"/>
    <dgm:cxn modelId="{06E43C8E-B2A2-456E-A9D8-FC1F852F911F}" srcId="{1F02B2F5-0786-41BC-9E21-9CD292B92914}" destId="{1E6755BB-B6D0-45C1-833C-6235A2086CEF}" srcOrd="1" destOrd="0" parTransId="{89D7240F-2BB7-4907-A95B-6691BC7CBF01}" sibTransId="{517BB2B2-8CC9-4794-BFA2-31C50DF270A6}"/>
    <dgm:cxn modelId="{05711D78-2CB3-430F-AF86-DDEAC509731F}" type="presOf" srcId="{3DC8D3B7-F2A3-4988-A670-661D5D283F57}" destId="{01B48CC5-1DF6-472A-8867-A52C636E3441}" srcOrd="0" destOrd="0" presId="urn:microsoft.com/office/officeart/2005/8/layout/cycle6"/>
    <dgm:cxn modelId="{2E4D7041-9F5D-4146-B22B-E448BC91BDC0}" type="presOf" srcId="{21E9DCE9-EA48-4995-9035-CB222713E4B3}" destId="{C7238B50-EF5E-4B30-8566-44FF8CEA1745}" srcOrd="0" destOrd="0" presId="urn:microsoft.com/office/officeart/2005/8/layout/cycle6"/>
    <dgm:cxn modelId="{F7A30A0C-8B24-4680-B175-883CA084D8F9}" srcId="{1F02B2F5-0786-41BC-9E21-9CD292B92914}" destId="{3DC8D3B7-F2A3-4988-A670-661D5D283F57}" srcOrd="4" destOrd="0" parTransId="{0E770929-11C0-4C20-AC0C-A987DD0208C6}" sibTransId="{B5CEF880-209F-4A28-A2B7-6B0A72CA152A}"/>
    <dgm:cxn modelId="{FBA8DACE-3CBE-464E-A9F2-2A61BF14A1EA}" type="presOf" srcId="{1F02B2F5-0786-41BC-9E21-9CD292B92914}" destId="{572BBA04-229D-4B41-AD38-3EFC886D185B}" srcOrd="0" destOrd="0" presId="urn:microsoft.com/office/officeart/2005/8/layout/cycle6"/>
    <dgm:cxn modelId="{989E92E9-7C0A-4475-B7A0-322A6BC39963}" srcId="{1F02B2F5-0786-41BC-9E21-9CD292B92914}" destId="{21E9DCE9-EA48-4995-9035-CB222713E4B3}" srcOrd="0" destOrd="0" parTransId="{65FD6792-A044-497D-8442-82A37E24FB4A}" sibTransId="{FB8ED696-9F7E-4ADB-871C-8B301A541DEF}"/>
    <dgm:cxn modelId="{6EC6F5FE-7CF5-4A84-97EA-003F2F334FB7}" type="presParOf" srcId="{572BBA04-229D-4B41-AD38-3EFC886D185B}" destId="{C7238B50-EF5E-4B30-8566-44FF8CEA1745}" srcOrd="0" destOrd="0" presId="urn:microsoft.com/office/officeart/2005/8/layout/cycle6"/>
    <dgm:cxn modelId="{67053089-E041-40DF-A81D-E32E5B90D166}" type="presParOf" srcId="{572BBA04-229D-4B41-AD38-3EFC886D185B}" destId="{5858E819-1296-4BF5-8004-32E574A9EAE8}" srcOrd="1" destOrd="0" presId="urn:microsoft.com/office/officeart/2005/8/layout/cycle6"/>
    <dgm:cxn modelId="{EF109BA0-E9C9-4A3F-BE29-C01C7313C870}" type="presParOf" srcId="{572BBA04-229D-4B41-AD38-3EFC886D185B}" destId="{47B312FD-DD5B-4799-8C7D-80B5E24336F3}" srcOrd="2" destOrd="0" presId="urn:microsoft.com/office/officeart/2005/8/layout/cycle6"/>
    <dgm:cxn modelId="{06ADF47F-4D52-41F2-BF53-960FEA84EB55}" type="presParOf" srcId="{572BBA04-229D-4B41-AD38-3EFC886D185B}" destId="{8714B5C7-12DC-4A92-94AF-0A049265F6CF}" srcOrd="3" destOrd="0" presId="urn:microsoft.com/office/officeart/2005/8/layout/cycle6"/>
    <dgm:cxn modelId="{A9C21762-D47D-4B4E-BA9A-BD911D2DCDEB}" type="presParOf" srcId="{572BBA04-229D-4B41-AD38-3EFC886D185B}" destId="{61177493-6266-4399-9EE1-894CC6671B05}" srcOrd="4" destOrd="0" presId="urn:microsoft.com/office/officeart/2005/8/layout/cycle6"/>
    <dgm:cxn modelId="{423E4A66-5E51-493D-AB5F-CDAC0DF3100E}" type="presParOf" srcId="{572BBA04-229D-4B41-AD38-3EFC886D185B}" destId="{FB401B15-DF04-47BC-9199-CD24D520ED6F}" srcOrd="5" destOrd="0" presId="urn:microsoft.com/office/officeart/2005/8/layout/cycle6"/>
    <dgm:cxn modelId="{19DC813A-87D8-47DD-B8C4-39C1458A23C4}" type="presParOf" srcId="{572BBA04-229D-4B41-AD38-3EFC886D185B}" destId="{48989796-6890-48AB-87DD-35D7D55A06D3}" srcOrd="6" destOrd="0" presId="urn:microsoft.com/office/officeart/2005/8/layout/cycle6"/>
    <dgm:cxn modelId="{4A0B8403-4C5E-4286-9A57-771294DE22AD}" type="presParOf" srcId="{572BBA04-229D-4B41-AD38-3EFC886D185B}" destId="{1EC5D02F-E4BB-4FFA-AE89-5A6DB54B5C7B}" srcOrd="7" destOrd="0" presId="urn:microsoft.com/office/officeart/2005/8/layout/cycle6"/>
    <dgm:cxn modelId="{D204F3B0-C4B7-4A97-91AC-54CAC04FE41C}" type="presParOf" srcId="{572BBA04-229D-4B41-AD38-3EFC886D185B}" destId="{385052E1-642C-47D1-BAE1-B3417843EFE2}" srcOrd="8" destOrd="0" presId="urn:microsoft.com/office/officeart/2005/8/layout/cycle6"/>
    <dgm:cxn modelId="{8F239363-92D8-4E5C-89E0-1E78CF948864}" type="presParOf" srcId="{572BBA04-229D-4B41-AD38-3EFC886D185B}" destId="{E2E3B29B-6632-497B-8DE0-67FCE425B1A3}" srcOrd="9" destOrd="0" presId="urn:microsoft.com/office/officeart/2005/8/layout/cycle6"/>
    <dgm:cxn modelId="{D6DE23EF-CE7C-4700-80CD-90427D17CDDE}" type="presParOf" srcId="{572BBA04-229D-4B41-AD38-3EFC886D185B}" destId="{28D395B2-1DCB-449C-9647-C76E4DF5EE20}" srcOrd="10" destOrd="0" presId="urn:microsoft.com/office/officeart/2005/8/layout/cycle6"/>
    <dgm:cxn modelId="{8129C618-9564-4E84-850E-9001276D4FBD}" type="presParOf" srcId="{572BBA04-229D-4B41-AD38-3EFC886D185B}" destId="{412B7665-434A-48E3-9A48-5C8EEDB7B0A0}" srcOrd="11" destOrd="0" presId="urn:microsoft.com/office/officeart/2005/8/layout/cycle6"/>
    <dgm:cxn modelId="{18B226EF-667C-4F5F-9E1A-60DB151E84C4}" type="presParOf" srcId="{572BBA04-229D-4B41-AD38-3EFC886D185B}" destId="{01B48CC5-1DF6-472A-8867-A52C636E3441}" srcOrd="12" destOrd="0" presId="urn:microsoft.com/office/officeart/2005/8/layout/cycle6"/>
    <dgm:cxn modelId="{961CD899-07A9-4BE7-AB6E-44DEB26E6183}" type="presParOf" srcId="{572BBA04-229D-4B41-AD38-3EFC886D185B}" destId="{C59B0C5B-C2A9-4B71-A8A4-60704840431B}" srcOrd="13" destOrd="0" presId="urn:microsoft.com/office/officeart/2005/8/layout/cycle6"/>
    <dgm:cxn modelId="{A44BE733-E9E6-4A7B-BB5C-6B62388805D4}" type="presParOf" srcId="{572BBA04-229D-4B41-AD38-3EFC886D185B}" destId="{4F4D022A-E37D-41E3-A8B2-183B6ECD2ABA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7238B50-EF5E-4B30-8566-44FF8CEA1745}">
      <dsp:nvSpPr>
        <dsp:cNvPr id="0" name=""/>
        <dsp:cNvSpPr/>
      </dsp:nvSpPr>
      <dsp:spPr>
        <a:xfrm>
          <a:off x="2897571" y="2623"/>
          <a:ext cx="1977256" cy="1285216"/>
        </a:xfrm>
        <a:prstGeom prst="roundRect">
          <a:avLst/>
        </a:prstGeom>
        <a:solidFill>
          <a:schemeClr val="tx1"/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দলীয় কাজ </a:t>
          </a: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(প্রশ্নোত্তর  আলোচনা করে খাতায় লিখ)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2897571" y="2623"/>
        <a:ext cx="1977256" cy="1285216"/>
      </dsp:txXfrm>
    </dsp:sp>
    <dsp:sp modelId="{47B312FD-DD5B-4799-8C7D-80B5E24336F3}">
      <dsp:nvSpPr>
        <dsp:cNvPr id="0" name=""/>
        <dsp:cNvSpPr/>
      </dsp:nvSpPr>
      <dsp:spPr>
        <a:xfrm>
          <a:off x="1318863" y="645232"/>
          <a:ext cx="5134673" cy="5134673"/>
        </a:xfrm>
        <a:custGeom>
          <a:avLst/>
          <a:gdLst/>
          <a:ahLst/>
          <a:cxnLst/>
          <a:rect l="0" t="0" r="0" b="0"/>
          <a:pathLst>
            <a:path>
              <a:moveTo>
                <a:pt x="3569542" y="203695"/>
              </a:moveTo>
              <a:arcTo wR="2567336" hR="2567336" stAng="17578644" swAng="1961111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14B5C7-12DC-4A92-94AF-0A049265F6CF}">
      <dsp:nvSpPr>
        <dsp:cNvPr id="0" name=""/>
        <dsp:cNvSpPr/>
      </dsp:nvSpPr>
      <dsp:spPr>
        <a:xfrm>
          <a:off x="5339254" y="1776609"/>
          <a:ext cx="1977256" cy="1285216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57150" dist="38100" dir="5400000" algn="ctr" rotWithShape="0">
            <a:schemeClr val="accent3">
              <a:hueOff val="-284339"/>
              <a:satOff val="-1172"/>
              <a:lumOff val="-246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দল-১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আমরা কোন পথে চাঁদপুর যাবো?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5339254" y="1776609"/>
        <a:ext cx="1977256" cy="1285216"/>
      </dsp:txXfrm>
    </dsp:sp>
    <dsp:sp modelId="{FB401B15-DF04-47BC-9199-CD24D520ED6F}">
      <dsp:nvSpPr>
        <dsp:cNvPr id="0" name=""/>
        <dsp:cNvSpPr/>
      </dsp:nvSpPr>
      <dsp:spPr>
        <a:xfrm>
          <a:off x="1318863" y="645232"/>
          <a:ext cx="5134673" cy="5134673"/>
        </a:xfrm>
        <a:custGeom>
          <a:avLst/>
          <a:gdLst/>
          <a:ahLst/>
          <a:cxnLst/>
          <a:rect l="0" t="0" r="0" b="0"/>
          <a:pathLst>
            <a:path>
              <a:moveTo>
                <a:pt x="5131156" y="2433002"/>
              </a:moveTo>
              <a:arcTo wR="2567336" hR="2567336" stAng="21420041" swAng="2195975"/>
            </a:path>
          </a:pathLst>
        </a:custGeom>
        <a:noFill/>
        <a:ln w="9525" cap="flat" cmpd="sng" algn="ctr">
          <a:solidFill>
            <a:schemeClr val="accent3">
              <a:hueOff val="-284339"/>
              <a:satOff val="-1172"/>
              <a:lumOff val="-246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989796-6890-48AB-87DD-35D7D55A06D3}">
      <dsp:nvSpPr>
        <dsp:cNvPr id="0" name=""/>
        <dsp:cNvSpPr/>
      </dsp:nvSpPr>
      <dsp:spPr>
        <a:xfrm>
          <a:off x="4406614" y="4646979"/>
          <a:ext cx="1977256" cy="1285216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57150" dist="38100" dir="5400000" algn="ctr" rotWithShape="0">
            <a:schemeClr val="accent3">
              <a:hueOff val="-568678"/>
              <a:satOff val="-2344"/>
              <a:lumOff val="-491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দল-২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 স্টিমার ছা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ড়</a:t>
          </a: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বে কখন?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4406614" y="4646979"/>
        <a:ext cx="1977256" cy="1285216"/>
      </dsp:txXfrm>
    </dsp:sp>
    <dsp:sp modelId="{385052E1-642C-47D1-BAE1-B3417843EFE2}">
      <dsp:nvSpPr>
        <dsp:cNvPr id="0" name=""/>
        <dsp:cNvSpPr/>
      </dsp:nvSpPr>
      <dsp:spPr>
        <a:xfrm>
          <a:off x="1318863" y="645232"/>
          <a:ext cx="5134673" cy="5134673"/>
        </a:xfrm>
        <a:custGeom>
          <a:avLst/>
          <a:gdLst/>
          <a:ahLst/>
          <a:cxnLst/>
          <a:rect l="0" t="0" r="0" b="0"/>
          <a:pathLst>
            <a:path>
              <a:moveTo>
                <a:pt x="3077554" y="5083463"/>
              </a:moveTo>
              <a:arcTo wR="2567336" hR="2567336" stAng="4712222" swAng="1375555"/>
            </a:path>
          </a:pathLst>
        </a:custGeom>
        <a:noFill/>
        <a:ln w="9525" cap="flat" cmpd="sng" algn="ctr">
          <a:solidFill>
            <a:schemeClr val="accent3">
              <a:hueOff val="-568678"/>
              <a:satOff val="-2344"/>
              <a:lumOff val="-491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E3B29B-6632-497B-8DE0-67FCE425B1A3}">
      <dsp:nvSpPr>
        <dsp:cNvPr id="0" name=""/>
        <dsp:cNvSpPr/>
      </dsp:nvSpPr>
      <dsp:spPr>
        <a:xfrm>
          <a:off x="1388529" y="4646979"/>
          <a:ext cx="1977256" cy="1285216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57150" dist="38100" dir="5400000" algn="ctr" rotWithShape="0">
            <a:schemeClr val="accent3">
              <a:hueOff val="-853018"/>
              <a:satOff val="-3517"/>
              <a:lumOff val="-737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দল-৩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ভো করে কি বাজলো?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1388529" y="4646979"/>
        <a:ext cx="1977256" cy="1285216"/>
      </dsp:txXfrm>
    </dsp:sp>
    <dsp:sp modelId="{412B7665-434A-48E3-9A48-5C8EEDB7B0A0}">
      <dsp:nvSpPr>
        <dsp:cNvPr id="0" name=""/>
        <dsp:cNvSpPr/>
      </dsp:nvSpPr>
      <dsp:spPr>
        <a:xfrm>
          <a:off x="1318863" y="645232"/>
          <a:ext cx="5134673" cy="5134673"/>
        </a:xfrm>
        <a:custGeom>
          <a:avLst/>
          <a:gdLst/>
          <a:ahLst/>
          <a:cxnLst/>
          <a:rect l="0" t="0" r="0" b="0"/>
          <a:pathLst>
            <a:path>
              <a:moveTo>
                <a:pt x="428953" y="3988088"/>
              </a:moveTo>
              <a:arcTo wR="2567336" hR="2567336" stAng="8783985" swAng="2195975"/>
            </a:path>
          </a:pathLst>
        </a:custGeom>
        <a:noFill/>
        <a:ln w="9525" cap="flat" cmpd="sng" algn="ctr">
          <a:solidFill>
            <a:schemeClr val="accent3">
              <a:hueOff val="-853018"/>
              <a:satOff val="-3517"/>
              <a:lumOff val="-737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B48CC5-1DF6-472A-8867-A52C636E3441}">
      <dsp:nvSpPr>
        <dsp:cNvPr id="0" name=""/>
        <dsp:cNvSpPr/>
      </dsp:nvSpPr>
      <dsp:spPr>
        <a:xfrm>
          <a:off x="455889" y="1776609"/>
          <a:ext cx="1977256" cy="1285216"/>
        </a:xfrm>
        <a:prstGeom prst="roundRect">
          <a:avLst/>
        </a:prstGeom>
        <a:solidFill>
          <a:srgbClr val="C00000"/>
        </a:solidFill>
        <a:ln>
          <a:noFill/>
        </a:ln>
        <a:effectLst>
          <a:outerShdw blurRad="57150" dist="38100" dir="5400000" algn="ctr" rotWithShape="0">
            <a:schemeClr val="accent3">
              <a:hueOff val="-1137357"/>
              <a:satOff val="-4689"/>
              <a:lumOff val="-983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latin typeface="NikoshBAN" pitchFamily="2" charset="0"/>
              <a:cs typeface="NikoshBAN" pitchFamily="2" charset="0"/>
            </a:rPr>
            <a:t>দল-৪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latin typeface="NikoshBAN" pitchFamily="2" charset="0"/>
              <a:cs typeface="NikoshBAN" pitchFamily="2" charset="0"/>
            </a:rPr>
            <a:t>স্টিমারের দুই পাশে কি </a:t>
          </a: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দেখা</a:t>
          </a:r>
          <a:r>
            <a:rPr lang="en-US" sz="20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যায়</a:t>
          </a:r>
          <a:r>
            <a:rPr lang="bn-BD" sz="2000" kern="1200" dirty="0" smtClean="0">
              <a:latin typeface="NikoshBAN" pitchFamily="2" charset="0"/>
              <a:cs typeface="NikoshBAN" pitchFamily="2" charset="0"/>
            </a:rPr>
            <a:t>?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455889" y="1776609"/>
        <a:ext cx="1977256" cy="1285216"/>
      </dsp:txXfrm>
    </dsp:sp>
    <dsp:sp modelId="{4F4D022A-E37D-41E3-A8B2-183B6ECD2ABA}">
      <dsp:nvSpPr>
        <dsp:cNvPr id="0" name=""/>
        <dsp:cNvSpPr/>
      </dsp:nvSpPr>
      <dsp:spPr>
        <a:xfrm>
          <a:off x="1318863" y="645232"/>
          <a:ext cx="5134673" cy="5134673"/>
        </a:xfrm>
        <a:custGeom>
          <a:avLst/>
          <a:gdLst/>
          <a:ahLst/>
          <a:cxnLst/>
          <a:rect l="0" t="0" r="0" b="0"/>
          <a:pathLst>
            <a:path>
              <a:moveTo>
                <a:pt x="447409" y="1119190"/>
              </a:moveTo>
              <a:arcTo wR="2567336" hR="2567336" stAng="12860245" swAng="1961111"/>
            </a:path>
          </a:pathLst>
        </a:custGeom>
        <a:noFill/>
        <a:ln w="9525" cap="flat" cmpd="sng" algn="ctr">
          <a:solidFill>
            <a:schemeClr val="accent3">
              <a:hueOff val="-1137357"/>
              <a:satOff val="-4689"/>
              <a:lumOff val="-983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2EA4D3-BC7A-4ED6-A71E-BFEBD97588E3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38EF24-1D97-4104-8496-792D2E1BB81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8EF24-1D97-4104-8496-792D2E1BB81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Hp\Desktop\Monir,%20ICT%202020\Videos\Shopno%5b1%5d.mp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ses8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219200"/>
            <a:ext cx="6121400" cy="459105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</p:pic>
      <p:sp>
        <p:nvSpPr>
          <p:cNvPr id="4" name="TextBox 3"/>
          <p:cNvSpPr txBox="1"/>
          <p:nvPr/>
        </p:nvSpPr>
        <p:spPr>
          <a:xfrm>
            <a:off x="457200" y="679609"/>
            <a:ext cx="8305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</a:t>
            </a:r>
            <a:r>
              <a:rPr lang="bn-BD" sz="13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BD" sz="13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bn-BD" sz="13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13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7200"/>
            <a:ext cx="9144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laque 4"/>
          <p:cNvSpPr/>
          <p:nvPr/>
        </p:nvSpPr>
        <p:spPr>
          <a:xfrm>
            <a:off x="0" y="3505200"/>
            <a:ext cx="9144000" cy="3352800"/>
          </a:xfrm>
          <a:prstGeom prst="plaqu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এরমধ্যে হঠাৎ ভোঁ করে স্টিমারের সিটি বাজল । স্টিমার ছাড়ার সময় হলো । স্টিমারের দু পাশে চাকা । চাকার অর্ধেকটা পানির মধ্যে, বাকিটা ওপরে । দুটো চাকা ঘুরে স্টিমারকে সচল করে তুলল । এটি দেখার মতো একটি দৃশ্য।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45925" y="609600"/>
            <a:ext cx="8366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বইয়ের ৮০ নং পৃষ্টা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খুলে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দেখো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 আঙুল দিয়ে বাক্য ধরে মিলাও।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lowchart: Alternate Process 2"/>
            <p:cNvSpPr/>
            <p:nvPr/>
          </p:nvSpPr>
          <p:spPr>
            <a:xfrm>
              <a:off x="0" y="0"/>
              <a:ext cx="9144000" cy="6858000"/>
            </a:xfrm>
            <a:prstGeom prst="flowChartAlternateProcess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66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যুক্তবর্ণ </a:t>
              </a:r>
              <a:r>
                <a:rPr lang="bn-BD" sz="66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অনুশীলন</a:t>
              </a:r>
            </a:p>
            <a:p>
              <a:r>
                <a:rPr lang="bn-BD" sz="3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স্টি</a:t>
              </a:r>
              <a:r>
                <a:rPr lang="bn-BD" sz="36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মার       =                </a:t>
              </a:r>
            </a:p>
            <a:p>
              <a:endPara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bn-BD" sz="3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ভ্র</a:t>
              </a:r>
              <a:r>
                <a:rPr lang="bn-BD" sz="36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মণ 	        </a:t>
              </a:r>
              <a:r>
                <a:rPr lang="bn-BD" sz="36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= </a:t>
              </a:r>
            </a:p>
            <a:p>
              <a:endPara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  <a:p>
              <a:endPara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bn-BD" sz="36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অভি</a:t>
              </a:r>
              <a:r>
                <a:rPr lang="bn-BD" sz="3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জ্ঞ</a:t>
              </a:r>
              <a:r>
                <a:rPr lang="bn-BD" sz="36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তা 	=              </a:t>
              </a:r>
            </a:p>
            <a:p>
              <a:endPara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  <a:p>
              <a:endPara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bn-BD" sz="36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গ</a:t>
              </a:r>
              <a:r>
                <a:rPr lang="bn-BD" sz="3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ল্প</a:t>
              </a:r>
              <a:r>
                <a:rPr lang="bn-BD" sz="36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		=              </a:t>
              </a:r>
            </a:p>
            <a:p>
              <a:pPr algn="ctr"/>
              <a:endPara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352800" y="5562600"/>
              <a:ext cx="609600" cy="53340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প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590800" y="5562600"/>
              <a:ext cx="609600" cy="53340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ল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276600" y="3886200"/>
              <a:ext cx="609600" cy="53340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ঞ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590800" y="3886200"/>
              <a:ext cx="609600" cy="53340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জ</a:t>
              </a:r>
              <a:endParaRPr lang="en-US" sz="36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352800" y="2362200"/>
              <a:ext cx="990600" cy="60960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b="1" dirty="0" smtClean="0">
                  <a:latin typeface="NikoshBAN" pitchFamily="2" charset="0"/>
                  <a:cs typeface="NikoshBAN" pitchFamily="2" charset="0"/>
                </a:rPr>
                <a:t>র ফলা</a:t>
              </a:r>
              <a:endParaRPr lang="en-US" sz="2000" b="1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667000" y="2362200"/>
              <a:ext cx="609600" cy="53340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ভ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352800" y="1143000"/>
              <a:ext cx="609600" cy="53340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ট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667000" y="1143000"/>
              <a:ext cx="609600" cy="53340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স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0" y="0"/>
            <a:ext cx="9144000" cy="6858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sz="54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নতুন শব্দঃ 	   অর্থ</a:t>
            </a:r>
          </a:p>
          <a:p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স্টিমার----		নৌ পথে চলার এক ধরনের যানবাহন </a:t>
            </a:r>
          </a:p>
          <a:p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ভ্রমণ-----------	বেড়ানো।</a:t>
            </a:r>
          </a:p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অভিজ্ঞতা-----	দেখা ও জানার মাধ্যমে লাভ করা জ্ঞান।</a:t>
            </a:r>
            <a:endParaRPr lang="bn-BD" sz="40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গ্রীষ্ম-------		গরমের কাল </a:t>
            </a:r>
            <a:r>
              <a:rPr lang="bn-BD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0" y="0"/>
            <a:ext cx="9144000" cy="2895600"/>
          </a:xfrm>
          <a:prstGeom prst="cloudCallout">
            <a:avLst/>
          </a:prstGeom>
          <a:solidFill>
            <a:srgbClr val="9CAF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শিক্ষার্থীর</a:t>
            </a:r>
            <a:r>
              <a:rPr lang="bn-BD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পাঠ</a:t>
            </a:r>
            <a:endParaRPr lang="en-US" sz="8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2941320"/>
            <a:ext cx="9144000" cy="3916680"/>
            <a:chOff x="381000" y="2286000"/>
            <a:chExt cx="8044543" cy="3916680"/>
          </a:xfrm>
        </p:grpSpPr>
        <p:pic>
          <p:nvPicPr>
            <p:cNvPr id="4" name="Picture 3" descr="Mina grp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1000" y="2286000"/>
              <a:ext cx="2862943" cy="1859280"/>
            </a:xfrm>
            <a:prstGeom prst="rect">
              <a:avLst/>
            </a:prstGeom>
          </p:spPr>
        </p:pic>
        <p:pic>
          <p:nvPicPr>
            <p:cNvPr id="5" name="Picture 4" descr="Mina grp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62600" y="2362200"/>
              <a:ext cx="2862943" cy="1859280"/>
            </a:xfrm>
            <a:prstGeom prst="rect">
              <a:avLst/>
            </a:prstGeom>
          </p:spPr>
        </p:pic>
        <p:pic>
          <p:nvPicPr>
            <p:cNvPr id="6" name="Picture 5" descr="Mina grp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8000" y="4343400"/>
              <a:ext cx="2862943" cy="185928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2 1"/>
          <p:cNvSpPr/>
          <p:nvPr/>
        </p:nvSpPr>
        <p:spPr>
          <a:xfrm>
            <a:off x="0" y="2743200"/>
            <a:ext cx="8763000" cy="4114800"/>
          </a:xfrm>
          <a:prstGeom prst="irregularSeal2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দুর্বল শিক্ষার্থী চিহ্নিত করে তাদের উপশমকরণ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6477000" cy="200054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নিরাময়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304800" y="304800"/>
          <a:ext cx="77724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Grp 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48000" y="1905000"/>
            <a:ext cx="230124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19200"/>
            <a:ext cx="9144000" cy="4016335"/>
          </a:xfrm>
          <a:prstGeom prst="rect">
            <a:avLst/>
          </a:prstGeom>
        </p:spPr>
      </p:pic>
      <p:sp>
        <p:nvSpPr>
          <p:cNvPr id="3" name="Flowchart: Process 2"/>
          <p:cNvSpPr/>
          <p:nvPr/>
        </p:nvSpPr>
        <p:spPr>
          <a:xfrm>
            <a:off x="0" y="0"/>
            <a:ext cx="9144000" cy="1143000"/>
          </a:xfrm>
          <a:prstGeom prst="flowChart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5257800"/>
            <a:ext cx="9144000" cy="16002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প্রত্যেকে একটি করে বাক্য বল।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4" grpId="0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n 1"/>
          <p:cNvSpPr/>
          <p:nvPr/>
        </p:nvSpPr>
        <p:spPr>
          <a:xfrm>
            <a:off x="0" y="0"/>
            <a:ext cx="9144000" cy="6858000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পাঠের সারমর্ম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2209800"/>
            <a:ext cx="9144000" cy="46482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sz="5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মূল্যায়নঃ</a:t>
            </a:r>
            <a:endParaRPr lang="bn-BD" sz="4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Wingdings" pitchFamily="2" charset="2"/>
              <a:buChar char="Ø"/>
            </a:pP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নিচের প্রশ্নের উত্তর লিখ ও সংশ্লিষ্ট বাক্যগুলো আঙ্গুল দিয়ে দেখাও।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Wingdings" pitchFamily="2" charset="2"/>
              <a:buChar char="Ø"/>
            </a:pP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আমরা কোন পথে চাঁদপুর যাবো , একটি বাক্যে লিখ?</a:t>
            </a:r>
          </a:p>
          <a:p>
            <a:pPr>
              <a:buFont typeface="Wingdings" pitchFamily="2" charset="2"/>
              <a:buChar char="Ø"/>
            </a:pP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২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স্টিমারের দুই পাশে কি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একটি বাক্যে লিখ?</a:t>
            </a:r>
            <a:endParaRPr lang="en-US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lvl="0">
              <a:buFont typeface="Wingdings" pitchFamily="2" charset="2"/>
              <a:buChar char="v"/>
            </a:pP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Wingdings" pitchFamily="2" charset="2"/>
              <a:buChar char="v"/>
            </a:pP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90800" y="1447800"/>
            <a:ext cx="4114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শিক্ষক পরিচিতি</a:t>
            </a:r>
            <a:endParaRPr lang="en-US" sz="4000" dirty="0">
              <a:solidFill>
                <a:srgbClr val="FFFF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2590800"/>
            <a:ext cx="6116525" cy="280076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নাম:মনির হোসেন</a:t>
            </a:r>
          </a:p>
          <a:p>
            <a:r>
              <a:rPr lang="bn-BD" sz="44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সহকারি শিক্ষক</a:t>
            </a:r>
          </a:p>
          <a:p>
            <a:r>
              <a:rPr lang="bn-BD" sz="44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উত্তর আব্দুল্লাপুর সপ্রাবি</a:t>
            </a:r>
          </a:p>
          <a:p>
            <a:r>
              <a:rPr lang="bn-BD" sz="44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অষ্টগ্রাম, কিশোরগঞ্জ।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953000" y="2667000"/>
            <a:ext cx="2133600" cy="2438400"/>
            <a:chOff x="4953000" y="2667000"/>
            <a:chExt cx="2133600" cy="2438400"/>
          </a:xfrm>
        </p:grpSpPr>
        <p:sp>
          <p:nvSpPr>
            <p:cNvPr id="7" name="Oval 6"/>
            <p:cNvSpPr/>
            <p:nvPr/>
          </p:nvSpPr>
          <p:spPr>
            <a:xfrm>
              <a:off x="4953000" y="2667000"/>
              <a:ext cx="2133600" cy="2438400"/>
            </a:xfrm>
            <a:prstGeom prst="ellipse">
              <a:avLst/>
            </a:prstGeom>
            <a:solidFill>
              <a:srgbClr val="00B050"/>
            </a:solidFill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Monir Hossain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34000" y="3200400"/>
              <a:ext cx="1295400" cy="12954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52400"/>
            <a:ext cx="91440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বাড়ির কাজ:</a:t>
            </a:r>
          </a:p>
          <a:p>
            <a:pPr>
              <a:buFont typeface="Wingdings" pitchFamily="2" charset="2"/>
              <a:buChar char="v"/>
            </a:pP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স্টিমার</a:t>
            </a:r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৪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 বাক্য লিখে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আনবে </a:t>
            </a:r>
            <a:endParaRPr lang="en-US" sz="4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বাড়ি থেকে।</a:t>
            </a:r>
          </a:p>
          <a:p>
            <a:endParaRPr lang="en-US" sz="3200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8" name="Picture 7" descr="218314-my-village-home-sherpur-banglade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19400"/>
            <a:ext cx="9144000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2750" y="-30510"/>
            <a:ext cx="5941050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199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99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olourfulVa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86000"/>
            <a:ext cx="9144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0" y="0"/>
            <a:ext cx="9144000" cy="6858000"/>
          </a:xfrm>
          <a:prstGeom prst="flowChartAlternate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8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r>
              <a:rPr lang="bn-BD" sz="4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শ্রেণিঃ তৃতীয়</a:t>
            </a:r>
          </a:p>
          <a:p>
            <a:r>
              <a:rPr lang="bn-BD" sz="4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বিষয়ঃ বাংলা  </a:t>
            </a:r>
            <a:r>
              <a:rPr lang="en-US" sz="4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lang="en-US" sz="44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৩৫ </a:t>
            </a:r>
            <a:r>
              <a:rPr lang="en-US" sz="44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4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400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তারিখঃ ২6 শে ফেব্রুয়ারি ২০২০</a:t>
            </a:r>
          </a:p>
          <a:p>
            <a:r>
              <a:rPr lang="bn-BD" sz="44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পাঠ্যাংশঃ </a:t>
            </a:r>
            <a:r>
              <a:rPr lang="bn-BD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স্টিমারের গল্প</a:t>
            </a:r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(বার্ষিক পরিক্ষা......ঘুরে বেড়ালাম)</a:t>
            </a:r>
            <a:endParaRPr lang="en-US" sz="4400" b="1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4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- ৮০, (পাঠ-১)</a:t>
            </a:r>
            <a:endParaRPr lang="bn-BD" sz="4400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4400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0" y="0"/>
            <a:ext cx="9144000" cy="6858000"/>
          </a:xfrm>
          <a:prstGeom prst="flowChartAlternate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sz="40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40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শিখন ফলঃ</a:t>
            </a:r>
          </a:p>
          <a:p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শোনা</a:t>
            </a:r>
          </a:p>
          <a:p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১.১.১ বর্ণ ও যুক্তবর্ণসহযোগে তৈরি শব্দ শুনে স্পষ্ট ও শুদ্ধভাবে বলতে পারবে।</a:t>
            </a:r>
          </a:p>
          <a:p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৩.১.২ পরিচিত বিষয়ে বর্ণনা  শুনে বুঝতে পারবে।</a:t>
            </a:r>
          </a:p>
          <a:p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বলা</a:t>
            </a:r>
          </a:p>
          <a:p>
            <a:r>
              <a:rPr lang="bn-BD" sz="28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১.৩.১ যুক্তব্যঞ্জন দিয়ে গঠিত শব্দ স্পষ্ট ও শুদ্ধভাবে উচ্চারণ করে বলতে পারবে।</a:t>
            </a:r>
          </a:p>
          <a:p>
            <a:r>
              <a:rPr lang="bn-BD" sz="28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২.৪.৩ গল্পের মূল বিষয় বলতে পারবে।</a:t>
            </a:r>
          </a:p>
          <a:p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পড়া</a:t>
            </a:r>
          </a:p>
          <a:p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১.৩.১ যুক্তব্যঞ্জন স্পষ্ট ও শুদ্ধভাবে উচ্চারণ করে পড়তে পারবে।</a:t>
            </a:r>
          </a:p>
          <a:p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১.৫.১ বিভিন্ন বিরামচিহ্ন চিনে সাবলীলভাবে বাক্য ও চরন পড়তে পারবে।</a:t>
            </a:r>
          </a:p>
          <a:p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লেখা</a:t>
            </a:r>
          </a:p>
          <a:p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১.৪.১ যুক্তবর্ণ ভেঙে লিখতে পারবে।</a:t>
            </a:r>
          </a:p>
          <a:p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২.৩.৪ গল্প সংশ্লিষ্ট প্রশ্নের উত্তর লিখতে পারবে।</a:t>
            </a:r>
          </a:p>
          <a:p>
            <a:endParaRPr lang="bn-BD" sz="24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24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opno[1]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447800" y="1085850"/>
            <a:ext cx="6400800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MG_37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200400"/>
          </a:xfrm>
          <a:prstGeom prst="rect">
            <a:avLst/>
          </a:prstGeom>
        </p:spPr>
      </p:pic>
      <p:pic>
        <p:nvPicPr>
          <p:cNvPr id="4" name="Picture 3" descr="3219153321_8131771ae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48074" y="3886200"/>
            <a:ext cx="4595926" cy="2514600"/>
          </a:xfrm>
          <a:prstGeom prst="rect">
            <a:avLst/>
          </a:prstGeom>
        </p:spPr>
      </p:pic>
      <p:pic>
        <p:nvPicPr>
          <p:cNvPr id="5" name="Picture 4" descr="sayefsha_1345889017_1-Launc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851174"/>
            <a:ext cx="4419600" cy="25303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0600" y="3124200"/>
            <a:ext cx="655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বিভিন্ন রকমের স্টিমার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99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স্টিমারের</a:t>
            </a:r>
            <a:r>
              <a:rPr lang="bn-BD" sz="19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99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সিটি</a:t>
            </a:r>
            <a:endParaRPr lang="en-US" sz="199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amer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66838" cy="3962400"/>
          </a:xfrm>
          <a:prstGeom prst="rect">
            <a:avLst/>
          </a:prstGeom>
        </p:spPr>
      </p:pic>
      <p:pic>
        <p:nvPicPr>
          <p:cNvPr id="6" name="Picture 5" descr="clss 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828" y="0"/>
            <a:ext cx="4500172" cy="39624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0" y="4038600"/>
            <a:ext cx="9144000" cy="28194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বার্ষিক পরিক্ষা শেষ। অনেক দিন স্কুল ছুটি থাকবে। বাবা মা এই ছুটিতে ঢাকার বাইরে কোথাও বেড়ানোর কথা বললেন । আমরা আনন্দে নেচে ঊঠলাম। ঠিক হল, আমরা নদীপথে চাঁদপুরে যাব । নদীপথে ভ্রমণের নতুন অভিজ্ঞতা লাভ করব । বাবা জানালেন, আমাদের সকলের জন্য খুবই খুশির খবর । অনেকের কাছে গল্প শুনেছি, রকেট স্টিমারে চড়ার মজাই আলাদা 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in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4620683" cy="2895600"/>
          </a:xfrm>
          <a:prstGeom prst="rect">
            <a:avLst/>
          </a:prstGeom>
        </p:spPr>
      </p:pic>
      <p:pic>
        <p:nvPicPr>
          <p:cNvPr id="9" name="Picture 8" descr="Steamer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0"/>
            <a:ext cx="4572000" cy="2819400"/>
          </a:xfrm>
          <a:prstGeom prst="rect">
            <a:avLst/>
          </a:prstGeom>
        </p:spPr>
      </p:pic>
      <p:sp>
        <p:nvSpPr>
          <p:cNvPr id="8" name="Flowchart: Alternate Process 7"/>
          <p:cNvSpPr/>
          <p:nvPr/>
        </p:nvSpPr>
        <p:spPr>
          <a:xfrm>
            <a:off x="0" y="2895600"/>
            <a:ext cx="9144000" cy="3962400"/>
          </a:xfrm>
          <a:prstGeom prst="flowChartAlternateProcess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শীতের সকাল । আটটার মধ্যে আমরা পৌছে গেলাম ঢাকার সদরঘাটে ।</a:t>
            </a:r>
          </a:p>
          <a:p>
            <a:r>
              <a:rPr lang="bn-BD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বাবা-মার সঙ্গে আমার ছোট বোন নিনা । সাড়ে আটটায় ছাড়বে স্টিমার। স্টিমার ছাড়ার আগেই আমরা নিচতলা ও দোতলায় ডেকে ঘুরে বেড়ালাম।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1062</TotalTime>
  <Words>384</Words>
  <Application>Microsoft Office PowerPoint</Application>
  <PresentationFormat>On-screen Show (4:3)</PresentationFormat>
  <Paragraphs>85</Paragraphs>
  <Slides>21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Hp</cp:lastModifiedBy>
  <cp:revision>147</cp:revision>
  <dcterms:created xsi:type="dcterms:W3CDTF">2006-08-16T00:00:00Z</dcterms:created>
  <dcterms:modified xsi:type="dcterms:W3CDTF">2020-02-27T08:53:50Z</dcterms:modified>
</cp:coreProperties>
</file>