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92" r:id="rId2"/>
    <p:sldId id="290" r:id="rId3"/>
    <p:sldId id="282" r:id="rId4"/>
    <p:sldId id="291" r:id="rId5"/>
    <p:sldId id="259" r:id="rId6"/>
    <p:sldId id="294" r:id="rId7"/>
    <p:sldId id="261" r:id="rId8"/>
    <p:sldId id="274" r:id="rId9"/>
    <p:sldId id="285" r:id="rId10"/>
    <p:sldId id="273" r:id="rId11"/>
    <p:sldId id="275" r:id="rId12"/>
    <p:sldId id="276" r:id="rId13"/>
    <p:sldId id="277" r:id="rId14"/>
    <p:sldId id="289" r:id="rId15"/>
    <p:sldId id="279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00"/>
    <a:srgbClr val="0000FF"/>
    <a:srgbClr val="009900"/>
    <a:srgbClr val="CC3300"/>
    <a:srgbClr val="A50021"/>
    <a:srgbClr val="47C5C2"/>
    <a:srgbClr val="46C664"/>
    <a:srgbClr val="D38639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590" autoAdjust="0"/>
  </p:normalViewPr>
  <p:slideViewPr>
    <p:cSldViewPr>
      <p:cViewPr varScale="1">
        <p:scale>
          <a:sx n="71" d="100"/>
          <a:sy n="71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2983B3-D3B0-4BB6-B27E-6968173C19B0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430C4EA-EDCE-40F0-BCA1-B435BAB0A483}">
      <dgm:prSet phldrT="[Text]" phldr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C1A6361-EB2F-49BA-9CD1-F1DBFD6E4D7B}" type="parTrans" cxnId="{DA12C13C-6EC9-45F3-8028-CF0615EAFBE0}">
      <dgm:prSet/>
      <dgm:spPr/>
      <dgm:t>
        <a:bodyPr/>
        <a:lstStyle/>
        <a:p>
          <a:endParaRPr lang="en-US"/>
        </a:p>
      </dgm:t>
    </dgm:pt>
    <dgm:pt modelId="{FC4FB6DE-F506-43C9-8A63-119D95DF168B}" type="sibTrans" cxnId="{DA12C13C-6EC9-45F3-8028-CF0615EAFBE0}">
      <dgm:prSet/>
      <dgm:spPr/>
      <dgm:t>
        <a:bodyPr/>
        <a:lstStyle/>
        <a:p>
          <a:endParaRPr lang="en-US"/>
        </a:p>
      </dgm:t>
    </dgm:pt>
    <dgm:pt modelId="{8EBE04E7-CD66-4B49-B26C-2B3A5C4BE964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আপেল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A0D3366-71AE-47E2-B2D1-83653C37A674}" type="parTrans" cxnId="{3993EE16-6FB2-4194-96C1-40C65FB25489}">
      <dgm:prSet/>
      <dgm:spPr/>
      <dgm:t>
        <a:bodyPr/>
        <a:lstStyle/>
        <a:p>
          <a:endParaRPr lang="en-US"/>
        </a:p>
      </dgm:t>
    </dgm:pt>
    <dgm:pt modelId="{1AB49977-CF88-4009-B785-4E660218DF82}" type="sibTrans" cxnId="{3993EE16-6FB2-4194-96C1-40C65FB25489}">
      <dgm:prSet/>
      <dgm:spPr/>
      <dgm:t>
        <a:bodyPr/>
        <a:lstStyle/>
        <a:p>
          <a:endParaRPr lang="en-US"/>
        </a:p>
      </dgm:t>
    </dgm:pt>
    <dgm:pt modelId="{83AD7C52-90E4-4310-9EDC-71ED42B6B317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কলা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DA8B776-EB43-4582-AF86-7933132D4C40}" type="parTrans" cxnId="{692B2C44-3EB6-49D0-A97C-F45E16B9405E}">
      <dgm:prSet/>
      <dgm:spPr/>
      <dgm:t>
        <a:bodyPr/>
        <a:lstStyle/>
        <a:p>
          <a:endParaRPr lang="en-US"/>
        </a:p>
      </dgm:t>
    </dgm:pt>
    <dgm:pt modelId="{12F123E8-5188-4B5F-9700-6F3A2F2F8291}" type="sibTrans" cxnId="{692B2C44-3EB6-49D0-A97C-F45E16B9405E}">
      <dgm:prSet/>
      <dgm:spPr/>
      <dgm:t>
        <a:bodyPr/>
        <a:lstStyle/>
        <a:p>
          <a:endParaRPr lang="en-US"/>
        </a:p>
      </dgm:t>
    </dgm:pt>
    <dgm:pt modelId="{9AC6E5AD-A6E6-44DD-B7BA-8C06DE1AB6D8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আঙ্গুর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0FB826A-C728-4DFD-B1FC-B82F112AE119}" type="parTrans" cxnId="{3CD0A03D-720A-4E76-BE1B-7ED70E417D2C}">
      <dgm:prSet/>
      <dgm:spPr/>
      <dgm:t>
        <a:bodyPr/>
        <a:lstStyle/>
        <a:p>
          <a:endParaRPr lang="en-US"/>
        </a:p>
      </dgm:t>
    </dgm:pt>
    <dgm:pt modelId="{13B42E0B-379F-4FE8-BA45-BAF316C35E5D}" type="sibTrans" cxnId="{3CD0A03D-720A-4E76-BE1B-7ED70E417D2C}">
      <dgm:prSet/>
      <dgm:spPr/>
      <dgm:t>
        <a:bodyPr/>
        <a:lstStyle/>
        <a:p>
          <a:endParaRPr lang="en-US"/>
        </a:p>
      </dgm:t>
    </dgm:pt>
    <dgm:pt modelId="{857F8BD0-10B7-47CF-BD06-BA6E15C7BE54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কমলা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43125FB-BA14-4197-88AA-CED81859B905}" type="parTrans" cxnId="{F07C0205-01C7-42F7-AD64-FA15BF2B6210}">
      <dgm:prSet/>
      <dgm:spPr/>
      <dgm:t>
        <a:bodyPr/>
        <a:lstStyle/>
        <a:p>
          <a:endParaRPr lang="en-US"/>
        </a:p>
      </dgm:t>
    </dgm:pt>
    <dgm:pt modelId="{D71E0F00-51E1-4D4A-A3C9-B6F108B7A6D2}" type="sibTrans" cxnId="{F07C0205-01C7-42F7-AD64-FA15BF2B6210}">
      <dgm:prSet/>
      <dgm:spPr/>
      <dgm:t>
        <a:bodyPr/>
        <a:lstStyle/>
        <a:p>
          <a:endParaRPr lang="en-US"/>
        </a:p>
      </dgm:t>
    </dgm:pt>
    <dgm:pt modelId="{C6A92EDA-8B02-46C2-866A-3ECC4BFF25B5}" type="pres">
      <dgm:prSet presAssocID="{EC2983B3-D3B0-4BB6-B27E-6968173C19B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01E0E0-84EB-444C-BD80-EAD8ADE219D3}" type="pres">
      <dgm:prSet presAssocID="{3430C4EA-EDCE-40F0-BCA1-B435BAB0A483}" presName="centerShape" presStyleLbl="node0" presStyleIdx="0" presStyleCnt="1" custScaleX="238154" custScaleY="179851"/>
      <dgm:spPr/>
      <dgm:t>
        <a:bodyPr/>
        <a:lstStyle/>
        <a:p>
          <a:endParaRPr lang="en-US"/>
        </a:p>
      </dgm:t>
    </dgm:pt>
    <dgm:pt modelId="{C821A7F4-8137-440D-ADAA-E3448A5B4915}" type="pres">
      <dgm:prSet presAssocID="{DA0D3366-71AE-47E2-B2D1-83653C37A674}" presName="parTrans" presStyleLbl="sibTrans2D1" presStyleIdx="0" presStyleCnt="4"/>
      <dgm:spPr/>
      <dgm:t>
        <a:bodyPr/>
        <a:lstStyle/>
        <a:p>
          <a:endParaRPr lang="en-US"/>
        </a:p>
      </dgm:t>
    </dgm:pt>
    <dgm:pt modelId="{44FDFA38-0E89-4988-8AE0-0D3780366292}" type="pres">
      <dgm:prSet presAssocID="{DA0D3366-71AE-47E2-B2D1-83653C37A67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528D868-636D-4C48-B334-28207D656A8A}" type="pres">
      <dgm:prSet presAssocID="{8EBE04E7-CD66-4B49-B26C-2B3A5C4BE964}" presName="node" presStyleLbl="node1" presStyleIdx="0" presStyleCnt="4" custRadScaleRad="102257" custRadScaleInc="-72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0E631-DD08-4D6C-883F-3A6490D2B22A}" type="pres">
      <dgm:prSet presAssocID="{1DA8B776-EB43-4582-AF86-7933132D4C40}" presName="parTrans" presStyleLbl="sibTrans2D1" presStyleIdx="1" presStyleCnt="4"/>
      <dgm:spPr/>
      <dgm:t>
        <a:bodyPr/>
        <a:lstStyle/>
        <a:p>
          <a:endParaRPr lang="en-US"/>
        </a:p>
      </dgm:t>
    </dgm:pt>
    <dgm:pt modelId="{14928B85-2A45-4C94-BF5A-8982562CF0CA}" type="pres">
      <dgm:prSet presAssocID="{1DA8B776-EB43-4582-AF86-7933132D4C4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5BF0934-0A7C-43E1-A5E2-813C517E444C}" type="pres">
      <dgm:prSet presAssocID="{83AD7C52-90E4-4310-9EDC-71ED42B6B317}" presName="node" presStyleLbl="node1" presStyleIdx="1" presStyleCnt="4" custRadScaleRad="129153" custRadScaleInc="17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D6B31-19D1-4CF4-B85F-F2B380E7FC6F}" type="pres">
      <dgm:prSet presAssocID="{10FB826A-C728-4DFD-B1FC-B82F112AE119}" presName="parTrans" presStyleLbl="sibTrans2D1" presStyleIdx="2" presStyleCnt="4"/>
      <dgm:spPr/>
      <dgm:t>
        <a:bodyPr/>
        <a:lstStyle/>
        <a:p>
          <a:endParaRPr lang="en-US"/>
        </a:p>
      </dgm:t>
    </dgm:pt>
    <dgm:pt modelId="{B4A6FD31-EDDC-45D9-92F9-417957480DBB}" type="pres">
      <dgm:prSet presAssocID="{10FB826A-C728-4DFD-B1FC-B82F112AE11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3E04FF2-FDBC-4661-BC09-B7B62530CF39}" type="pres">
      <dgm:prSet presAssocID="{9AC6E5AD-A6E6-44DD-B7BA-8C06DE1AB6D8}" presName="node" presStyleLbl="node1" presStyleIdx="2" presStyleCnt="4" custScaleY="89629" custRadScaleRad="102107" custRadScaleInc="-2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DDC3E-61BA-4F2F-9DF6-2AE96BCB110E}" type="pres">
      <dgm:prSet presAssocID="{343125FB-BA14-4197-88AA-CED81859B905}" presName="parTrans" presStyleLbl="sibTrans2D1" presStyleIdx="3" presStyleCnt="4"/>
      <dgm:spPr/>
      <dgm:t>
        <a:bodyPr/>
        <a:lstStyle/>
        <a:p>
          <a:endParaRPr lang="en-US"/>
        </a:p>
      </dgm:t>
    </dgm:pt>
    <dgm:pt modelId="{9A016537-3C21-416C-A976-82391A18AD6B}" type="pres">
      <dgm:prSet presAssocID="{343125FB-BA14-4197-88AA-CED81859B90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3E5D2F4-0BBC-4485-B3EC-A39D5ABEF753}" type="pres">
      <dgm:prSet presAssocID="{857F8BD0-10B7-47CF-BD06-BA6E15C7BE54}" presName="node" presStyleLbl="node1" presStyleIdx="3" presStyleCnt="4" custRadScaleRad="134244" custRadScaleInc="-1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2B2C44-3EB6-49D0-A97C-F45E16B9405E}" srcId="{3430C4EA-EDCE-40F0-BCA1-B435BAB0A483}" destId="{83AD7C52-90E4-4310-9EDC-71ED42B6B317}" srcOrd="1" destOrd="0" parTransId="{1DA8B776-EB43-4582-AF86-7933132D4C40}" sibTransId="{12F123E8-5188-4B5F-9700-6F3A2F2F8291}"/>
    <dgm:cxn modelId="{3CD0A03D-720A-4E76-BE1B-7ED70E417D2C}" srcId="{3430C4EA-EDCE-40F0-BCA1-B435BAB0A483}" destId="{9AC6E5AD-A6E6-44DD-B7BA-8C06DE1AB6D8}" srcOrd="2" destOrd="0" parTransId="{10FB826A-C728-4DFD-B1FC-B82F112AE119}" sibTransId="{13B42E0B-379F-4FE8-BA45-BAF316C35E5D}"/>
    <dgm:cxn modelId="{78802D4A-B3AD-4F89-A8DE-D56E920CDD3F}" type="presOf" srcId="{DA0D3366-71AE-47E2-B2D1-83653C37A674}" destId="{44FDFA38-0E89-4988-8AE0-0D3780366292}" srcOrd="1" destOrd="0" presId="urn:microsoft.com/office/officeart/2005/8/layout/radial5"/>
    <dgm:cxn modelId="{924F1E69-E1B0-4F1B-B693-E35B4E7C888A}" type="presOf" srcId="{DA0D3366-71AE-47E2-B2D1-83653C37A674}" destId="{C821A7F4-8137-440D-ADAA-E3448A5B4915}" srcOrd="0" destOrd="0" presId="urn:microsoft.com/office/officeart/2005/8/layout/radial5"/>
    <dgm:cxn modelId="{BDA20879-42BD-415B-B995-F9F188E05519}" type="presOf" srcId="{8EBE04E7-CD66-4B49-B26C-2B3A5C4BE964}" destId="{6528D868-636D-4C48-B334-28207D656A8A}" srcOrd="0" destOrd="0" presId="urn:microsoft.com/office/officeart/2005/8/layout/radial5"/>
    <dgm:cxn modelId="{3993EE16-6FB2-4194-96C1-40C65FB25489}" srcId="{3430C4EA-EDCE-40F0-BCA1-B435BAB0A483}" destId="{8EBE04E7-CD66-4B49-B26C-2B3A5C4BE964}" srcOrd="0" destOrd="0" parTransId="{DA0D3366-71AE-47E2-B2D1-83653C37A674}" sibTransId="{1AB49977-CF88-4009-B785-4E660218DF82}"/>
    <dgm:cxn modelId="{A1BFDBFD-5702-40D0-B217-3893049FD7A8}" type="presOf" srcId="{83AD7C52-90E4-4310-9EDC-71ED42B6B317}" destId="{35BF0934-0A7C-43E1-A5E2-813C517E444C}" srcOrd="0" destOrd="0" presId="urn:microsoft.com/office/officeart/2005/8/layout/radial5"/>
    <dgm:cxn modelId="{1D9B8319-3BA0-42AC-940F-CC9A5EFB9E04}" type="presOf" srcId="{857F8BD0-10B7-47CF-BD06-BA6E15C7BE54}" destId="{53E5D2F4-0BBC-4485-B3EC-A39D5ABEF753}" srcOrd="0" destOrd="0" presId="urn:microsoft.com/office/officeart/2005/8/layout/radial5"/>
    <dgm:cxn modelId="{B99E193D-44E5-40FE-B15E-045C5F0E4C8B}" type="presOf" srcId="{3430C4EA-EDCE-40F0-BCA1-B435BAB0A483}" destId="{DF01E0E0-84EB-444C-BD80-EAD8ADE219D3}" srcOrd="0" destOrd="0" presId="urn:microsoft.com/office/officeart/2005/8/layout/radial5"/>
    <dgm:cxn modelId="{DA12C13C-6EC9-45F3-8028-CF0615EAFBE0}" srcId="{EC2983B3-D3B0-4BB6-B27E-6968173C19B0}" destId="{3430C4EA-EDCE-40F0-BCA1-B435BAB0A483}" srcOrd="0" destOrd="0" parTransId="{3C1A6361-EB2F-49BA-9CD1-F1DBFD6E4D7B}" sibTransId="{FC4FB6DE-F506-43C9-8A63-119D95DF168B}"/>
    <dgm:cxn modelId="{3FAD018B-4DC6-4263-99A0-B2A2A3BA0E90}" type="presOf" srcId="{9AC6E5AD-A6E6-44DD-B7BA-8C06DE1AB6D8}" destId="{43E04FF2-FDBC-4661-BC09-B7B62530CF39}" srcOrd="0" destOrd="0" presId="urn:microsoft.com/office/officeart/2005/8/layout/radial5"/>
    <dgm:cxn modelId="{53E5F632-848A-42F6-9C7B-916FAFCCBB77}" type="presOf" srcId="{10FB826A-C728-4DFD-B1FC-B82F112AE119}" destId="{FE5D6B31-19D1-4CF4-B85F-F2B380E7FC6F}" srcOrd="0" destOrd="0" presId="urn:microsoft.com/office/officeart/2005/8/layout/radial5"/>
    <dgm:cxn modelId="{2EB7BBD4-DB2D-49D8-8464-FF242608C9EA}" type="presOf" srcId="{343125FB-BA14-4197-88AA-CED81859B905}" destId="{813DDC3E-61BA-4F2F-9DF6-2AE96BCB110E}" srcOrd="0" destOrd="0" presId="urn:microsoft.com/office/officeart/2005/8/layout/radial5"/>
    <dgm:cxn modelId="{50CD0C30-BF34-4BC9-B884-3600709014B8}" type="presOf" srcId="{10FB826A-C728-4DFD-B1FC-B82F112AE119}" destId="{B4A6FD31-EDDC-45D9-92F9-417957480DBB}" srcOrd="1" destOrd="0" presId="urn:microsoft.com/office/officeart/2005/8/layout/radial5"/>
    <dgm:cxn modelId="{0D06696B-B782-4283-AF5E-3ED4A0C615D2}" type="presOf" srcId="{1DA8B776-EB43-4582-AF86-7933132D4C40}" destId="{3AA0E631-DD08-4D6C-883F-3A6490D2B22A}" srcOrd="0" destOrd="0" presId="urn:microsoft.com/office/officeart/2005/8/layout/radial5"/>
    <dgm:cxn modelId="{3AAFEC36-5A98-4C7E-99DE-80211F6EA5D3}" type="presOf" srcId="{343125FB-BA14-4197-88AA-CED81859B905}" destId="{9A016537-3C21-416C-A976-82391A18AD6B}" srcOrd="1" destOrd="0" presId="urn:microsoft.com/office/officeart/2005/8/layout/radial5"/>
    <dgm:cxn modelId="{08060909-86C5-4123-9979-6ABD0DA39EF7}" type="presOf" srcId="{1DA8B776-EB43-4582-AF86-7933132D4C40}" destId="{14928B85-2A45-4C94-BF5A-8982562CF0CA}" srcOrd="1" destOrd="0" presId="urn:microsoft.com/office/officeart/2005/8/layout/radial5"/>
    <dgm:cxn modelId="{F07C0205-01C7-42F7-AD64-FA15BF2B6210}" srcId="{3430C4EA-EDCE-40F0-BCA1-B435BAB0A483}" destId="{857F8BD0-10B7-47CF-BD06-BA6E15C7BE54}" srcOrd="3" destOrd="0" parTransId="{343125FB-BA14-4197-88AA-CED81859B905}" sibTransId="{D71E0F00-51E1-4D4A-A3C9-B6F108B7A6D2}"/>
    <dgm:cxn modelId="{33FDFAEE-63B7-4000-860B-8B51B1A5BAF8}" type="presOf" srcId="{EC2983B3-D3B0-4BB6-B27E-6968173C19B0}" destId="{C6A92EDA-8B02-46C2-866A-3ECC4BFF25B5}" srcOrd="0" destOrd="0" presId="urn:microsoft.com/office/officeart/2005/8/layout/radial5"/>
    <dgm:cxn modelId="{41321BF1-3CF1-427D-A357-C6DB6DC9B622}" type="presParOf" srcId="{C6A92EDA-8B02-46C2-866A-3ECC4BFF25B5}" destId="{DF01E0E0-84EB-444C-BD80-EAD8ADE219D3}" srcOrd="0" destOrd="0" presId="urn:microsoft.com/office/officeart/2005/8/layout/radial5"/>
    <dgm:cxn modelId="{E13F65A6-02B8-4113-A5EE-32E5D6CF83FA}" type="presParOf" srcId="{C6A92EDA-8B02-46C2-866A-3ECC4BFF25B5}" destId="{C821A7F4-8137-440D-ADAA-E3448A5B4915}" srcOrd="1" destOrd="0" presId="urn:microsoft.com/office/officeart/2005/8/layout/radial5"/>
    <dgm:cxn modelId="{916C7C03-6D91-46D8-9E2C-0038CE8F4015}" type="presParOf" srcId="{C821A7F4-8137-440D-ADAA-E3448A5B4915}" destId="{44FDFA38-0E89-4988-8AE0-0D3780366292}" srcOrd="0" destOrd="0" presId="urn:microsoft.com/office/officeart/2005/8/layout/radial5"/>
    <dgm:cxn modelId="{25FBFEB1-5A02-404C-A3DF-C12C85B06A5A}" type="presParOf" srcId="{C6A92EDA-8B02-46C2-866A-3ECC4BFF25B5}" destId="{6528D868-636D-4C48-B334-28207D656A8A}" srcOrd="2" destOrd="0" presId="urn:microsoft.com/office/officeart/2005/8/layout/radial5"/>
    <dgm:cxn modelId="{A8D63D92-9D6D-4AE7-9515-26933FBB4E45}" type="presParOf" srcId="{C6A92EDA-8B02-46C2-866A-3ECC4BFF25B5}" destId="{3AA0E631-DD08-4D6C-883F-3A6490D2B22A}" srcOrd="3" destOrd="0" presId="urn:microsoft.com/office/officeart/2005/8/layout/radial5"/>
    <dgm:cxn modelId="{3D9B3AE0-DDE0-4DC2-BE8A-AB03EA8AF820}" type="presParOf" srcId="{3AA0E631-DD08-4D6C-883F-3A6490D2B22A}" destId="{14928B85-2A45-4C94-BF5A-8982562CF0CA}" srcOrd="0" destOrd="0" presId="urn:microsoft.com/office/officeart/2005/8/layout/radial5"/>
    <dgm:cxn modelId="{14121C35-7200-49D0-A465-3E876090C26C}" type="presParOf" srcId="{C6A92EDA-8B02-46C2-866A-3ECC4BFF25B5}" destId="{35BF0934-0A7C-43E1-A5E2-813C517E444C}" srcOrd="4" destOrd="0" presId="urn:microsoft.com/office/officeart/2005/8/layout/radial5"/>
    <dgm:cxn modelId="{09EAAC9B-A28B-45C2-92AD-94A77883FC91}" type="presParOf" srcId="{C6A92EDA-8B02-46C2-866A-3ECC4BFF25B5}" destId="{FE5D6B31-19D1-4CF4-B85F-F2B380E7FC6F}" srcOrd="5" destOrd="0" presId="urn:microsoft.com/office/officeart/2005/8/layout/radial5"/>
    <dgm:cxn modelId="{7FD1D286-0AE3-4911-A9E5-2141A65B3D07}" type="presParOf" srcId="{FE5D6B31-19D1-4CF4-B85F-F2B380E7FC6F}" destId="{B4A6FD31-EDDC-45D9-92F9-417957480DBB}" srcOrd="0" destOrd="0" presId="urn:microsoft.com/office/officeart/2005/8/layout/radial5"/>
    <dgm:cxn modelId="{6D1A442B-ABEF-4D24-BF7D-92C91FCEE5E9}" type="presParOf" srcId="{C6A92EDA-8B02-46C2-866A-3ECC4BFF25B5}" destId="{43E04FF2-FDBC-4661-BC09-B7B62530CF39}" srcOrd="6" destOrd="0" presId="urn:microsoft.com/office/officeart/2005/8/layout/radial5"/>
    <dgm:cxn modelId="{B9DEF29E-B64C-41ED-AB9D-08EC018425F7}" type="presParOf" srcId="{C6A92EDA-8B02-46C2-866A-3ECC4BFF25B5}" destId="{813DDC3E-61BA-4F2F-9DF6-2AE96BCB110E}" srcOrd="7" destOrd="0" presId="urn:microsoft.com/office/officeart/2005/8/layout/radial5"/>
    <dgm:cxn modelId="{6BC197CF-0EB4-443A-92CF-13C413939D21}" type="presParOf" srcId="{813DDC3E-61BA-4F2F-9DF6-2AE96BCB110E}" destId="{9A016537-3C21-416C-A976-82391A18AD6B}" srcOrd="0" destOrd="0" presId="urn:microsoft.com/office/officeart/2005/8/layout/radial5"/>
    <dgm:cxn modelId="{A2FEA5BF-14CA-4561-A2DD-0B064BB631CD}" type="presParOf" srcId="{C6A92EDA-8B02-46C2-866A-3ECC4BFF25B5}" destId="{53E5D2F4-0BBC-4485-B3EC-A39D5ABEF75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1E0E0-84EB-444C-BD80-EAD8ADE219D3}">
      <dsp:nvSpPr>
        <dsp:cNvPr id="0" name=""/>
        <dsp:cNvSpPr/>
      </dsp:nvSpPr>
      <dsp:spPr>
        <a:xfrm>
          <a:off x="2016581" y="1483768"/>
          <a:ext cx="3434436" cy="2593644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2519543" y="1863598"/>
        <a:ext cx="2428512" cy="1833984"/>
      </dsp:txXfrm>
    </dsp:sp>
    <dsp:sp modelId="{C821A7F4-8137-440D-ADAA-E3448A5B4915}">
      <dsp:nvSpPr>
        <dsp:cNvPr id="0" name=""/>
        <dsp:cNvSpPr/>
      </dsp:nvSpPr>
      <dsp:spPr>
        <a:xfrm rot="16004681">
          <a:off x="3647210" y="1218455"/>
          <a:ext cx="23367" cy="4903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3650914" y="1320017"/>
        <a:ext cx="16357" cy="294190"/>
      </dsp:txXfrm>
    </dsp:sp>
    <dsp:sp modelId="{6528D868-636D-4C48-B334-28207D656A8A}">
      <dsp:nvSpPr>
        <dsp:cNvPr id="0" name=""/>
        <dsp:cNvSpPr/>
      </dsp:nvSpPr>
      <dsp:spPr>
        <a:xfrm>
          <a:off x="2895605" y="0"/>
          <a:ext cx="1442107" cy="14421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400" kern="1200" dirty="0" smtClean="0">
              <a:latin typeface="NikoshBAN" pitchFamily="2" charset="0"/>
              <a:cs typeface="NikoshBAN" pitchFamily="2" charset="0"/>
            </a:rPr>
            <a:t>আপেল 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3106797" y="211192"/>
        <a:ext cx="1019723" cy="1019723"/>
      </dsp:txXfrm>
    </dsp:sp>
    <dsp:sp modelId="{3AA0E631-DD08-4D6C-883F-3A6490D2B22A}">
      <dsp:nvSpPr>
        <dsp:cNvPr id="0" name=""/>
        <dsp:cNvSpPr/>
      </dsp:nvSpPr>
      <dsp:spPr>
        <a:xfrm rot="47358">
          <a:off x="5487532" y="2560203"/>
          <a:ext cx="88674" cy="4903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211785"/>
            <a:satOff val="7099"/>
            <a:lumOff val="-86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487533" y="2658083"/>
        <a:ext cx="62072" cy="294190"/>
      </dsp:txXfrm>
    </dsp:sp>
    <dsp:sp modelId="{35BF0934-0A7C-43E1-A5E2-813C517E444C}">
      <dsp:nvSpPr>
        <dsp:cNvPr id="0" name=""/>
        <dsp:cNvSpPr/>
      </dsp:nvSpPr>
      <dsp:spPr>
        <a:xfrm>
          <a:off x="5617958" y="2095427"/>
          <a:ext cx="1442107" cy="1442107"/>
        </a:xfrm>
        <a:prstGeom prst="ellipse">
          <a:avLst/>
        </a:prstGeom>
        <a:solidFill>
          <a:schemeClr val="accent2">
            <a:hueOff val="-4211785"/>
            <a:satOff val="7099"/>
            <a:lumOff val="-86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400" kern="1200" dirty="0" smtClean="0">
              <a:latin typeface="NikoshBAN" pitchFamily="2" charset="0"/>
              <a:cs typeface="NikoshBAN" pitchFamily="2" charset="0"/>
            </a:rPr>
            <a:t>কলা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5829150" y="2306619"/>
        <a:ext cx="1019723" cy="1019723"/>
      </dsp:txXfrm>
    </dsp:sp>
    <dsp:sp modelId="{FE5D6B31-19D1-4CF4-B85F-F2B380E7FC6F}">
      <dsp:nvSpPr>
        <dsp:cNvPr id="0" name=""/>
        <dsp:cNvSpPr/>
      </dsp:nvSpPr>
      <dsp:spPr>
        <a:xfrm rot="5341167">
          <a:off x="3726051" y="3888709"/>
          <a:ext cx="61820" cy="4903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423570"/>
            <a:satOff val="14198"/>
            <a:lumOff val="-173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3735165" y="3977500"/>
        <a:ext cx="43274" cy="294190"/>
      </dsp:txXfrm>
    </dsp:sp>
    <dsp:sp modelId="{43E04FF2-FDBC-4661-BC09-B7B62530CF39}">
      <dsp:nvSpPr>
        <dsp:cNvPr id="0" name=""/>
        <dsp:cNvSpPr/>
      </dsp:nvSpPr>
      <dsp:spPr>
        <a:xfrm>
          <a:off x="3047996" y="4193853"/>
          <a:ext cx="1442107" cy="1292546"/>
        </a:xfrm>
        <a:prstGeom prst="ellipse">
          <a:avLst/>
        </a:prstGeom>
        <a:solidFill>
          <a:schemeClr val="accent2">
            <a:hueOff val="-8423570"/>
            <a:satOff val="14198"/>
            <a:lumOff val="-173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400" kern="1200" dirty="0" smtClean="0">
              <a:latin typeface="NikoshBAN" pitchFamily="2" charset="0"/>
              <a:cs typeface="NikoshBAN" pitchFamily="2" charset="0"/>
            </a:rPr>
            <a:t>আঙ্গুর 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3259188" y="4383142"/>
        <a:ext cx="1019723" cy="913968"/>
      </dsp:txXfrm>
    </dsp:sp>
    <dsp:sp modelId="{813DDC3E-61BA-4F2F-9DF6-2AE96BCB110E}">
      <dsp:nvSpPr>
        <dsp:cNvPr id="0" name=""/>
        <dsp:cNvSpPr/>
      </dsp:nvSpPr>
      <dsp:spPr>
        <a:xfrm rot="10757043">
          <a:off x="1814333" y="2558524"/>
          <a:ext cx="143095" cy="4903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1857259" y="2656319"/>
        <a:ext cx="100167" cy="294190"/>
      </dsp:txXfrm>
    </dsp:sp>
    <dsp:sp modelId="{53E5D2F4-0BBC-4485-B3EC-A39D5ABEF753}">
      <dsp:nvSpPr>
        <dsp:cNvPr id="0" name=""/>
        <dsp:cNvSpPr/>
      </dsp:nvSpPr>
      <dsp:spPr>
        <a:xfrm>
          <a:off x="304795" y="2093376"/>
          <a:ext cx="1442107" cy="1442107"/>
        </a:xfrm>
        <a:prstGeom prst="ellipse">
          <a:avLst/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400" kern="1200" dirty="0" smtClean="0">
              <a:latin typeface="NikoshBAN" pitchFamily="2" charset="0"/>
              <a:cs typeface="NikoshBAN" pitchFamily="2" charset="0"/>
            </a:rPr>
            <a:t>কমলা 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515987" y="2304568"/>
        <a:ext cx="1019723" cy="1019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DCC86-1D39-4130-B5D4-F073E3E6EAF0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A7164-B4C6-4785-AC75-D5669A435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3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A7164-B4C6-4785-AC75-D5669A4352D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A7164-B4C6-4785-AC75-D5669A4352D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7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992A1A3-4657-4ABE-B0F5-942E7D23B8ED}" type="datetime1">
              <a:rPr lang="en-US" smtClean="0"/>
              <a:pPr/>
              <a:t>5/21/2019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/>
              <a:t>niot.i1969@gmail.com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0A8B-D6F0-4011-A20D-71D76A4F7CC6}" type="datetime1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niot.i1969@gmail.com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E6518-3D9A-4C6C-8F28-1BE35D64060E}" type="datetime1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niot.i1969@gmail.com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E41DC4-629C-44CA-8E03-E364D6D9B0D6}" type="datetime1">
              <a:rPr lang="en-US" smtClean="0"/>
              <a:pPr/>
              <a:t>5/21/2019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/>
              <a:t>niot.i1969@gmail.com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E7586A9-5879-4F7A-B4C9-BCBCEBB86B6B}" type="datetime1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/>
              <a:t>niot.i1969@gmail.com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07EC-C53A-4905-ABBB-88075966BFE5}" type="datetime1">
              <a:rPr lang="en-US" smtClean="0"/>
              <a:pPr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niot.i1969@gmail.com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8FAA-68C3-480A-9A4B-6CE7A8CEEF23}" type="datetime1">
              <a:rPr lang="en-US" smtClean="0"/>
              <a:pPr/>
              <a:t>5/21/2019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niot.i1969@gmail.com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721AD3-F350-4A2D-8DCD-F74A8EBCF5CE}" type="datetime1">
              <a:rPr lang="en-US" smtClean="0"/>
              <a:pPr/>
              <a:t>5/21/2019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/>
              <a:t>niot.i1969@gmail.com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D8D5-32A3-4453-97C1-FC43EDD4C89A}" type="datetime1">
              <a:rPr lang="en-US" smtClean="0"/>
              <a:pPr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niot.i1969@gmail.com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51597A-28E2-4224-A7F1-40A978F88D4C}" type="datetime1">
              <a:rPr lang="en-US" smtClean="0"/>
              <a:pPr/>
              <a:t>5/21/2019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/>
              <a:t>niot.i1969@gmail.com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1EC965-1F6F-4758-9CDA-F0CDF6052F4A}" type="datetime1">
              <a:rPr lang="en-US" smtClean="0"/>
              <a:pPr/>
              <a:t>5/21/2019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/>
              <a:t>niot.i1969@gmail.com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B8138A-4AB9-4E50-B589-6AF18B88F683}" type="datetime1">
              <a:rPr lang="en-US" smtClean="0"/>
              <a:pPr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niot.i1969@gmail.com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787400" cy="590550"/>
          </a:xfrm>
          <a:prstGeom prst="rect">
            <a:avLst/>
          </a:prstGeom>
        </p:spPr>
      </p:pic>
      <p:sp>
        <p:nvSpPr>
          <p:cNvPr id="17" name="Action Button: Home 16">
            <a:hlinkClick r:id="" action="ppaction://hlinkshowjump?jump=firstslide" highlightClick="1"/>
          </p:cNvPr>
          <p:cNvSpPr/>
          <p:nvPr userDrawn="1"/>
        </p:nvSpPr>
        <p:spPr>
          <a:xfrm>
            <a:off x="8077200" y="381000"/>
            <a:ext cx="813816" cy="838708"/>
          </a:xfrm>
          <a:prstGeom prst="actionButtonHom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niot.i1969@gmail.com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1157353">
            <a:off x="1341956" y="1519660"/>
            <a:ext cx="7226332" cy="236959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9900"/>
                </a:solidFill>
              </a:rPr>
              <a:t>সবাইকে</a:t>
            </a:r>
            <a:r>
              <a:rPr lang="en-US" sz="7200" dirty="0" smtClean="0">
                <a:solidFill>
                  <a:srgbClr val="009900"/>
                </a:solidFill>
              </a:rPr>
              <a:t> </a:t>
            </a:r>
            <a:r>
              <a:rPr lang="en-US" sz="7200" dirty="0" err="1" smtClean="0">
                <a:solidFill>
                  <a:srgbClr val="009900"/>
                </a:solidFill>
              </a:rPr>
              <a:t>আজকের</a:t>
            </a:r>
            <a:r>
              <a:rPr lang="en-US" sz="7200" dirty="0" smtClean="0">
                <a:solidFill>
                  <a:srgbClr val="009900"/>
                </a:solidFill>
              </a:rPr>
              <a:t> </a:t>
            </a:r>
            <a:r>
              <a:rPr lang="en-US" sz="7200" dirty="0" err="1" smtClean="0">
                <a:solidFill>
                  <a:srgbClr val="009900"/>
                </a:solidFill>
              </a:rPr>
              <a:t>পাঠে</a:t>
            </a:r>
            <a:r>
              <a:rPr lang="en-US" sz="7200" dirty="0" smtClean="0">
                <a:solidFill>
                  <a:srgbClr val="009900"/>
                </a:solidFill>
              </a:rPr>
              <a:t>  </a:t>
            </a:r>
            <a:r>
              <a:rPr lang="en-US" sz="7200" dirty="0" err="1" smtClean="0">
                <a:solidFill>
                  <a:srgbClr val="009900"/>
                </a:solidFill>
              </a:rPr>
              <a:t>স্বাগতম</a:t>
            </a:r>
            <a:endParaRPr lang="en-US" sz="7200" dirty="0">
              <a:solidFill>
                <a:srgbClr val="009900"/>
              </a:solidFill>
            </a:endParaRPr>
          </a:p>
        </p:txBody>
      </p:sp>
      <p:pic>
        <p:nvPicPr>
          <p:cNvPr id="5" name="Picture 4" descr="Tulip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  <a14:imgEffect>
                      <a14:colorTemperature colorTemp="4750"/>
                    </a14:imgEffect>
                    <a14:imgEffect>
                      <a14:saturation sat="101000"/>
                    </a14:imgEffect>
                    <a14:imgEffect>
                      <a14:brightnessContrast bright="-45000" contrast="-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  <a:noFill/>
          <a:ln>
            <a:noFill/>
          </a:ln>
          <a:effectLst>
            <a:reflection stA="62000" endPos="65000" dist="508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2209800" y="1050278"/>
            <a:ext cx="5181600" cy="1798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000000"/>
                </a:solidFill>
              </a:rPr>
              <a:t>স্বাগতম</a:t>
            </a:r>
            <a:endParaRPr lang="en-US" sz="8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685800" y="2793712"/>
                <a:ext cx="8001000" cy="236220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4000" dirty="0" smtClean="0">
                    <a:solidFill>
                      <a:srgbClr val="000000"/>
                    </a:solidFill>
                    <a:cs typeface="Shonar Bangla" pitchFamily="34" charset="0"/>
                  </a:rPr>
                  <a:t>ছেদ সেট প্রকাশের জন্য </a:t>
                </a:r>
                <a14:m>
                  <m:oMath xmlns:m="http://schemas.openxmlformats.org/officeDocument/2006/math">
                    <m:r>
                      <a:rPr lang="bn-BD" sz="40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∩</m:t>
                    </m:r>
                    <m:r>
                      <a:rPr lang="bn-BD" sz="40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প্রতীক</m:t>
                    </m:r>
                    <m:r>
                      <a:rPr lang="bn-BD" sz="40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 </m:t>
                    </m:r>
                    <m:r>
                      <a:rPr lang="bn-BD" sz="40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ব্যবহার</m:t>
                    </m:r>
                    <m:r>
                      <a:rPr lang="bn-BD" sz="40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 </m:t>
                    </m:r>
                    <m:r>
                      <a:rPr lang="bn-BD" sz="40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করা</m:t>
                    </m:r>
                    <m:r>
                      <a:rPr lang="bn-BD" sz="40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 </m:t>
                    </m:r>
                    <m:r>
                      <a:rPr lang="bn-BD" sz="40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হয়</m:t>
                    </m:r>
                    <m:r>
                      <a:rPr lang="bn-BD" sz="40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 </m:t>
                    </m:r>
                    <m:r>
                      <a:rPr lang="bn-BD" sz="40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।</m:t>
                    </m:r>
                  </m:oMath>
                </a14:m>
                <a:endParaRPr lang="en-US" sz="4000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793712"/>
                <a:ext cx="8001000" cy="2362200"/>
              </a:xfrm>
              <a:prstGeom prst="roundRect">
                <a:avLst/>
              </a:prstGeom>
              <a:blipFill rotWithShape="1"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685800" y="609600"/>
            <a:ext cx="7696200" cy="20242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rgbClr val="000000"/>
                </a:solidFill>
                <a:cs typeface="Shonar Bangla" pitchFamily="34" charset="0"/>
              </a:rPr>
              <a:t>দুই বা ততোধিক সেটের সাধারণ উপাদান নিয়ে গঠিত সেটকে ছেদ সেট বলে ।</a:t>
            </a:r>
            <a:endParaRPr lang="en-US" sz="3600" dirty="0">
              <a:solidFill>
                <a:srgbClr val="000000"/>
              </a:solidFill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3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914400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Shonar Bangla" pitchFamily="34" charset="0"/>
                <a:cs typeface="Shonar Bangla" pitchFamily="34" charset="0"/>
              </a:rPr>
              <a:t>দলীয় কাজ</a:t>
            </a:r>
            <a:endParaRPr lang="en-US" sz="6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098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</a:t>
            </a:r>
            <a:r>
              <a:rPr lang="en-US" sz="2800" dirty="0" smtClean="0"/>
              <a:t>P = { x , y, z}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Q = { a, b, c}</a:t>
            </a:r>
            <a:r>
              <a:rPr lang="en-US" sz="2800" dirty="0" err="1" smtClean="0"/>
              <a:t>হলে</a:t>
            </a:r>
            <a:r>
              <a:rPr lang="en-US" sz="2800" dirty="0" smtClean="0"/>
              <a:t> , P</a:t>
            </a:r>
            <a:r>
              <a:rPr lang="en-US" sz="2800" dirty="0" smtClean="0">
                <a:latin typeface="Arial Black" pitchFamily="34" charset="0"/>
              </a:rPr>
              <a:t>U</a:t>
            </a:r>
            <a:r>
              <a:rPr lang="en-US" sz="2800" dirty="0" smtClean="0"/>
              <a:t>Q </a:t>
            </a:r>
            <a:r>
              <a:rPr lang="en-US" sz="2800" dirty="0" err="1" smtClean="0"/>
              <a:t>নির্ণয়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 smtClean="0"/>
              <a:t> ।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222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166255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Shonar Bangla" pitchFamily="34" charset="0"/>
                <a:cs typeface="Shonar Bangla" pitchFamily="34" charset="0"/>
              </a:rPr>
              <a:t>জোড়ায় কাজ</a:t>
            </a:r>
            <a:endParaRPr lang="en-US" sz="54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 = { x , y, z, a}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Q = { a, b, c}</a:t>
            </a:r>
            <a:r>
              <a:rPr lang="en-US" sz="2800" dirty="0" err="1" smtClean="0"/>
              <a:t>হলে</a:t>
            </a:r>
            <a:r>
              <a:rPr lang="en-US" sz="2800" dirty="0" smtClean="0"/>
              <a:t> , P</a:t>
            </a:r>
            <a:r>
              <a:rPr lang="en-US" sz="2800" dirty="0" smtClean="0">
                <a:solidFill>
                  <a:srgbClr val="000000"/>
                </a:solidFill>
              </a:rPr>
              <a:t> ∩ </a:t>
            </a:r>
            <a:r>
              <a:rPr lang="en-US" sz="2800" dirty="0" smtClean="0"/>
              <a:t>Q </a:t>
            </a:r>
            <a:r>
              <a:rPr lang="en-US" sz="2800" dirty="0" err="1" smtClean="0"/>
              <a:t>নির্ণয়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 smtClean="0"/>
              <a:t> 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539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2004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Shonar Bangla" pitchFamily="34" charset="0"/>
                <a:cs typeface="Shonar Bangla" pitchFamily="34" charset="0"/>
              </a:rPr>
              <a:t> চিত্রের সেট দুটির  উপাদানের মধ্যে কী কোন মিল আছে ?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44196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Shonar Bangla" pitchFamily="34" charset="0"/>
                <a:cs typeface="Shonar Bangla" pitchFamily="34" charset="0"/>
              </a:rPr>
              <a:t>উত্তরঃ </a:t>
            </a:r>
            <a:r>
              <a:rPr lang="bn-BD" sz="4000" b="1" dirty="0">
                <a:latin typeface="Shonar Bangla" pitchFamily="34" charset="0"/>
                <a:cs typeface="Shonar Bangla" pitchFamily="34" charset="0"/>
              </a:rPr>
              <a:t>না</a:t>
            </a:r>
            <a:endParaRPr lang="en-US" sz="4000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7" name="Picture 6" descr="Picture 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57200"/>
            <a:ext cx="3330498" cy="2286000"/>
          </a:xfrm>
          <a:prstGeom prst="rect">
            <a:avLst/>
          </a:prstGeom>
        </p:spPr>
      </p:pic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81000"/>
            <a:ext cx="402567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7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440AFA4-15D7-4622-8B91-759107E2D45A}"/>
              </a:ext>
            </a:extLst>
          </p:cNvPr>
          <p:cNvSpPr txBox="1"/>
          <p:nvPr/>
        </p:nvSpPr>
        <p:spPr>
          <a:xfrm>
            <a:off x="2819400" y="3810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/>
              <a:t>মূল্যায়ন</a:t>
            </a: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F3AAA34-160F-4310-88E2-9C1AF9E4583A}"/>
              </a:ext>
            </a:extLst>
          </p:cNvPr>
          <p:cNvSpPr txBox="1"/>
          <p:nvPr/>
        </p:nvSpPr>
        <p:spPr>
          <a:xfrm>
            <a:off x="1066800" y="2133600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১।সংযোগ সেট কী?</a:t>
            </a:r>
          </a:p>
          <a:p>
            <a:endParaRPr lang="bn-BD" sz="2800" dirty="0"/>
          </a:p>
          <a:p>
            <a:r>
              <a:rPr lang="bn-BD" sz="2800" dirty="0"/>
              <a:t>২।কখন দুটি সেটকে নিশ্ছেদ সেট বলা যাবে?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11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166255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Shonar Bangla" pitchFamily="34" charset="0"/>
                <a:cs typeface="Shonar Bangla" pitchFamily="34" charset="0"/>
              </a:rPr>
              <a:t>বাড়ির কাজ</a:t>
            </a:r>
            <a:endParaRPr lang="en-US" sz="40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57400" y="1143000"/>
            <a:ext cx="2133600" cy="1981200"/>
          </a:xfrm>
          <a:prstGeom prst="ellipse">
            <a:avLst/>
          </a:prstGeom>
          <a:solidFill>
            <a:srgbClr val="FFCC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   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52800" y="1066800"/>
            <a:ext cx="1905000" cy="1981200"/>
          </a:xfrm>
          <a:prstGeom prst="ellipse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c,d</a:t>
            </a:r>
            <a:r>
              <a:rPr lang="en-US" sz="2000" dirty="0" smtClean="0">
                <a:solidFill>
                  <a:schemeClr val="bg1"/>
                </a:solidFill>
              </a:rPr>
              <a:t>,     5,6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175260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a,b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600200" y="1371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410200" y="1295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295400" y="3276600"/>
            <a:ext cx="6494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এটি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সেট</a:t>
            </a:r>
            <a:r>
              <a:rPr lang="en-US" sz="2800" dirty="0" smtClean="0"/>
              <a:t> ?  P</a:t>
            </a:r>
            <a:r>
              <a:rPr lang="en-US" sz="2800" dirty="0" smtClean="0">
                <a:solidFill>
                  <a:srgbClr val="003300"/>
                </a:solidFill>
              </a:rPr>
              <a:t>∩</a:t>
            </a:r>
            <a:r>
              <a:rPr lang="en-US" sz="2800" dirty="0" smtClean="0"/>
              <a:t>Q </a:t>
            </a:r>
            <a:r>
              <a:rPr lang="en-US" sz="2800" dirty="0" err="1" smtClean="0"/>
              <a:t>নির্ণয়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আনবে</a:t>
            </a:r>
            <a:r>
              <a:rPr lang="en-US" sz="2800" dirty="0" smtClean="0"/>
              <a:t> 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03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822609"/>
            <a:ext cx="5715000" cy="221599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RightUp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3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ধন্যবাদ</a:t>
            </a:r>
            <a:endParaRPr lang="en-US" sz="13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66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D4DD9D6-549A-42F8-BA22-CE7E3AFD4E09}"/>
              </a:ext>
            </a:extLst>
          </p:cNvPr>
          <p:cNvSpPr txBox="1"/>
          <p:nvPr/>
        </p:nvSpPr>
        <p:spPr>
          <a:xfrm>
            <a:off x="4680573" y="3429001"/>
            <a:ext cx="3886200" cy="2560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৯ম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২য় (সেট ও ফাংশন)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সংযোগ ও ছেদ সেট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912A9E2-C352-4F50-9019-30D3587CB493}"/>
              </a:ext>
            </a:extLst>
          </p:cNvPr>
          <p:cNvSpPr txBox="1"/>
          <p:nvPr/>
        </p:nvSpPr>
        <p:spPr>
          <a:xfrm>
            <a:off x="3334471" y="312466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>
                <a:ln w="11430">
                  <a:solidFill>
                    <a:srgbClr val="0C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A4ABA6B-3FC9-43FC-99D5-39DF0C919B55}"/>
              </a:ext>
            </a:extLst>
          </p:cNvPr>
          <p:cNvSpPr/>
          <p:nvPr/>
        </p:nvSpPr>
        <p:spPr>
          <a:xfrm>
            <a:off x="477673" y="3429001"/>
            <a:ext cx="3865728" cy="2560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ইমান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 সহকারী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)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রতনপুর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খোশবাহার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সখিপুর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টাংগাইল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০১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৭৩৭৩০৮৬৩৬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masteremon15@gmail.com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1025652" y="1652504"/>
            <a:ext cx="1905000" cy="1554480"/>
          </a:xfrm>
          <a:prstGeom prst="wedgeRectCallou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5715328" y="1652504"/>
            <a:ext cx="1981200" cy="1554480"/>
          </a:xfrm>
          <a:prstGeom prst="wedgeRect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0" y="3733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78408" y="2928978"/>
            <a:ext cx="260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2000" dirty="0" err="1" smtClean="0">
                <a:latin typeface="Shonar Bangla" pitchFamily="34" charset="0"/>
                <a:cs typeface="Shonar Bangla" pitchFamily="34" charset="0"/>
              </a:rPr>
              <a:t>খেলোয়ারদের</a:t>
            </a:r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dirty="0" smtClean="0">
                <a:latin typeface="Shonar Bangla" pitchFamily="34" charset="0"/>
                <a:cs typeface="Shonar Bangla" pitchFamily="34" charset="0"/>
              </a:rPr>
              <a:t>সেট</a:t>
            </a:r>
            <a:endParaRPr lang="en-US" sz="20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63281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       </a:t>
            </a:r>
            <a:r>
              <a:rPr lang="bn-IN" sz="2000" dirty="0" smtClean="0">
                <a:latin typeface="Shonar Bangla" pitchFamily="34" charset="0"/>
                <a:cs typeface="Shonar Bangla" pitchFamily="34" charset="0"/>
              </a:rPr>
              <a:t>বিভিন্ন রকমের দেশি ফল  </a:t>
            </a:r>
            <a:endParaRPr lang="en-US" sz="20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4" name="Picture 13" descr="Picture 080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152" y="232729"/>
            <a:ext cx="3657600" cy="2662871"/>
          </a:xfrm>
          <a:prstGeom prst="rect">
            <a:avLst/>
          </a:prstGeom>
        </p:spPr>
      </p:pic>
      <p:pic>
        <p:nvPicPr>
          <p:cNvPr id="13" name="Picture 12" descr="Picture1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60" y="3534644"/>
            <a:ext cx="3657600" cy="2746766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5"/>
          <a:stretch/>
        </p:blipFill>
        <p:spPr>
          <a:xfrm>
            <a:off x="4572000" y="232729"/>
            <a:ext cx="3657600" cy="2662871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6" y="3516356"/>
            <a:ext cx="3657600" cy="27650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96256" y="2928978"/>
            <a:ext cx="260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bn-IN" sz="2000" dirty="0" smtClean="0">
                <a:latin typeface="Shonar Bangla" pitchFamily="34" charset="0"/>
                <a:cs typeface="Shonar Bangla" pitchFamily="34" charset="0"/>
              </a:rPr>
              <a:t>রকমারি দেশি মাছ </a:t>
            </a:r>
            <a:endParaRPr lang="en-US" sz="20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6281410"/>
            <a:ext cx="260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bn-IN" sz="2000" dirty="0" smtClean="0">
                <a:latin typeface="Shonar Bangla" pitchFamily="34" charset="0"/>
                <a:cs typeface="Shonar Bangla" pitchFamily="34" charset="0"/>
              </a:rPr>
              <a:t>বিভিন্ন রকম ফুল </a:t>
            </a:r>
            <a:endParaRPr lang="en-US" sz="20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5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2667000"/>
            <a:ext cx="8382000" cy="2438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000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 সেট ও ছেদ সেট</a:t>
            </a:r>
            <a:endParaRPr lang="en-US" sz="8000" dirty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4253FB08-1A9A-4665-97F0-90C1F183F5F8}"/>
              </a:ext>
            </a:extLst>
          </p:cNvPr>
          <p:cNvSpPr txBox="1">
            <a:spLocks/>
          </p:cNvSpPr>
          <p:nvPr/>
        </p:nvSpPr>
        <p:spPr>
          <a:xfrm>
            <a:off x="228600" y="3429000"/>
            <a:ext cx="8686800" cy="304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bn-IN" sz="3200" b="1" dirty="0" smtClean="0">
                <a:solidFill>
                  <a:schemeClr val="tx1"/>
                </a:solidFill>
                <a:latin typeface="Shonar Bangla" pitchFamily="34" charset="0"/>
                <a:cs typeface="+mj-cs"/>
              </a:rPr>
              <a:t>সেট কী তা ব্যাখ্যা করতে পারবে। 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3200" b="1" dirty="0" smtClean="0">
                <a:solidFill>
                  <a:schemeClr val="tx1"/>
                </a:solidFill>
                <a:latin typeface="Shonar Bangla" pitchFamily="34" charset="0"/>
                <a:cs typeface="+mj-cs"/>
              </a:rPr>
              <a:t>সংযোগ </a:t>
            </a:r>
            <a:r>
              <a:rPr lang="bn-BD" sz="3200" b="1" dirty="0">
                <a:solidFill>
                  <a:schemeClr val="tx1"/>
                </a:solidFill>
                <a:latin typeface="Shonar Bangla" pitchFamily="34" charset="0"/>
                <a:cs typeface="+mj-cs"/>
              </a:rPr>
              <a:t>সেট  ও ছেদ সেট কী তা বলতে পারবে 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3200" b="1" dirty="0" smtClean="0">
                <a:solidFill>
                  <a:schemeClr val="tx1"/>
                </a:solidFill>
                <a:latin typeface="Shonar Bangla" pitchFamily="34" charset="0"/>
                <a:cs typeface="+mj-cs"/>
              </a:rPr>
              <a:t>সেট </a:t>
            </a:r>
            <a:r>
              <a:rPr lang="bn-BD" sz="3200" b="1" dirty="0">
                <a:solidFill>
                  <a:schemeClr val="tx1"/>
                </a:solidFill>
                <a:latin typeface="Shonar Bangla" pitchFamily="34" charset="0"/>
                <a:cs typeface="+mj-cs"/>
              </a:rPr>
              <a:t>প্রক্রিয়া ব্যাবহার করে </a:t>
            </a:r>
            <a:r>
              <a:rPr lang="bn-BD" sz="3200" b="1" dirty="0" smtClean="0">
                <a:solidFill>
                  <a:schemeClr val="tx1"/>
                </a:solidFill>
                <a:latin typeface="Shonar Bangla" pitchFamily="34" charset="0"/>
                <a:cs typeface="+mj-cs"/>
              </a:rPr>
              <a:t>সংযোগ সেট  ও ছেদ সে</a:t>
            </a:r>
            <a:r>
              <a:rPr lang="en-US" sz="3200" b="1" dirty="0" err="1" smtClean="0">
                <a:solidFill>
                  <a:schemeClr val="tx1"/>
                </a:solidFill>
                <a:latin typeface="Shonar Bangla" pitchFamily="34" charset="0"/>
                <a:cs typeface="+mj-cs"/>
              </a:rPr>
              <a:t>টের</a:t>
            </a:r>
            <a:r>
              <a:rPr lang="bn-BD" sz="3200" b="1" dirty="0" smtClean="0">
                <a:solidFill>
                  <a:schemeClr val="tx1"/>
                </a:solidFill>
                <a:latin typeface="Shonar Bangla" pitchFamily="34" charset="0"/>
                <a:cs typeface="+mj-cs"/>
              </a:rPr>
              <a:t> গাণিতিক সমস্যা </a:t>
            </a:r>
            <a:r>
              <a:rPr lang="bn-BD" sz="3200" b="1" dirty="0">
                <a:solidFill>
                  <a:schemeClr val="tx1"/>
                </a:solidFill>
                <a:latin typeface="Shonar Bangla" pitchFamily="34" charset="0"/>
                <a:cs typeface="+mj-cs"/>
              </a:rPr>
              <a:t>সমাধান করতে পারবে </a:t>
            </a:r>
            <a:r>
              <a:rPr lang="bn-BD" sz="3200" b="1" dirty="0" smtClean="0">
                <a:solidFill>
                  <a:schemeClr val="tx1"/>
                </a:solidFill>
                <a:latin typeface="Shonar Bangla" pitchFamily="34" charset="0"/>
                <a:cs typeface="+mj-cs"/>
              </a:rPr>
              <a:t>। </a:t>
            </a:r>
            <a:endParaRPr lang="bn-BD" sz="3200" b="1" dirty="0">
              <a:solidFill>
                <a:schemeClr val="tx1"/>
              </a:solidFill>
              <a:latin typeface="Shonar Bangla" pitchFamily="34" charset="0"/>
              <a:cs typeface="+mj-cs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645664" y="228600"/>
            <a:ext cx="3810000" cy="131127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শিখনফল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174100" y="2690335"/>
            <a:ext cx="42611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n w="0"/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IN" sz="3600" dirty="0" smtClean="0">
                <a:ln w="0"/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3600" dirty="0" smtClean="0">
                <a:ln w="0"/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 smtClean="0">
                <a:ln w="0"/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62732855"/>
              </p:ext>
            </p:extLst>
          </p:nvPr>
        </p:nvGraphicFramePr>
        <p:xfrm>
          <a:off x="533400" y="762000"/>
          <a:ext cx="7467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niot.i1969@gmail.com</a:t>
            </a:r>
            <a:endParaRPr lang="en-US"/>
          </a:p>
        </p:txBody>
      </p:sp>
      <p:sp>
        <p:nvSpPr>
          <p:cNvPr id="7" name="Horizontal Scroll 6"/>
          <p:cNvSpPr/>
          <p:nvPr/>
        </p:nvSpPr>
        <p:spPr>
          <a:xfrm>
            <a:off x="304800" y="457200"/>
            <a:ext cx="2590800" cy="144780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5212080" y="4838700"/>
            <a:ext cx="3581400" cy="1752600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সুসজ্জিত বিন্যাসকে সেট বলে </a:t>
            </a:r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07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9724" y="2209800"/>
            <a:ext cx="3041276" cy="2133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882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Shonar Bangla" pitchFamily="34" charset="0"/>
                <a:cs typeface="Shonar Bangla" pitchFamily="34" charset="0"/>
              </a:rPr>
              <a:t>1 ,    3 </a:t>
            </a:r>
            <a:r>
              <a:rPr lang="bn-IN" sz="3600" dirty="0" smtClean="0">
                <a:solidFill>
                  <a:srgbClr val="0000FF"/>
                </a:solidFill>
                <a:latin typeface="Shonar Bangla" pitchFamily="34" charset="0"/>
                <a:cs typeface="Shonar Bangla" pitchFamily="34" charset="0"/>
              </a:rPr>
              <a:t>,</a:t>
            </a:r>
            <a:r>
              <a:rPr lang="en-US" sz="3600" dirty="0" smtClean="0">
                <a:solidFill>
                  <a:srgbClr val="0000FF"/>
                </a:solidFill>
                <a:latin typeface="Shonar Bangla" pitchFamily="34" charset="0"/>
                <a:cs typeface="Shonar Bangla" pitchFamily="34" charset="0"/>
              </a:rPr>
              <a:t>    5</a:t>
            </a:r>
            <a:endParaRPr lang="bn-BD" sz="3600" dirty="0">
              <a:solidFill>
                <a:srgbClr val="0000FF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410200" y="2362200"/>
            <a:ext cx="2971800" cy="1828800"/>
          </a:xfrm>
          <a:prstGeom prst="ellipse">
            <a:avLst/>
          </a:prstGeom>
          <a:solidFill>
            <a:schemeClr val="accent6">
              <a:lumMod val="60000"/>
              <a:lumOff val="40000"/>
              <a:alpha val="61961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2,    4 ,  6</a:t>
            </a:r>
            <a:endParaRPr lang="bn-BD" sz="36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46482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</a:t>
            </a:r>
            <a:r>
              <a:rPr lang="en-US" sz="4000" b="1" dirty="0"/>
              <a:t>={</a:t>
            </a:r>
            <a:r>
              <a:rPr lang="en-US" sz="40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1, 3, 5</a:t>
            </a:r>
            <a:r>
              <a:rPr lang="bn-BD" sz="4000" b="1" dirty="0" smtClean="0">
                <a:latin typeface="Shonar Bangla" pitchFamily="34" charset="0"/>
                <a:cs typeface="Shonar Bangla" pitchFamily="34" charset="0"/>
              </a:rPr>
              <a:t> }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62600" y="4648200"/>
                <a:ext cx="2286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B</a:t>
                </a:r>
                <a:r>
                  <a:rPr lang="en-US" sz="3200" dirty="0" smtClean="0"/>
                  <a:t>={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</a:rPr>
                      <m:t> ,</m:t>
                    </m:r>
                    <m:r>
                      <a:rPr lang="en-US" sz="3200" b="0" i="1" smtClean="0">
                        <a:latin typeface="Cambria Math"/>
                      </a:rPr>
                      <m:t>4</m:t>
                    </m:r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r>
                      <a:rPr lang="en-US" sz="3200" b="0" i="1" smtClean="0">
                        <a:latin typeface="Cambria Math"/>
                      </a:rPr>
                      <m:t>6</m:t>
                    </m:r>
                  </m:oMath>
                </a14:m>
                <a:r>
                  <a:rPr lang="bn-BD" sz="3200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sz="3200" b="1" dirty="0" smtClean="0">
                    <a:latin typeface="Shonar Bangla" pitchFamily="34" charset="0"/>
                    <a:cs typeface="Shonar Bangla" pitchFamily="34" charset="0"/>
                  </a:rPr>
                  <a:t>}</a:t>
                </a:r>
                <a:r>
                  <a:rPr lang="en-US" sz="3200" b="1" dirty="0" smtClean="0"/>
                  <a:t>      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648200"/>
                <a:ext cx="2286000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5600" t="-18947" r="-2400" b="-3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219200" y="5638800"/>
                <a:ext cx="5943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A</a:t>
                </a:r>
                <a:r>
                  <a:rPr lang="en-US" sz="4000" dirty="0" smtClean="0">
                    <a:latin typeface="Arial Black" pitchFamily="34" charset="0"/>
                  </a:rPr>
                  <a:t>U</a:t>
                </a:r>
                <a:r>
                  <a:rPr lang="en-US" sz="4000" dirty="0" smtClean="0"/>
                  <a:t>B = {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/>
                      </a:rPr>
                      <m:t>1</m:t>
                    </m:r>
                    <m:r>
                      <a:rPr lang="en-US" sz="4000" b="0" i="0" smtClean="0">
                        <a:latin typeface="Cambria Math"/>
                      </a:rPr>
                      <m:t>,</m:t>
                    </m:r>
                    <m:r>
                      <a:rPr lang="en-US" sz="4000" b="0" i="1">
                        <a:latin typeface="Cambria Math"/>
                      </a:rPr>
                      <m:t>2</m:t>
                    </m:r>
                    <m:r>
                      <a:rPr lang="en-US" sz="4000" b="0" i="1" smtClean="0">
                        <a:latin typeface="Cambria Math"/>
                      </a:rPr>
                      <m:t>,</m:t>
                    </m:r>
                    <m:r>
                      <a:rPr lang="en-US" sz="4000" b="0" i="1" smtClean="0">
                        <a:latin typeface="Cambria Math"/>
                      </a:rPr>
                      <m:t>3</m:t>
                    </m:r>
                    <m:r>
                      <a:rPr lang="en-US" sz="4000" b="0" i="1" smtClean="0">
                        <a:latin typeface="Cambria Math"/>
                      </a:rPr>
                      <m:t>,</m:t>
                    </m:r>
                    <m:r>
                      <a:rPr lang="en-US" sz="4000" b="0" i="1">
                        <a:latin typeface="Cambria Math"/>
                      </a:rPr>
                      <m:t>4</m:t>
                    </m:r>
                    <m:r>
                      <a:rPr lang="en-US" sz="4000" b="0" i="1">
                        <a:latin typeface="Cambria Math"/>
                      </a:rPr>
                      <m:t>,</m:t>
                    </m:r>
                    <m:r>
                      <a:rPr lang="en-US" sz="4000" b="0" i="1" smtClean="0">
                        <a:latin typeface="Cambria Math"/>
                      </a:rPr>
                      <m:t>5</m:t>
                    </m:r>
                    <m:r>
                      <a:rPr lang="en-US" sz="4000" b="0" i="1" smtClean="0">
                        <a:latin typeface="Cambria Math"/>
                      </a:rPr>
                      <m:t>,</m:t>
                    </m:r>
                    <m:r>
                      <a:rPr lang="en-US" sz="4000" b="0" i="1">
                        <a:latin typeface="Cambria Math"/>
                      </a:rPr>
                      <m:t>6</m:t>
                    </m:r>
                  </m:oMath>
                </a14:m>
                <a:r>
                  <a:rPr lang="bn-BD" sz="4000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4000" dirty="0" smtClean="0"/>
                  <a:t>}</a:t>
                </a:r>
                <a:endParaRPr lang="en-US" sz="4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638800"/>
                <a:ext cx="5943600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3590" t="-24138" b="-40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457200" y="26670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34" name="TextBox 33"/>
          <p:cNvSpPr txBox="1"/>
          <p:nvPr/>
        </p:nvSpPr>
        <p:spPr>
          <a:xfrm>
            <a:off x="8382000" y="27432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</a:t>
            </a:r>
            <a:endParaRPr lang="en-US" sz="4000" dirty="0"/>
          </a:p>
        </p:txBody>
      </p:sp>
      <p:sp>
        <p:nvSpPr>
          <p:cNvPr id="7" name="Horizontal Scroll 6"/>
          <p:cNvSpPr/>
          <p:nvPr/>
        </p:nvSpPr>
        <p:spPr>
          <a:xfrm>
            <a:off x="2819400" y="0"/>
            <a:ext cx="3962400" cy="129540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0000"/>
                </a:solidFill>
                <a:latin typeface="Shonar Bangla" pitchFamily="34" charset="0"/>
                <a:cs typeface="Shonar Bangla" pitchFamily="34" charset="0"/>
              </a:rPr>
              <a:t>সংযোগ সেট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9288E-6 L 0.06666 1.6928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9288E-6 L -0.0625 1.6928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02656" y="3276600"/>
            <a:ext cx="8001000" cy="2362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42999" y="4106578"/>
                <a:ext cx="7520315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4000" dirty="0"/>
                  <a:t>সেটের সংযোগ বোঝাতে </a:t>
                </a:r>
                <a14:m>
                  <m:oMath xmlns:m="http://schemas.openxmlformats.org/officeDocument/2006/math">
                    <m:r>
                      <a:rPr lang="bn-BD" sz="4000" i="1" dirty="0" smtClean="0">
                        <a:latin typeface="Cambria Math"/>
                      </a:rPr>
                      <m:t>∪</m:t>
                    </m:r>
                  </m:oMath>
                </a14:m>
                <a:r>
                  <a:rPr lang="bn-BD" sz="4000" dirty="0"/>
                  <a:t> প্রতীক </a:t>
                </a:r>
                <a:r>
                  <a:rPr lang="bn-BD" sz="4000" dirty="0" smtClean="0"/>
                  <a:t>ব্যবহার </a:t>
                </a:r>
                <a:r>
                  <a:rPr lang="bn-BD" sz="4000" dirty="0"/>
                  <a:t>করা হয় </a:t>
                </a:r>
                <a:endParaRPr lang="en-US" sz="4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9" y="4106578"/>
                <a:ext cx="7520315" cy="1323439"/>
              </a:xfrm>
              <a:prstGeom prst="rect">
                <a:avLst/>
              </a:prstGeom>
              <a:blipFill rotWithShape="1">
                <a:blip r:embed="rId2"/>
                <a:stretch>
                  <a:fillRect l="-2836" t="-7373" r="-3728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685800" y="609600"/>
            <a:ext cx="7696200" cy="20242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rgbClr val="000000"/>
                </a:solidFill>
                <a:latin typeface="+mj-lt"/>
                <a:cs typeface="+mj-cs"/>
              </a:rPr>
              <a:t>দুই বা ততোধিক সেটের সকল উপাদান একবার নিয়ে গঠিত সেটকে সংযোগ সেট  বলে ।</a:t>
            </a:r>
            <a:endParaRPr lang="en-US" sz="3600" dirty="0">
              <a:solidFill>
                <a:srgbClr val="000000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18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59CB36D-7F97-48CC-8B4B-10ABBD9EA17A}"/>
              </a:ext>
            </a:extLst>
          </p:cNvPr>
          <p:cNvGrpSpPr/>
          <p:nvPr/>
        </p:nvGrpSpPr>
        <p:grpSpPr>
          <a:xfrm>
            <a:off x="1412018" y="1374036"/>
            <a:ext cx="6371428" cy="2782266"/>
            <a:chOff x="1143001" y="385040"/>
            <a:chExt cx="6461262" cy="5906329"/>
          </a:xfrm>
        </p:grpSpPr>
        <p:pic>
          <p:nvPicPr>
            <p:cNvPr id="9" name="Picture 4">
              <a:extLst>
                <a:ext uri="{FF2B5EF4-FFF2-40B4-BE49-F238E27FC236}">
                  <a16:creationId xmlns="" xmlns:a16="http://schemas.microsoft.com/office/drawing/2014/main" id="{CE61B33F-758E-4889-AC1A-64C9B7CDB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147" y="385040"/>
              <a:ext cx="1279525" cy="1073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>
              <a:extLst>
                <a:ext uri="{FF2B5EF4-FFF2-40B4-BE49-F238E27FC236}">
                  <a16:creationId xmlns="" xmlns:a16="http://schemas.microsoft.com/office/drawing/2014/main" id="{65561AFE-DAC6-4627-86A8-7A50290476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19099"/>
              <a:ext cx="1590675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="" xmlns:a16="http://schemas.microsoft.com/office/drawing/2014/main" id="{DA42F5E9-FC28-465C-9C20-E4173BA59187}"/>
                    </a:ext>
                  </a:extLst>
                </p:cNvPr>
                <p:cNvSpPr txBox="1"/>
                <p:nvPr/>
              </p:nvSpPr>
              <p:spPr>
                <a:xfrm>
                  <a:off x="1143001" y="5049980"/>
                  <a:ext cx="3124199" cy="12413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A={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1</m:t>
                      </m:r>
                      <m:r>
                        <a:rPr lang="en-US" sz="3200" i="1">
                          <a:latin typeface="Cambria Math"/>
                        </a:rPr>
                        <m:t>,  </m:t>
                      </m:r>
                      <m:r>
                        <a:rPr lang="en-US" sz="3200" i="1">
                          <a:latin typeface="Cambria Math"/>
                        </a:rPr>
                        <m:t>2</m:t>
                      </m:r>
                      <m:r>
                        <a:rPr lang="en-US" sz="3200" i="1">
                          <a:latin typeface="Cambria Math"/>
                        </a:rPr>
                        <m:t>,  </m:t>
                      </m:r>
                      <m:r>
                        <a:rPr lang="en-US" sz="3200" i="1">
                          <a:latin typeface="Cambria Math"/>
                        </a:rPr>
                        <m:t>3</m:t>
                      </m:r>
                      <m:r>
                        <a:rPr lang="en-US" sz="3200" i="1">
                          <a:latin typeface="Cambria Math"/>
                        </a:rPr>
                        <m:t>,  </m:t>
                      </m:r>
                      <m:r>
                        <a:rPr lang="en-US" sz="3200" i="1">
                          <a:latin typeface="Cambria Math"/>
                        </a:rPr>
                        <m:t>4</m:t>
                      </m:r>
                    </m:oMath>
                  </a14:m>
                  <a:r>
                    <a:rPr lang="en-US" sz="32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}</a:t>
                  </a:r>
                  <a:endParaRPr lang="en-US" sz="32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xmlns="" id="{DA42F5E9-FC28-465C-9C20-E4173BA591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1" y="5049980"/>
                  <a:ext cx="3124199" cy="124138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5149" t="-12500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D7EE3555-AD4B-4D6E-8C64-2F9630BA863F}"/>
                    </a:ext>
                  </a:extLst>
                </p:cNvPr>
                <p:cNvSpPr txBox="1"/>
                <p:nvPr/>
              </p:nvSpPr>
              <p:spPr>
                <a:xfrm>
                  <a:off x="4686300" y="4951382"/>
                  <a:ext cx="2917963" cy="11107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B={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3</m:t>
                      </m:r>
                      <m:r>
                        <a:rPr lang="en-US" sz="2800" i="1">
                          <a:latin typeface="Cambria Math"/>
                        </a:rPr>
                        <m:t>,  </m:t>
                      </m:r>
                      <m:r>
                        <a:rPr lang="en-US" sz="2800" i="1">
                          <a:latin typeface="Cambria Math"/>
                        </a:rPr>
                        <m:t>4</m:t>
                      </m:r>
                      <m:r>
                        <a:rPr lang="en-US" sz="2800" i="1">
                          <a:latin typeface="Cambria Math"/>
                        </a:rPr>
                        <m:t>,  </m:t>
                      </m:r>
                      <m:r>
                        <a:rPr lang="en-US" sz="2800" i="1">
                          <a:latin typeface="Cambria Math"/>
                        </a:rPr>
                        <m:t>5</m:t>
                      </m:r>
                      <m:r>
                        <a:rPr lang="en-US" sz="2800" i="1">
                          <a:latin typeface="Cambria Math"/>
                        </a:rPr>
                        <m:t>,  </m:t>
                      </m:r>
                      <m:r>
                        <a:rPr lang="en-US" sz="2800" i="1">
                          <a:latin typeface="Cambria Math"/>
                        </a:rPr>
                        <m:t>6</m:t>
                      </m:r>
                    </m:oMath>
                  </a14:m>
                  <a:r>
                    <a:rPr lang="en-US" sz="28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}</a:t>
                  </a:r>
                  <a:endParaRPr lang="en-US" sz="28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D7EE3555-AD4B-4D6E-8C64-2F9630BA86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6300" y="4951382"/>
                  <a:ext cx="2917963" cy="111071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449" t="-9302" b="-337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2000" y="5029200"/>
                <a:ext cx="6781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A</a:t>
                </a:r>
                <a:r>
                  <a:rPr lang="en-US" sz="3600" dirty="0" smtClean="0">
                    <a:latin typeface="Arial Black" pitchFamily="34" charset="0"/>
                  </a:rPr>
                  <a:t>U</a:t>
                </a:r>
                <a:r>
                  <a:rPr lang="en-US" sz="3600" dirty="0" smtClean="0"/>
                  <a:t>B = {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00"/>
                        </a:solidFill>
                        <a:latin typeface="Cambria Math"/>
                      </a:rPr>
                      <m:t>1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/>
                      </a:rPr>
                      <m:t>3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en-US" sz="3600" dirty="0" smtClean="0"/>
                  <a:t>}</a:t>
                </a:r>
                <a:r>
                  <a:rPr lang="en-US" sz="3600" dirty="0" smtClean="0">
                    <a:latin typeface="Arial Black" pitchFamily="34" charset="0"/>
                  </a:rPr>
                  <a:t> U</a:t>
                </a:r>
                <a:r>
                  <a:rPr lang="en-US" sz="3600" dirty="0" smtClean="0"/>
                  <a:t> {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00"/>
                        </a:solidFill>
                        <a:latin typeface="Cambria Math"/>
                      </a:rPr>
                      <m:t>3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/>
                      </a:rPr>
                      <m:t>4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/>
                      </a:rPr>
                      <m:t>5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/>
                      </a:rPr>
                      <m:t> , 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/>
                      </a:rPr>
                      <m:t>6</m:t>
                    </m:r>
                  </m:oMath>
                </a14:m>
                <a:r>
                  <a:rPr lang="en-US" sz="3600" dirty="0" smtClean="0"/>
                  <a:t>}</a:t>
                </a:r>
                <a:endParaRPr lang="en-US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029200"/>
                <a:ext cx="6781800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2695" t="-1603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76300" y="5648706"/>
                <a:ext cx="6172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:.    A</a:t>
                </a:r>
                <a:r>
                  <a:rPr lang="en-US" sz="3600" dirty="0" smtClean="0">
                    <a:latin typeface="Arial Black" pitchFamily="34" charset="0"/>
                  </a:rPr>
                  <a:t>U</a:t>
                </a:r>
                <a:r>
                  <a:rPr lang="en-US" sz="3600" dirty="0" smtClean="0"/>
                  <a:t>B  = {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00"/>
                        </a:solidFill>
                        <a:latin typeface="Cambria Math"/>
                      </a:rPr>
                      <m:t>1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/>
                      </a:rPr>
                      <m:t>3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/>
                      </a:rPr>
                      <m:t>4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/>
                      </a:rPr>
                      <m:t>3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/>
                      </a:rPr>
                      <m:t>4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/>
                      </a:rPr>
                      <m:t>5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/>
                      </a:rPr>
                      <m:t> , 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/>
                      </a:rPr>
                      <m:t>6</m:t>
                    </m:r>
                    <m:r>
                      <m:rPr>
                        <m:nor/>
                      </m:rPr>
                      <a:rPr lang="en-US" sz="3600" dirty="0"/>
                      <m:t>}</m:t>
                    </m:r>
                  </m:oMath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5648706"/>
                <a:ext cx="6172200" cy="1200329"/>
              </a:xfrm>
              <a:prstGeom prst="rect">
                <a:avLst/>
              </a:prstGeom>
              <a:blipFill rotWithShape="1">
                <a:blip r:embed="rId7"/>
                <a:stretch>
                  <a:fillRect l="-3063" t="-8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orizontal Scroll 1"/>
          <p:cNvSpPr/>
          <p:nvPr/>
        </p:nvSpPr>
        <p:spPr>
          <a:xfrm>
            <a:off x="2895600" y="228600"/>
            <a:ext cx="3298691" cy="1242766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0000"/>
                </a:solidFill>
                <a:latin typeface="Shonar Bangla" pitchFamily="34" charset="0"/>
                <a:cs typeface="+mj-cs"/>
              </a:rPr>
              <a:t>ছেদ </a:t>
            </a:r>
            <a:r>
              <a:rPr lang="bn-BD" sz="4400" dirty="0" smtClean="0">
                <a:solidFill>
                  <a:srgbClr val="000000"/>
                </a:solidFill>
                <a:latin typeface="Shonar Bangla" pitchFamily="34" charset="0"/>
                <a:cs typeface="+mj-cs"/>
              </a:rPr>
              <a:t>সেট</a:t>
            </a:r>
            <a:endParaRPr lang="en-US" sz="4400" dirty="0">
              <a:solidFill>
                <a:srgbClr val="000000"/>
              </a:solidFill>
              <a:latin typeface="Shonar Bangla" pitchFamily="34" charset="0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5410200" y="1760118"/>
                <a:ext cx="2643501" cy="180549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36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/>
                        </a:rPr>
                        <m:t> , </m:t>
                      </m:r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sz="3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1760118"/>
                <a:ext cx="2643501" cy="1805491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1377387" y="1824664"/>
                <a:ext cx="2514600" cy="16764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4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387" y="1824664"/>
                <a:ext cx="2514600" cy="1676400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83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0.13681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-0.16944 0.00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stom 2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1733</TotalTime>
  <Words>383</Words>
  <Application>Microsoft Office PowerPoint</Application>
  <PresentationFormat>On-screen Show (4:3)</PresentationFormat>
  <Paragraphs>71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WIN</dc:creator>
  <cp:lastModifiedBy>shayla</cp:lastModifiedBy>
  <cp:revision>241</cp:revision>
  <dcterms:created xsi:type="dcterms:W3CDTF">2006-08-16T00:00:00Z</dcterms:created>
  <dcterms:modified xsi:type="dcterms:W3CDTF">2019-05-21T07:08:20Z</dcterms:modified>
</cp:coreProperties>
</file>