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8" r:id="rId5"/>
    <p:sldId id="259" r:id="rId6"/>
    <p:sldId id="260" r:id="rId7"/>
    <p:sldId id="261" r:id="rId8"/>
    <p:sldId id="263" r:id="rId9"/>
    <p:sldId id="264" r:id="rId10"/>
    <p:sldId id="265" r:id="rId11"/>
    <p:sldId id="266" r:id="rId12"/>
    <p:sldId id="267"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6" d="100"/>
          <a:sy n="76" d="100"/>
        </p:scale>
        <p:origin x="1236"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1D8BD707-D9CF-40AE-B4C6-C98DA3205C09}" type="datetimeFigureOut">
              <a:rPr lang="en-US" smtClean="0"/>
              <a:pPr/>
              <a:t>2/27/2020</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6F15528-21DE-4FAA-801E-634DDDAF4B2B}" type="slidenum">
              <a:rPr lang="en-US" smtClean="0"/>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2/27/2020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2/27/2020</a:t>
            </a:fld>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2/27/2020</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D8BD707-D9CF-40AE-B4C6-C98DA3205C09}" type="datetimeFigureOut">
              <a:rPr lang="en-US" smtClean="0"/>
              <a:pPr/>
              <a:t>2/27/2020</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image" Target="../media/image4.gif"/></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ed Rectangle 2"/>
          <p:cNvSpPr/>
          <p:nvPr/>
        </p:nvSpPr>
        <p:spPr>
          <a:xfrm>
            <a:off x="2133600" y="2362200"/>
            <a:ext cx="914400" cy="914400"/>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4"/>
          <p:cNvGrpSpPr/>
          <p:nvPr/>
        </p:nvGrpSpPr>
        <p:grpSpPr>
          <a:xfrm>
            <a:off x="5223298" y="2033016"/>
            <a:ext cx="3276600" cy="4010262"/>
            <a:chOff x="6596744" y="2175597"/>
            <a:chExt cx="3556728" cy="4010262"/>
          </a:xfrm>
          <a:pattFill prst="pct20">
            <a:fgClr>
              <a:schemeClr val="accent1"/>
            </a:fgClr>
            <a:bgClr>
              <a:schemeClr val="bg1"/>
            </a:bgClr>
          </a:pattFill>
        </p:grpSpPr>
        <p:sp>
          <p:nvSpPr>
            <p:cNvPr id="6" name="Rectangle: Rounded Corners 38">
              <a:extLst>
                <a:ext uri="{FF2B5EF4-FFF2-40B4-BE49-F238E27FC236}">
                  <a16:creationId xmlns:a16="http://schemas.microsoft.com/office/drawing/2014/main" id="{FFFA0953-B347-4A98-A68B-4A5F50BA485B}"/>
                </a:ext>
              </a:extLst>
            </p:cNvPr>
            <p:cNvSpPr/>
            <p:nvPr/>
          </p:nvSpPr>
          <p:spPr>
            <a:xfrm>
              <a:off x="6735717" y="4449423"/>
              <a:ext cx="2978332" cy="1579964"/>
            </a:xfrm>
            <a:prstGeom prst="roundRect">
              <a:avLst/>
            </a:prstGeom>
            <a:grp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a:t>
              </a:r>
              <a:r>
                <a:rPr lang="en-US" sz="20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XI-XII</a:t>
              </a:r>
              <a:endPar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algn="ctr">
                <a:defRPr/>
              </a:pP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 English </a:t>
              </a:r>
              <a:r>
                <a:rPr lang="en-US" sz="2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a:t>
              </a:r>
              <a:r>
                <a:rPr lang="en-US" sz="2000" baseline="30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2000" dirty="0">
                  <a:solidFill>
                    <a:srgbClr val="C0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Paper</a:t>
              </a:r>
            </a:p>
            <a:p>
              <a:pPr algn="ctr">
                <a:defRPr/>
              </a:pPr>
              <a:r>
                <a:rPr lang="en-US" sz="20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Time</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n-US" sz="2000" dirty="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45 </a:t>
              </a: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minutes</a:t>
              </a:r>
            </a:p>
            <a:p>
              <a:pPr algn="ctr">
                <a:defRPr/>
              </a:pPr>
              <a:r>
                <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Date: </a:t>
              </a:r>
              <a:fld id="{F6A2BFEC-7CCA-45B7-8D84-14ECD1506B67}" type="datetime4">
                <a:rPr lang="en-US" sz="2000" smtClean="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February 27, 2020</a:t>
              </a:fld>
              <a:endParaRPr lang="en-US" sz="2000" dirty="0">
                <a:solidFill>
                  <a:schemeClr val="tx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7" name="Rounded Rectangle 11">
              <a:extLst>
                <a:ext uri="{FF2B5EF4-FFF2-40B4-BE49-F238E27FC236}">
                  <a16:creationId xmlns:a16="http://schemas.microsoft.com/office/drawing/2014/main" id="{7F12BD43-CCF9-417F-AB25-3FD8A03CFCF6}"/>
                </a:ext>
              </a:extLst>
            </p:cNvPr>
            <p:cNvSpPr/>
            <p:nvPr/>
          </p:nvSpPr>
          <p:spPr bwMode="auto">
            <a:xfrm>
              <a:off x="6596744" y="2175597"/>
              <a:ext cx="3556728" cy="4010262"/>
            </a:xfrm>
            <a:prstGeom prst="roundRect">
              <a:avLst/>
            </a:prstGeom>
            <a:gr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grpSp>
      <p:pic>
        <p:nvPicPr>
          <p:cNvPr id="8" name="Picture 7">
            <a:extLst>
              <a:ext uri="{FF2B5EF4-FFF2-40B4-BE49-F238E27FC236}">
                <a16:creationId xmlns:a16="http://schemas.microsoft.com/office/drawing/2014/main" id="{824467B3-E050-4AC4-A8AF-C6DA2527C3B4}"/>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28774" y="2107060"/>
            <a:ext cx="1590675" cy="1796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Rounded Corners 13">
            <a:extLst>
              <a:ext uri="{FF2B5EF4-FFF2-40B4-BE49-F238E27FC236}">
                <a16:creationId xmlns:a16="http://schemas.microsoft.com/office/drawing/2014/main" id="{51A52C46-8D09-4F52-8BDA-1F2218186147}"/>
              </a:ext>
            </a:extLst>
          </p:cNvPr>
          <p:cNvSpPr/>
          <p:nvPr/>
        </p:nvSpPr>
        <p:spPr>
          <a:xfrm>
            <a:off x="4343400" y="2041123"/>
            <a:ext cx="664357" cy="4113218"/>
          </a:xfrm>
          <a:prstGeom prst="roundRect">
            <a:avLst/>
          </a:prstGeom>
          <a:pattFill prst="pct30">
            <a:fgClr>
              <a:srgbClr val="7030A0"/>
            </a:fgClr>
            <a:bgClr>
              <a:schemeClr val="bg1"/>
            </a:bgClr>
          </a:pattFill>
          <a:ln w="63500">
            <a:solidFill>
              <a:srgbClr val="7030A0"/>
            </a:solidFill>
          </a:ln>
          <a:effectLst>
            <a:innerShdw blurRad="63500" dist="50800" dir="13500000">
              <a:prstClr val="black">
                <a:alpha val="50000"/>
              </a:prstClr>
            </a:innerShdw>
          </a:effectLst>
          <a:scene3d>
            <a:camera prst="orthographicFront"/>
            <a:lightRig rig="threePt" dir="t"/>
          </a:scene3d>
          <a:sp3d>
            <a:bevelT prst="relaxedInset"/>
            <a:bevelB prst="convex"/>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400" b="1" dirty="0" smtClean="0">
                <a:solidFill>
                  <a:srgbClr val="002060"/>
                </a:solidFill>
                <a:latin typeface="Times New Roman" panose="02020603050405020304" pitchFamily="18" charset="0"/>
                <a:cs typeface="NikoshBAN" panose="02000000000000000000" pitchFamily="2" charset="0"/>
              </a:rPr>
              <a:t>IDENTITY</a:t>
            </a:r>
            <a:endParaRPr lang="en-US" sz="3400" b="1" dirty="0">
              <a:solidFill>
                <a:srgbClr val="002060"/>
              </a:solidFill>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71E3B003-61CC-4C11-A91E-0DC8184ED21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85800" y="609600"/>
            <a:ext cx="7814098" cy="1003938"/>
          </a:xfrm>
          <a:prstGeom prst="rect">
            <a:avLst/>
          </a:prstGeom>
          <a:pattFill prst="pct60">
            <a:fgClr>
              <a:schemeClr val="accent1"/>
            </a:fgClr>
            <a:bgClr>
              <a:schemeClr val="bg1"/>
            </a:bgClr>
          </a:pattFill>
          <a:ln w="57150">
            <a:solidFill>
              <a:schemeClr val="accent5">
                <a:lumMod val="50000"/>
              </a:schemeClr>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prst="angle"/>
          </a:sp3d>
        </p:spPr>
        <p:style>
          <a:lnRef idx="0">
            <a:schemeClr val="accent6"/>
          </a:lnRef>
          <a:fillRef idx="3">
            <a:schemeClr val="accent6"/>
          </a:fillRef>
          <a:effectRef idx="3">
            <a:schemeClr val="accent6"/>
          </a:effectRef>
          <a:fontRef idx="minor">
            <a:schemeClr val="lt1"/>
          </a:fontRef>
        </p:style>
      </p:pic>
      <p:sp>
        <p:nvSpPr>
          <p:cNvPr id="11" name="Rounded Rectangle 10"/>
          <p:cNvSpPr/>
          <p:nvPr/>
        </p:nvSpPr>
        <p:spPr>
          <a:xfrm>
            <a:off x="533400" y="2033016"/>
            <a:ext cx="3520737" cy="4014430"/>
          </a:xfrm>
          <a:prstGeom prst="roundRect">
            <a:avLst/>
          </a:prstGeom>
          <a:pattFill prst="pct5">
            <a:fgClr>
              <a:schemeClr val="accent1"/>
            </a:fgClr>
            <a:bgClr>
              <a:schemeClr val="bg1"/>
            </a:bgClr>
          </a:patt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b="1" dirty="0" smtClean="0">
              <a:solidFill>
                <a:schemeClr val="tx1">
                  <a:lumMod val="75000"/>
                  <a:lumOff val="25000"/>
                </a:schemeClr>
              </a:solidFill>
            </a:endParaRPr>
          </a:p>
          <a:p>
            <a:pPr algn="ctr"/>
            <a:endParaRPr lang="en-US" sz="2400" b="1" dirty="0">
              <a:solidFill>
                <a:schemeClr val="tx1">
                  <a:lumMod val="75000"/>
                  <a:lumOff val="25000"/>
                </a:schemeClr>
              </a:solidFill>
            </a:endParaRPr>
          </a:p>
          <a:p>
            <a:pPr algn="ctr"/>
            <a:endParaRPr lang="en-US" sz="2400" b="1" dirty="0" smtClean="0">
              <a:solidFill>
                <a:schemeClr val="tx1">
                  <a:lumMod val="75000"/>
                  <a:lumOff val="25000"/>
                </a:schemeClr>
              </a:solidFill>
            </a:endParaRPr>
          </a:p>
          <a:p>
            <a:pPr algn="ctr"/>
            <a:endParaRPr lang="en-US" sz="2400" b="1" dirty="0">
              <a:solidFill>
                <a:schemeClr val="tx1">
                  <a:lumMod val="75000"/>
                  <a:lumOff val="25000"/>
                </a:schemeClr>
              </a:solidFill>
            </a:endParaRPr>
          </a:p>
          <a:p>
            <a:pPr algn="ctr"/>
            <a:r>
              <a:rPr lang="en-US" sz="2000" b="1" dirty="0" err="1" smtClean="0">
                <a:solidFill>
                  <a:schemeClr val="tx1">
                    <a:lumMod val="75000"/>
                    <a:lumOff val="25000"/>
                  </a:schemeClr>
                </a:solidFill>
              </a:rPr>
              <a:t>Sree</a:t>
            </a:r>
            <a:r>
              <a:rPr lang="en-US" sz="2000" b="1" dirty="0" smtClean="0">
                <a:solidFill>
                  <a:schemeClr val="tx1">
                    <a:lumMod val="75000"/>
                    <a:lumOff val="25000"/>
                  </a:schemeClr>
                </a:solidFill>
              </a:rPr>
              <a:t> </a:t>
            </a:r>
            <a:r>
              <a:rPr lang="en-US" sz="2000" b="1" dirty="0" err="1" smtClean="0">
                <a:solidFill>
                  <a:schemeClr val="tx1">
                    <a:lumMod val="75000"/>
                    <a:lumOff val="25000"/>
                  </a:schemeClr>
                </a:solidFill>
              </a:rPr>
              <a:t>Pradip</a:t>
            </a:r>
            <a:r>
              <a:rPr lang="en-US" sz="2000" b="1" dirty="0" smtClean="0">
                <a:solidFill>
                  <a:schemeClr val="tx1">
                    <a:lumMod val="75000"/>
                    <a:lumOff val="25000"/>
                  </a:schemeClr>
                </a:solidFill>
              </a:rPr>
              <a:t> Chandra Das</a:t>
            </a:r>
          </a:p>
          <a:p>
            <a:pPr algn="ctr"/>
            <a:r>
              <a:rPr lang="en-US" sz="2000" b="1" dirty="0" smtClean="0">
                <a:solidFill>
                  <a:schemeClr val="tx1">
                    <a:lumMod val="75000"/>
                    <a:lumOff val="25000"/>
                  </a:schemeClr>
                </a:solidFill>
              </a:rPr>
              <a:t>Lecturer in English</a:t>
            </a:r>
          </a:p>
          <a:p>
            <a:pPr algn="ctr"/>
            <a:r>
              <a:rPr lang="en-US" sz="2000" b="1" dirty="0" err="1" smtClean="0">
                <a:solidFill>
                  <a:schemeClr val="tx1">
                    <a:lumMod val="75000"/>
                    <a:lumOff val="25000"/>
                  </a:schemeClr>
                </a:solidFill>
              </a:rPr>
              <a:t>Ziarkandi</a:t>
            </a:r>
            <a:r>
              <a:rPr lang="en-US" sz="2000" b="1" dirty="0" smtClean="0">
                <a:solidFill>
                  <a:schemeClr val="tx1">
                    <a:lumMod val="75000"/>
                    <a:lumOff val="25000"/>
                  </a:schemeClr>
                </a:solidFill>
              </a:rPr>
              <a:t> </a:t>
            </a:r>
            <a:r>
              <a:rPr lang="en-US" sz="2000" b="1" dirty="0" err="1" smtClean="0">
                <a:solidFill>
                  <a:schemeClr val="tx1">
                    <a:lumMod val="75000"/>
                    <a:lumOff val="25000"/>
                  </a:schemeClr>
                </a:solidFill>
              </a:rPr>
              <a:t>Hafij</a:t>
            </a:r>
            <a:r>
              <a:rPr lang="en-US" sz="2000" b="1" dirty="0" smtClean="0">
                <a:solidFill>
                  <a:schemeClr val="tx1">
                    <a:lumMod val="75000"/>
                    <a:lumOff val="25000"/>
                  </a:schemeClr>
                </a:solidFill>
              </a:rPr>
              <a:t> Uddin </a:t>
            </a:r>
            <a:r>
              <a:rPr lang="en-US" sz="2000" b="1" dirty="0" err="1" smtClean="0">
                <a:solidFill>
                  <a:schemeClr val="tx1">
                    <a:lumMod val="75000"/>
                    <a:lumOff val="25000"/>
                  </a:schemeClr>
                </a:solidFill>
              </a:rPr>
              <a:t>Fazil</a:t>
            </a:r>
            <a:r>
              <a:rPr lang="en-US" sz="2000" b="1" dirty="0" smtClean="0">
                <a:solidFill>
                  <a:schemeClr val="tx1">
                    <a:lumMod val="75000"/>
                    <a:lumOff val="25000"/>
                  </a:schemeClr>
                </a:solidFill>
              </a:rPr>
              <a:t> Madrasah </a:t>
            </a:r>
          </a:p>
          <a:p>
            <a:pPr algn="ctr"/>
            <a:r>
              <a:rPr lang="en-US" sz="2000" b="1" dirty="0" err="1" smtClean="0">
                <a:solidFill>
                  <a:schemeClr val="tx1">
                    <a:lumMod val="75000"/>
                    <a:lumOff val="25000"/>
                  </a:schemeClr>
                </a:solidFill>
              </a:rPr>
              <a:t>Gouripur</a:t>
            </a:r>
            <a:endParaRPr lang="en-US" sz="2000" b="1" dirty="0" smtClean="0">
              <a:solidFill>
                <a:schemeClr val="tx1">
                  <a:lumMod val="75000"/>
                  <a:lumOff val="25000"/>
                </a:schemeClr>
              </a:solidFill>
            </a:endParaRPr>
          </a:p>
          <a:p>
            <a:pPr algn="ctr"/>
            <a:r>
              <a:rPr lang="en-US" sz="2000" b="1" dirty="0" err="1" smtClean="0">
                <a:solidFill>
                  <a:schemeClr val="tx1">
                    <a:lumMod val="75000"/>
                    <a:lumOff val="25000"/>
                  </a:schemeClr>
                </a:solidFill>
              </a:rPr>
              <a:t>Titas,Cumilla</a:t>
            </a:r>
            <a:endParaRPr lang="en-US" sz="2000" b="1" dirty="0" smtClean="0">
              <a:solidFill>
                <a:schemeClr val="tx1">
                  <a:lumMod val="75000"/>
                  <a:lumOff val="25000"/>
                </a:schemeClr>
              </a:solidFill>
            </a:endParaRPr>
          </a:p>
          <a:p>
            <a:pPr algn="ctr"/>
            <a:endParaRPr lang="en-US" sz="2400" b="1" dirty="0" smtClean="0">
              <a:solidFill>
                <a:schemeClr val="tx1">
                  <a:lumMod val="75000"/>
                  <a:lumOff val="25000"/>
                </a:schemeClr>
              </a:solidFill>
            </a:endParaRPr>
          </a:p>
          <a:p>
            <a:pPr algn="ctr"/>
            <a:r>
              <a:rPr lang="en-US" sz="2400" b="1" dirty="0" smtClean="0">
                <a:solidFill>
                  <a:schemeClr val="tx1">
                    <a:lumMod val="75000"/>
                    <a:lumOff val="25000"/>
                  </a:schemeClr>
                </a:solidFill>
              </a:rPr>
              <a:t> </a:t>
            </a:r>
            <a:endParaRPr lang="en-US" sz="2400" b="1" dirty="0">
              <a:solidFill>
                <a:schemeClr val="tx1">
                  <a:lumMod val="75000"/>
                  <a:lumOff val="25000"/>
                </a:schemeClr>
              </a:solidFill>
            </a:endParaRPr>
          </a:p>
        </p:txBody>
      </p:sp>
      <p:sp>
        <p:nvSpPr>
          <p:cNvPr id="12" name="Rounded Rectangle 11"/>
          <p:cNvSpPr/>
          <p:nvPr/>
        </p:nvSpPr>
        <p:spPr>
          <a:xfrm>
            <a:off x="1804416" y="2114984"/>
            <a:ext cx="1371600" cy="1140833"/>
          </a:xfrm>
          <a:prstGeom prst="roundRect">
            <a:avLst/>
          </a:prstGeom>
          <a:blipFill dpi="0" rotWithShape="1">
            <a:blip r:embed="rId5" cstate="print">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5459666" y="4131713"/>
            <a:ext cx="2803863" cy="1323439"/>
          </a:xfrm>
          <a:prstGeom prst="rect">
            <a:avLst/>
          </a:prstGeom>
        </p:spPr>
        <p:txBody>
          <a:bodyPr wrap="square">
            <a:spAutoFit/>
          </a:bodyPr>
          <a:lstStyle/>
          <a:p>
            <a:pPr algn="ctr">
              <a:defRPr/>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Class: XI-XII</a:t>
            </a:r>
          </a:p>
          <a:p>
            <a:pPr algn="ctr">
              <a:defRPr/>
            </a:pPr>
            <a:r>
              <a:rPr lang="en-US" sz="2000"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Subj</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English 1</a:t>
            </a:r>
            <a:r>
              <a:rPr lang="en-US" sz="2000"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st</a:t>
            </a: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Paper</a:t>
            </a:r>
          </a:p>
          <a:p>
            <a:pPr algn="ctr">
              <a:defRPr/>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Time: 45 minutes</a:t>
            </a:r>
          </a:p>
          <a:p>
            <a:pPr algn="ctr">
              <a:defRPr/>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Date: </a:t>
            </a:r>
            <a:fld id="{F6A2BFEC-7CCA-45B7-8D84-14ECD1506B67}" type="datetime4">
              <a:rPr lang="en-US" sz="200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pPr algn="ctr">
                <a:defRPr/>
              </a:pPr>
              <a:t>February 27, 2020</a:t>
            </a:fld>
            <a:endParaRPr lang="en-US" sz="2000" dirty="0"/>
          </a:p>
        </p:txBody>
      </p:sp>
    </p:spTree>
    <p:extLst>
      <p:ext uri="{BB962C8B-B14F-4D97-AF65-F5344CB8AC3E}">
        <p14:creationId xmlns:p14="http://schemas.microsoft.com/office/powerpoint/2010/main" val="286521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with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1500" fill="hold"/>
                                        <p:tgtEl>
                                          <p:spTgt spid="10"/>
                                        </p:tgtEl>
                                        <p:attrNameLst>
                                          <p:attrName>ppt_w</p:attrName>
                                        </p:attrNameLst>
                                      </p:cBhvr>
                                      <p:tavLst>
                                        <p:tav tm="0">
                                          <p:val>
                                            <p:fltVal val="0"/>
                                          </p:val>
                                        </p:tav>
                                        <p:tav tm="100000">
                                          <p:val>
                                            <p:strVal val="#ppt_w"/>
                                          </p:val>
                                        </p:tav>
                                      </p:tavLst>
                                    </p:anim>
                                    <p:anim calcmode="lin" valueType="num">
                                      <p:cBhvr>
                                        <p:cTn id="8" dur="1500" fill="hold"/>
                                        <p:tgtEl>
                                          <p:spTgt spid="10"/>
                                        </p:tgtEl>
                                        <p:attrNameLst>
                                          <p:attrName>ppt_h</p:attrName>
                                        </p:attrNameLst>
                                      </p:cBhvr>
                                      <p:tavLst>
                                        <p:tav tm="0">
                                          <p:val>
                                            <p:fltVal val="0"/>
                                          </p:val>
                                        </p:tav>
                                        <p:tav tm="100000">
                                          <p:val>
                                            <p:strVal val="#ppt_h"/>
                                          </p:val>
                                        </p:tav>
                                      </p:tavLst>
                                    </p:anim>
                                  </p:childTnLst>
                                </p:cTn>
                              </p:par>
                            </p:childTnLst>
                          </p:cTn>
                        </p:par>
                        <p:par>
                          <p:cTn id="9" fill="hold">
                            <p:stCondLst>
                              <p:cond delay="1500"/>
                            </p:stCondLst>
                            <p:childTnLst>
                              <p:par>
                                <p:cTn id="10" presetID="2" presetClass="entr" presetSubtype="4"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1000" fill="hold"/>
                                        <p:tgtEl>
                                          <p:spTgt spid="9"/>
                                        </p:tgtEl>
                                        <p:attrNameLst>
                                          <p:attrName>ppt_x</p:attrName>
                                        </p:attrNameLst>
                                      </p:cBhvr>
                                      <p:tavLst>
                                        <p:tav tm="0">
                                          <p:val>
                                            <p:strVal val="#ppt_x"/>
                                          </p:val>
                                        </p:tav>
                                        <p:tav tm="100000">
                                          <p:val>
                                            <p:strVal val="#ppt_x"/>
                                          </p:val>
                                        </p:tav>
                                      </p:tavLst>
                                    </p:anim>
                                    <p:anim calcmode="lin" valueType="num">
                                      <p:cBhvr additive="base">
                                        <p:cTn id="13" dur="1000" fill="hold"/>
                                        <p:tgtEl>
                                          <p:spTgt spid="9"/>
                                        </p:tgtEl>
                                        <p:attrNameLst>
                                          <p:attrName>ppt_y</p:attrName>
                                        </p:attrNameLst>
                                      </p:cBhvr>
                                      <p:tavLst>
                                        <p:tav tm="0">
                                          <p:val>
                                            <p:strVal val="1+#ppt_h/2"/>
                                          </p:val>
                                        </p:tav>
                                        <p:tav tm="100000">
                                          <p:val>
                                            <p:strVal val="#ppt_y"/>
                                          </p:val>
                                        </p:tav>
                                      </p:tavLst>
                                    </p:anim>
                                  </p:childTnLst>
                                </p:cTn>
                              </p:par>
                              <p:par>
                                <p:cTn id="14" presetID="2" presetClass="entr" presetSubtype="2"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 calcmode="lin" valueType="num">
                                      <p:cBhvr additive="base">
                                        <p:cTn id="16" dur="1000" fill="hold"/>
                                        <p:tgtEl>
                                          <p:spTgt spid="8"/>
                                        </p:tgtEl>
                                        <p:attrNameLst>
                                          <p:attrName>ppt_x</p:attrName>
                                        </p:attrNameLst>
                                      </p:cBhvr>
                                      <p:tavLst>
                                        <p:tav tm="0">
                                          <p:val>
                                            <p:strVal val="1+#ppt_w/2"/>
                                          </p:val>
                                        </p:tav>
                                        <p:tav tm="100000">
                                          <p:val>
                                            <p:strVal val="#ppt_x"/>
                                          </p:val>
                                        </p:tav>
                                      </p:tavLst>
                                    </p:anim>
                                    <p:anim calcmode="lin" valueType="num">
                                      <p:cBhvr additive="base">
                                        <p:cTn id="17" dur="1000" fill="hold"/>
                                        <p:tgtEl>
                                          <p:spTgt spid="8"/>
                                        </p:tgtEl>
                                        <p:attrNameLst>
                                          <p:attrName>ppt_y</p:attrName>
                                        </p:attrNameLst>
                                      </p:cBhvr>
                                      <p:tavLst>
                                        <p:tav tm="0">
                                          <p:val>
                                            <p:strVal val="#ppt_y"/>
                                          </p:val>
                                        </p:tav>
                                        <p:tav tm="100000">
                                          <p:val>
                                            <p:strVal val="#ppt_y"/>
                                          </p:val>
                                        </p:tav>
                                      </p:tavLst>
                                    </p:anim>
                                  </p:childTnLst>
                                </p:cTn>
                              </p:par>
                              <p:par>
                                <p:cTn id="18" presetID="2" presetClass="entr" presetSubtype="2" fill="hold" nodeType="with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additive="base">
                                        <p:cTn id="20" dur="1000" fill="hold"/>
                                        <p:tgtEl>
                                          <p:spTgt spid="5"/>
                                        </p:tgtEl>
                                        <p:attrNameLst>
                                          <p:attrName>ppt_x</p:attrName>
                                        </p:attrNameLst>
                                      </p:cBhvr>
                                      <p:tavLst>
                                        <p:tav tm="0">
                                          <p:val>
                                            <p:strVal val="1+#ppt_w/2"/>
                                          </p:val>
                                        </p:tav>
                                        <p:tav tm="100000">
                                          <p:val>
                                            <p:strVal val="#ppt_x"/>
                                          </p:val>
                                        </p:tav>
                                      </p:tavLst>
                                    </p:anim>
                                    <p:anim calcmode="lin" valueType="num">
                                      <p:cBhvr additive="base">
                                        <p:cTn id="21" dur="1000" fill="hold"/>
                                        <p:tgtEl>
                                          <p:spTgt spid="5"/>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Horizontal Scroll 1"/>
          <p:cNvSpPr/>
          <p:nvPr/>
        </p:nvSpPr>
        <p:spPr>
          <a:xfrm rot="10800000" flipV="1">
            <a:off x="877202" y="1066800"/>
            <a:ext cx="7391400" cy="1249680"/>
          </a:xfrm>
          <a:prstGeom prst="horizontalScroll">
            <a:avLst/>
          </a:prstGeom>
          <a:pattFill prst="openDmn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3">
                    <a:lumMod val="75000"/>
                  </a:schemeClr>
                </a:solidFill>
              </a:rPr>
              <a:t>Based on your reading of the passage make short notes in each of the boxes in the flow chart showing the activities </a:t>
            </a:r>
            <a:r>
              <a:rPr lang="en-US" sz="1400" b="1" dirty="0" err="1" smtClean="0">
                <a:solidFill>
                  <a:schemeClr val="accent3">
                    <a:lumMod val="75000"/>
                  </a:schemeClr>
                </a:solidFill>
              </a:rPr>
              <a:t>Shilpi</a:t>
            </a:r>
            <a:r>
              <a:rPr lang="en-US" sz="1400" b="1" dirty="0" smtClean="0">
                <a:solidFill>
                  <a:schemeClr val="accent3">
                    <a:lumMod val="75000"/>
                  </a:schemeClr>
                </a:solidFill>
              </a:rPr>
              <a:t> did after marriage..No.1 has been done for you.)</a:t>
            </a:r>
            <a:endParaRPr lang="en-US" sz="1400" b="1" dirty="0">
              <a:solidFill>
                <a:schemeClr val="accent3">
                  <a:lumMod val="75000"/>
                </a:schemeClr>
              </a:solidFill>
            </a:endParaRPr>
          </a:p>
        </p:txBody>
      </p:sp>
      <p:sp>
        <p:nvSpPr>
          <p:cNvPr id="3" name="Flowchart: Display 2"/>
          <p:cNvSpPr/>
          <p:nvPr/>
        </p:nvSpPr>
        <p:spPr>
          <a:xfrm>
            <a:off x="3314122" y="380999"/>
            <a:ext cx="2126673" cy="685800"/>
          </a:xfrm>
          <a:prstGeom prst="flowChartDisplay">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2"/>
                </a:solidFill>
              </a:rPr>
              <a:t>Evaluation</a:t>
            </a:r>
            <a:endParaRPr lang="en-US" b="1" dirty="0">
              <a:solidFill>
                <a:schemeClr val="accent2"/>
              </a:solidFill>
            </a:endParaRPr>
          </a:p>
        </p:txBody>
      </p:sp>
      <p:grpSp>
        <p:nvGrpSpPr>
          <p:cNvPr id="4" name="Group 3"/>
          <p:cNvGrpSpPr/>
          <p:nvPr/>
        </p:nvGrpSpPr>
        <p:grpSpPr>
          <a:xfrm>
            <a:off x="1142999" y="2644481"/>
            <a:ext cx="7239001" cy="1027612"/>
            <a:chOff x="1987903" y="3236821"/>
            <a:chExt cx="8418839" cy="1516792"/>
          </a:xfrm>
        </p:grpSpPr>
        <p:sp>
          <p:nvSpPr>
            <p:cNvPr id="5" name="Oval 4"/>
            <p:cNvSpPr/>
            <p:nvPr/>
          </p:nvSpPr>
          <p:spPr>
            <a:xfrm>
              <a:off x="1987903" y="3327505"/>
              <a:ext cx="449357" cy="3364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1</a:t>
              </a:r>
            </a:p>
          </p:txBody>
        </p:sp>
        <p:grpSp>
          <p:nvGrpSpPr>
            <p:cNvPr id="6" name="Group 5"/>
            <p:cNvGrpSpPr/>
            <p:nvPr/>
          </p:nvGrpSpPr>
          <p:grpSpPr>
            <a:xfrm>
              <a:off x="7667073" y="3285171"/>
              <a:ext cx="1293929" cy="1287908"/>
              <a:chOff x="6840755" y="2228981"/>
              <a:chExt cx="1293929" cy="1287908"/>
            </a:xfrm>
            <a:noFill/>
          </p:grpSpPr>
          <p:sp>
            <p:nvSpPr>
              <p:cNvPr id="24" name="Rectangle 23"/>
              <p:cNvSpPr/>
              <p:nvPr/>
            </p:nvSpPr>
            <p:spPr>
              <a:xfrm>
                <a:off x="6840755" y="2565971"/>
                <a:ext cx="1293929" cy="95091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Oval 24"/>
              <p:cNvSpPr/>
              <p:nvPr/>
            </p:nvSpPr>
            <p:spPr>
              <a:xfrm>
                <a:off x="7276787" y="2228981"/>
                <a:ext cx="335063" cy="33642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5</a:t>
                </a:r>
                <a:endParaRPr lang="en-US" dirty="0">
                  <a:solidFill>
                    <a:schemeClr val="tx1"/>
                  </a:solidFill>
                </a:endParaRPr>
              </a:p>
            </p:txBody>
          </p:sp>
        </p:grpSp>
        <p:grpSp>
          <p:nvGrpSpPr>
            <p:cNvPr id="7" name="Group 6"/>
            <p:cNvGrpSpPr/>
            <p:nvPr/>
          </p:nvGrpSpPr>
          <p:grpSpPr>
            <a:xfrm>
              <a:off x="9181792" y="3236821"/>
              <a:ext cx="1224950" cy="1287348"/>
              <a:chOff x="8618817" y="2285823"/>
              <a:chExt cx="1224950" cy="1287348"/>
            </a:xfrm>
            <a:noFill/>
          </p:grpSpPr>
          <p:sp>
            <p:nvSpPr>
              <p:cNvPr id="22" name="Rectangle 21"/>
              <p:cNvSpPr/>
              <p:nvPr/>
            </p:nvSpPr>
            <p:spPr>
              <a:xfrm>
                <a:off x="8618817" y="2622253"/>
                <a:ext cx="1224950" cy="950918"/>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9087837" y="2285823"/>
                <a:ext cx="284671" cy="33642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6</a:t>
                </a:r>
                <a:endParaRPr lang="en-US" dirty="0">
                  <a:solidFill>
                    <a:schemeClr val="tx1"/>
                  </a:solidFill>
                </a:endParaRPr>
              </a:p>
            </p:txBody>
          </p:sp>
        </p:grpSp>
        <p:grpSp>
          <p:nvGrpSpPr>
            <p:cNvPr id="8" name="Group 7"/>
            <p:cNvGrpSpPr/>
            <p:nvPr/>
          </p:nvGrpSpPr>
          <p:grpSpPr>
            <a:xfrm>
              <a:off x="3112347" y="3327506"/>
              <a:ext cx="1181218" cy="1409806"/>
              <a:chOff x="4908430" y="2261780"/>
              <a:chExt cx="1181218" cy="1409806"/>
            </a:xfrm>
            <a:noFill/>
          </p:grpSpPr>
          <p:sp>
            <p:nvSpPr>
              <p:cNvPr id="20" name="Rectangle 19"/>
              <p:cNvSpPr/>
              <p:nvPr/>
            </p:nvSpPr>
            <p:spPr>
              <a:xfrm>
                <a:off x="4908430" y="2576433"/>
                <a:ext cx="1181218" cy="109515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5373793" y="2261780"/>
                <a:ext cx="284671" cy="33642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2</a:t>
                </a:r>
              </a:p>
            </p:txBody>
          </p:sp>
        </p:grpSp>
        <p:grpSp>
          <p:nvGrpSpPr>
            <p:cNvPr id="9" name="Group 8"/>
            <p:cNvGrpSpPr/>
            <p:nvPr/>
          </p:nvGrpSpPr>
          <p:grpSpPr>
            <a:xfrm>
              <a:off x="4632078" y="3343807"/>
              <a:ext cx="1181218" cy="1409806"/>
              <a:chOff x="4908430" y="2261780"/>
              <a:chExt cx="1181218" cy="1409806"/>
            </a:xfrm>
            <a:noFill/>
          </p:grpSpPr>
          <p:sp>
            <p:nvSpPr>
              <p:cNvPr id="18" name="Rectangle 17"/>
              <p:cNvSpPr/>
              <p:nvPr/>
            </p:nvSpPr>
            <p:spPr>
              <a:xfrm>
                <a:off x="4908430" y="2576433"/>
                <a:ext cx="1181218" cy="109515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5373793" y="2261780"/>
                <a:ext cx="284671" cy="33642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3</a:t>
                </a:r>
              </a:p>
            </p:txBody>
          </p:sp>
        </p:grpSp>
        <p:grpSp>
          <p:nvGrpSpPr>
            <p:cNvPr id="10" name="Group 9"/>
            <p:cNvGrpSpPr/>
            <p:nvPr/>
          </p:nvGrpSpPr>
          <p:grpSpPr>
            <a:xfrm>
              <a:off x="6163055" y="3271320"/>
              <a:ext cx="1181218" cy="1409806"/>
              <a:chOff x="4908430" y="2261780"/>
              <a:chExt cx="1181218" cy="1409806"/>
            </a:xfrm>
            <a:noFill/>
          </p:grpSpPr>
          <p:sp>
            <p:nvSpPr>
              <p:cNvPr id="16" name="Rectangle 15"/>
              <p:cNvSpPr/>
              <p:nvPr/>
            </p:nvSpPr>
            <p:spPr>
              <a:xfrm>
                <a:off x="4908430" y="2576433"/>
                <a:ext cx="1181218" cy="1095153"/>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373793" y="2261780"/>
                <a:ext cx="284671" cy="336429"/>
              </a:xfrm>
              <a:prstGeom prst="ellipse">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4</a:t>
                </a:r>
                <a:endParaRPr lang="en-US" dirty="0">
                  <a:solidFill>
                    <a:schemeClr val="tx1"/>
                  </a:solidFill>
                </a:endParaRPr>
              </a:p>
            </p:txBody>
          </p:sp>
        </p:grpSp>
        <p:sp>
          <p:nvSpPr>
            <p:cNvPr id="11" name="Right Arrow 10"/>
            <p:cNvSpPr/>
            <p:nvPr/>
          </p:nvSpPr>
          <p:spPr>
            <a:xfrm>
              <a:off x="4292706" y="4086133"/>
              <a:ext cx="323659" cy="28601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a:off x="2803191" y="4045560"/>
              <a:ext cx="325036" cy="367158"/>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3" name="Right Arrow 12"/>
            <p:cNvSpPr/>
            <p:nvPr/>
          </p:nvSpPr>
          <p:spPr>
            <a:xfrm>
              <a:off x="8979025" y="3952339"/>
              <a:ext cx="202767" cy="366952"/>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ight Arrow 13"/>
            <p:cNvSpPr/>
            <p:nvPr/>
          </p:nvSpPr>
          <p:spPr>
            <a:xfrm flipV="1">
              <a:off x="5840255" y="3982439"/>
              <a:ext cx="336968" cy="345899"/>
            </a:xfrm>
            <a:prstGeom prst="rightArrow">
              <a:avLst>
                <a:gd name="adj1" fmla="val 50000"/>
                <a:gd name="adj2" fmla="val 75844"/>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ight Arrow 14"/>
            <p:cNvSpPr/>
            <p:nvPr/>
          </p:nvSpPr>
          <p:spPr>
            <a:xfrm rot="10800000" flipH="1" flipV="1">
              <a:off x="7316894" y="3927037"/>
              <a:ext cx="350179" cy="341166"/>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6" name="Rectangle 25"/>
          <p:cNvSpPr/>
          <p:nvPr/>
        </p:nvSpPr>
        <p:spPr>
          <a:xfrm>
            <a:off x="747426" y="2923427"/>
            <a:ext cx="1007174" cy="736903"/>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smtClean="0"/>
          </a:p>
        </p:txBody>
      </p:sp>
      <p:sp>
        <p:nvSpPr>
          <p:cNvPr id="27" name="Rectangle 26"/>
          <p:cNvSpPr/>
          <p:nvPr/>
        </p:nvSpPr>
        <p:spPr>
          <a:xfrm>
            <a:off x="746415" y="2977062"/>
            <a:ext cx="1008185" cy="909138"/>
          </a:xfrm>
          <a:prstGeom prst="rect">
            <a:avLst/>
          </a:prstGeom>
          <a:solidFill>
            <a:schemeClr val="bg1">
              <a:lumMod val="6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tx1"/>
                </a:solidFill>
              </a:rPr>
              <a:t>Joined a local empowerment group</a:t>
            </a:r>
            <a:endParaRPr lang="en-US" sz="1200" b="1" dirty="0">
              <a:solidFill>
                <a:schemeClr val="tx1"/>
              </a:solidFill>
            </a:endParaRPr>
          </a:p>
        </p:txBody>
      </p:sp>
    </p:spTree>
    <p:extLst>
      <p:ext uri="{BB962C8B-B14F-4D97-AF65-F5344CB8AC3E}">
        <p14:creationId xmlns:p14="http://schemas.microsoft.com/office/powerpoint/2010/main" val="26882431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533400" y="152400"/>
            <a:ext cx="8229600" cy="6324600"/>
          </a:xfrm>
          <a:prstGeom prst="round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10-Point Star 2"/>
          <p:cNvSpPr/>
          <p:nvPr/>
        </p:nvSpPr>
        <p:spPr>
          <a:xfrm>
            <a:off x="1600200" y="1676400"/>
            <a:ext cx="5638800" cy="2057400"/>
          </a:xfrm>
          <a:prstGeom prst="star10">
            <a:avLst/>
          </a:prstGeom>
          <a:blipFill>
            <a:blip r:embed="rId3"/>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err="1">
                <a:solidFill>
                  <a:schemeClr val="accent6">
                    <a:lumMod val="50000"/>
                  </a:schemeClr>
                </a:solidFill>
              </a:rPr>
              <a:t>Q.Make</a:t>
            </a:r>
            <a:r>
              <a:rPr lang="en-US" sz="2800" b="1" dirty="0">
                <a:solidFill>
                  <a:schemeClr val="accent6">
                    <a:lumMod val="50000"/>
                  </a:schemeClr>
                </a:solidFill>
              </a:rPr>
              <a:t> a list </a:t>
            </a:r>
            <a:r>
              <a:rPr lang="en-US" sz="2800" b="1" dirty="0" smtClean="0">
                <a:solidFill>
                  <a:schemeClr val="accent6">
                    <a:lumMod val="50000"/>
                  </a:schemeClr>
                </a:solidFill>
              </a:rPr>
              <a:t>of five events happening in </a:t>
            </a:r>
            <a:r>
              <a:rPr lang="en-US" sz="2800" b="1" dirty="0" err="1" smtClean="0">
                <a:solidFill>
                  <a:schemeClr val="accent6">
                    <a:lumMod val="50000"/>
                  </a:schemeClr>
                </a:solidFill>
              </a:rPr>
              <a:t>Shilpi’s</a:t>
            </a:r>
            <a:r>
              <a:rPr lang="en-US" sz="2800" b="1" dirty="0" smtClean="0">
                <a:solidFill>
                  <a:schemeClr val="accent6">
                    <a:lumMod val="50000"/>
                  </a:schemeClr>
                </a:solidFill>
              </a:rPr>
              <a:t>  </a:t>
            </a:r>
            <a:r>
              <a:rPr lang="en-US" sz="2800" b="1" dirty="0">
                <a:solidFill>
                  <a:schemeClr val="accent6">
                    <a:lumMod val="50000"/>
                  </a:schemeClr>
                </a:solidFill>
              </a:rPr>
              <a:t>life</a:t>
            </a:r>
            <a:r>
              <a:rPr lang="en-US" b="1" dirty="0">
                <a:solidFill>
                  <a:schemeClr val="accent6">
                    <a:lumMod val="50000"/>
                  </a:schemeClr>
                </a:solidFill>
              </a:rPr>
              <a:t>.</a:t>
            </a:r>
          </a:p>
        </p:txBody>
      </p:sp>
    </p:spTree>
    <p:extLst>
      <p:ext uri="{BB962C8B-B14F-4D97-AF65-F5344CB8AC3E}">
        <p14:creationId xmlns:p14="http://schemas.microsoft.com/office/powerpoint/2010/main" val="290080481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6-Point Star 1"/>
          <p:cNvSpPr/>
          <p:nvPr/>
        </p:nvSpPr>
        <p:spPr>
          <a:xfrm>
            <a:off x="2362200" y="838200"/>
            <a:ext cx="4495800" cy="1600200"/>
          </a:xfrm>
          <a:prstGeom prst="star6">
            <a:avLst/>
          </a:prstGeom>
          <a:pattFill prst="wdUpDiag">
            <a:fgClr>
              <a:schemeClr val="bg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smtClean="0">
                <a:solidFill>
                  <a:schemeClr val="accent5"/>
                </a:solidFill>
              </a:rPr>
              <a:t>Home Work</a:t>
            </a:r>
            <a:endParaRPr lang="en-US" sz="3200" b="1" dirty="0">
              <a:solidFill>
                <a:schemeClr val="accent5"/>
              </a:solidFill>
            </a:endParaRPr>
          </a:p>
        </p:txBody>
      </p:sp>
      <p:sp>
        <p:nvSpPr>
          <p:cNvPr id="3" name="Plaque 2"/>
          <p:cNvSpPr/>
          <p:nvPr/>
        </p:nvSpPr>
        <p:spPr>
          <a:xfrm>
            <a:off x="1600200" y="2438400"/>
            <a:ext cx="6096000" cy="3733800"/>
          </a:xfrm>
          <a:prstGeom prst="plaque">
            <a:avLst/>
          </a:prstGeom>
          <a:pattFill prst="horzBrick">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accent3">
                    <a:lumMod val="75000"/>
                  </a:schemeClr>
                </a:solidFill>
              </a:rPr>
              <a:t>Summarize the text in your own language. </a:t>
            </a:r>
            <a:endParaRPr lang="en-US" sz="2800" b="1" dirty="0">
              <a:solidFill>
                <a:schemeClr val="accent3">
                  <a:lumMod val="75000"/>
                </a:schemeClr>
              </a:solidFill>
            </a:endParaRPr>
          </a:p>
        </p:txBody>
      </p:sp>
    </p:spTree>
    <p:extLst>
      <p:ext uri="{BB962C8B-B14F-4D97-AF65-F5344CB8AC3E}">
        <p14:creationId xmlns:p14="http://schemas.microsoft.com/office/powerpoint/2010/main" val="39002352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876800"/>
            <a:ext cx="8382000" cy="830997"/>
          </a:xfrm>
          <a:prstGeom prst="rect">
            <a:avLst/>
          </a:prstGeom>
          <a:noFill/>
        </p:spPr>
        <p:txBody>
          <a:bodyPr wrap="square" rtlCol="0">
            <a:spAutoFit/>
          </a:bodyPr>
          <a:lstStyle/>
          <a:p>
            <a:pPr algn="ctr"/>
            <a:r>
              <a:rPr lang="en-US" sz="4800" b="1" cap="all" dirty="0">
                <a:ln w="9000" cmpd="sng">
                  <a:solidFill>
                    <a:schemeClr val="accent4">
                      <a:shade val="50000"/>
                      <a:satMod val="120000"/>
                    </a:schemeClr>
                  </a:solidFill>
                  <a:prstDash val="solid"/>
                </a:ln>
                <a:solidFill>
                  <a:srgbClr val="C00000"/>
                </a:solidFill>
                <a:effectLst>
                  <a:reflection blurRad="12700" stA="28000" endPos="45000" dist="1000" dir="5400000" sy="-100000" algn="bl" rotWithShape="0"/>
                </a:effectLst>
                <a:latin typeface="Times New Roman" pitchFamily="18" charset="0"/>
                <a:cs typeface="Times New Roman" pitchFamily="18" charset="0"/>
              </a:rPr>
              <a:t>Thank you Very Much</a:t>
            </a:r>
          </a:p>
        </p:txBody>
      </p:sp>
      <p:pic>
        <p:nvPicPr>
          <p:cNvPr id="3" name="Picture 2" descr="C:\Users\Farzana Alam\Desktop\applause (1).gif"/>
          <p:cNvPicPr>
            <a:picLocks noChangeAspect="1" noChangeArrowheads="1" noCrop="1"/>
          </p:cNvPicPr>
          <p:nvPr/>
        </p:nvPicPr>
        <p:blipFill>
          <a:blip r:embed="rId2"/>
          <a:srcRect/>
          <a:stretch>
            <a:fillRect/>
          </a:stretch>
        </p:blipFill>
        <p:spPr bwMode="auto">
          <a:xfrm>
            <a:off x="1806539" y="533400"/>
            <a:ext cx="4384711" cy="4591050"/>
          </a:xfrm>
          <a:prstGeom prst="rect">
            <a:avLst/>
          </a:prstGeom>
          <a:noFill/>
        </p:spPr>
      </p:pic>
    </p:spTree>
    <p:extLst>
      <p:ext uri="{BB962C8B-B14F-4D97-AF65-F5344CB8AC3E}">
        <p14:creationId xmlns:p14="http://schemas.microsoft.com/office/powerpoint/2010/main" val="392208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Horizontal Scroll 3"/>
          <p:cNvSpPr/>
          <p:nvPr/>
        </p:nvSpPr>
        <p:spPr>
          <a:xfrm>
            <a:off x="1828800" y="586740"/>
            <a:ext cx="4267200" cy="1382268"/>
          </a:xfrm>
          <a:prstGeom prst="horizontalScroll">
            <a:avLst/>
          </a:prstGeom>
          <a:pattFill prst="dashUpDiag">
            <a:fgClr>
              <a:schemeClr val="bg2"/>
            </a:fgClr>
            <a:bgClr>
              <a:schemeClr val="bg1"/>
            </a:bgClr>
          </a:patt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2800" b="1" dirty="0" smtClean="0">
                <a:solidFill>
                  <a:schemeClr val="accent6">
                    <a:lumMod val="60000"/>
                    <a:lumOff val="40000"/>
                  </a:schemeClr>
                </a:solidFill>
              </a:rPr>
              <a:t>Look at the picture and think about this</a:t>
            </a:r>
            <a:endParaRPr lang="en-US" sz="2800" b="1" dirty="0">
              <a:solidFill>
                <a:schemeClr val="accent6">
                  <a:lumMod val="60000"/>
                  <a:lumOff val="40000"/>
                </a:schemeClr>
              </a:solidFill>
            </a:endParaRPr>
          </a:p>
        </p:txBody>
      </p:sp>
      <p:sp>
        <p:nvSpPr>
          <p:cNvPr id="2" name="Rounded Rectangle 1"/>
          <p:cNvSpPr/>
          <p:nvPr/>
        </p:nvSpPr>
        <p:spPr>
          <a:xfrm>
            <a:off x="5029200" y="2482850"/>
            <a:ext cx="3276600" cy="3581400"/>
          </a:xfrm>
          <a:prstGeom prst="roundRect">
            <a:avLst/>
          </a:prstGeom>
          <a:blipFill dpi="0" rotWithShape="1">
            <a:blip r:embed="rId2">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838200" y="2438400"/>
            <a:ext cx="3733800" cy="3568700"/>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99249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60248" y="1295400"/>
            <a:ext cx="8229600" cy="5138928"/>
          </a:xfrm>
          <a:prstGeom prst="roundRect">
            <a:avLst/>
          </a:prstGeom>
          <a:pattFill prst="openDmn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dirty="0" smtClean="0">
                <a:solidFill>
                  <a:schemeClr val="tx1"/>
                </a:solidFill>
              </a:rPr>
              <a:t>Adolescence</a:t>
            </a:r>
            <a:r>
              <a:rPr lang="en-US" sz="3600" dirty="0" smtClean="0">
                <a:solidFill>
                  <a:schemeClr val="tx1"/>
                </a:solidFill>
              </a:rPr>
              <a:t>(</a:t>
            </a:r>
            <a:r>
              <a:rPr lang="en-US" sz="2800" b="1" dirty="0" smtClean="0">
                <a:solidFill>
                  <a:schemeClr val="tx1"/>
                </a:solidFill>
              </a:rPr>
              <a:t>Unit-Five</a:t>
            </a:r>
            <a:r>
              <a:rPr lang="en-US" sz="3600" dirty="0" smtClean="0">
                <a:solidFill>
                  <a:schemeClr val="tx1"/>
                </a:solidFill>
              </a:rPr>
              <a:t>)</a:t>
            </a:r>
          </a:p>
          <a:p>
            <a:pPr algn="ctr"/>
            <a:r>
              <a:rPr lang="en-US" sz="3600" b="1" dirty="0" smtClean="0">
                <a:solidFill>
                  <a:schemeClr val="tx1"/>
                </a:solidFill>
              </a:rPr>
              <a:t>The Story of </a:t>
            </a:r>
            <a:r>
              <a:rPr lang="en-US" sz="3600" b="1" dirty="0" err="1" smtClean="0">
                <a:solidFill>
                  <a:schemeClr val="tx1"/>
                </a:solidFill>
              </a:rPr>
              <a:t>Shilpy</a:t>
            </a:r>
            <a:r>
              <a:rPr lang="en-US" sz="4000" dirty="0" smtClean="0">
                <a:solidFill>
                  <a:schemeClr val="tx1"/>
                </a:solidFill>
              </a:rPr>
              <a:t>(</a:t>
            </a:r>
            <a:r>
              <a:rPr lang="en-US" sz="2800" b="1" dirty="0" smtClean="0">
                <a:solidFill>
                  <a:schemeClr val="tx1"/>
                </a:solidFill>
              </a:rPr>
              <a:t>Lesson-Four</a:t>
            </a:r>
            <a:r>
              <a:rPr lang="en-US" sz="4000" dirty="0" smtClean="0">
                <a:solidFill>
                  <a:schemeClr val="tx1"/>
                </a:solidFill>
              </a:rPr>
              <a:t>)</a:t>
            </a:r>
          </a:p>
          <a:p>
            <a:pPr algn="ctr"/>
            <a:endParaRPr lang="en-US" sz="4000" b="1" dirty="0" smtClean="0">
              <a:solidFill>
                <a:schemeClr val="tx1"/>
              </a:solidFill>
            </a:endParaRPr>
          </a:p>
        </p:txBody>
      </p:sp>
      <p:sp>
        <p:nvSpPr>
          <p:cNvPr id="3" name="Horizontal Scroll 2"/>
          <p:cNvSpPr/>
          <p:nvPr/>
        </p:nvSpPr>
        <p:spPr>
          <a:xfrm>
            <a:off x="1255776" y="304800"/>
            <a:ext cx="5867400" cy="1033272"/>
          </a:xfrm>
          <a:prstGeom prst="horizontalScroll">
            <a:avLst/>
          </a:prstGeom>
          <a:pattFill prst="wdDnDiag">
            <a:fgClr>
              <a:schemeClr val="bg2"/>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solidFill>
                  <a:schemeClr val="accent6">
                    <a:lumMod val="75000"/>
                  </a:schemeClr>
                </a:solidFill>
              </a:rPr>
              <a:t>Can you guess what may be the topic today?</a:t>
            </a:r>
            <a:endParaRPr lang="en-US" sz="2000" b="1" dirty="0">
              <a:solidFill>
                <a:schemeClr val="accent6">
                  <a:lumMod val="75000"/>
                </a:schemeClr>
              </a:solidFill>
            </a:endParaRPr>
          </a:p>
        </p:txBody>
      </p:sp>
    </p:spTree>
    <p:extLst>
      <p:ext uri="{BB962C8B-B14F-4D97-AF65-F5344CB8AC3E}">
        <p14:creationId xmlns:p14="http://schemas.microsoft.com/office/powerpoint/2010/main" val="13098475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D9008A3-6E31-4CCD-88CF-1AFD65067DFA}"/>
              </a:ext>
            </a:extLst>
          </p:cNvPr>
          <p:cNvSpPr/>
          <p:nvPr/>
        </p:nvSpPr>
        <p:spPr>
          <a:xfrm>
            <a:off x="581025" y="2209800"/>
            <a:ext cx="7981950" cy="3124200"/>
          </a:xfrm>
          <a:prstGeom prst="rec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1" dirty="0">
                <a:solidFill>
                  <a:schemeClr val="accent6">
                    <a:lumMod val="75000"/>
                  </a:schemeClr>
                </a:solidFill>
                <a:latin typeface="Times New Roman" pitchFamily="18" charset="0"/>
                <a:cs typeface="Times New Roman" pitchFamily="18" charset="0"/>
              </a:rPr>
              <a:t>After the lesson the </a:t>
            </a:r>
            <a:r>
              <a:rPr lang="en-US" sz="3200" b="1" dirty="0" err="1">
                <a:solidFill>
                  <a:schemeClr val="accent6">
                    <a:lumMod val="75000"/>
                  </a:schemeClr>
                </a:solidFill>
                <a:latin typeface="Times New Roman" pitchFamily="18" charset="0"/>
                <a:cs typeface="Times New Roman" pitchFamily="18" charset="0"/>
              </a:rPr>
              <a:t>ss</a:t>
            </a:r>
            <a:r>
              <a:rPr lang="en-US" sz="3200" b="1" dirty="0">
                <a:solidFill>
                  <a:schemeClr val="accent6">
                    <a:lumMod val="75000"/>
                  </a:schemeClr>
                </a:solidFill>
                <a:latin typeface="Times New Roman" pitchFamily="18" charset="0"/>
                <a:cs typeface="Times New Roman" pitchFamily="18" charset="0"/>
              </a:rPr>
              <a:t> will be able to-</a:t>
            </a:r>
          </a:p>
          <a:p>
            <a:endParaRPr lang="en-US" sz="3200" b="1" dirty="0" smtClean="0">
              <a:solidFill>
                <a:schemeClr val="accent6">
                  <a:lumMod val="75000"/>
                </a:schemeClr>
              </a:solidFill>
              <a:latin typeface="Times New Roman" pitchFamily="18" charset="0"/>
              <a:cs typeface="Times New Roman" pitchFamily="18" charset="0"/>
            </a:endParaRPr>
          </a:p>
          <a:p>
            <a:r>
              <a:rPr lang="en-US" sz="2400" b="1" dirty="0" smtClean="0">
                <a:solidFill>
                  <a:schemeClr val="accent2">
                    <a:lumMod val="75000"/>
                  </a:schemeClr>
                </a:solidFill>
                <a:latin typeface="Times New Roman" pitchFamily="18" charset="0"/>
                <a:cs typeface="Times New Roman" pitchFamily="18" charset="0"/>
              </a:rPr>
              <a:t>→ say </a:t>
            </a:r>
            <a:r>
              <a:rPr lang="en-US" sz="2400" b="1" dirty="0">
                <a:solidFill>
                  <a:schemeClr val="accent2">
                    <a:lumMod val="75000"/>
                  </a:schemeClr>
                </a:solidFill>
                <a:latin typeface="Times New Roman" pitchFamily="18" charset="0"/>
                <a:cs typeface="Times New Roman" pitchFamily="18" charset="0"/>
              </a:rPr>
              <a:t>the synonym &amp; antonym </a:t>
            </a:r>
            <a:r>
              <a:rPr lang="en-US" sz="2400" b="1" dirty="0" smtClean="0">
                <a:solidFill>
                  <a:schemeClr val="accent2">
                    <a:lumMod val="75000"/>
                  </a:schemeClr>
                </a:solidFill>
                <a:latin typeface="Times New Roman" pitchFamily="18" charset="0"/>
                <a:cs typeface="Times New Roman" pitchFamily="18" charset="0"/>
              </a:rPr>
              <a:t>of some new</a:t>
            </a:r>
            <a:r>
              <a:rPr lang="en-US" sz="2400" b="1" dirty="0">
                <a:solidFill>
                  <a:schemeClr val="accent2">
                    <a:lumMod val="75000"/>
                  </a:schemeClr>
                </a:solidFill>
                <a:latin typeface="Times New Roman" pitchFamily="18" charset="0"/>
                <a:cs typeface="Times New Roman" pitchFamily="18" charset="0"/>
              </a:rPr>
              <a:t/>
            </a:r>
            <a:br>
              <a:rPr lang="en-US" sz="2400" b="1" dirty="0">
                <a:solidFill>
                  <a:schemeClr val="accent2">
                    <a:lumMod val="75000"/>
                  </a:schemeClr>
                </a:solidFill>
                <a:latin typeface="Times New Roman" pitchFamily="18" charset="0"/>
                <a:cs typeface="Times New Roman" pitchFamily="18" charset="0"/>
              </a:rPr>
            </a:br>
            <a:r>
              <a:rPr lang="en-US" sz="2400" b="1" dirty="0">
                <a:solidFill>
                  <a:schemeClr val="accent2">
                    <a:lumMod val="75000"/>
                  </a:schemeClr>
                </a:solidFill>
                <a:latin typeface="Times New Roman" pitchFamily="18" charset="0"/>
                <a:cs typeface="Times New Roman" pitchFamily="18" charset="0"/>
              </a:rPr>
              <a:t>       words.</a:t>
            </a:r>
          </a:p>
          <a:p>
            <a:r>
              <a:rPr lang="en-US" sz="2400" b="1" dirty="0">
                <a:solidFill>
                  <a:schemeClr val="accent2">
                    <a:lumMod val="75000"/>
                  </a:schemeClr>
                </a:solidFill>
                <a:latin typeface="Times New Roman" pitchFamily="18" charset="0"/>
                <a:cs typeface="Times New Roman" pitchFamily="18" charset="0"/>
              </a:rPr>
              <a:t>→ </a:t>
            </a:r>
            <a:r>
              <a:rPr lang="en-US" sz="2400" b="1" dirty="0" smtClean="0">
                <a:solidFill>
                  <a:schemeClr val="accent2">
                    <a:lumMod val="75000"/>
                  </a:schemeClr>
                </a:solidFill>
                <a:latin typeface="Times New Roman" pitchFamily="18" charset="0"/>
                <a:cs typeface="Times New Roman" pitchFamily="18" charset="0"/>
              </a:rPr>
              <a:t>say about the bad sides of early marriage .</a:t>
            </a:r>
            <a:endParaRPr lang="en-US" sz="2400" b="1" dirty="0">
              <a:solidFill>
                <a:schemeClr val="accent2">
                  <a:lumMod val="75000"/>
                </a:schemeClr>
              </a:solidFill>
              <a:latin typeface="Times New Roman" pitchFamily="18" charset="0"/>
              <a:cs typeface="Times New Roman" pitchFamily="18" charset="0"/>
            </a:endParaRPr>
          </a:p>
          <a:p>
            <a:r>
              <a:rPr lang="en-US" sz="2400" b="1" dirty="0">
                <a:solidFill>
                  <a:schemeClr val="accent2">
                    <a:lumMod val="75000"/>
                  </a:schemeClr>
                </a:solidFill>
                <a:latin typeface="Times New Roman" pitchFamily="18" charset="0"/>
                <a:cs typeface="Times New Roman" pitchFamily="18" charset="0"/>
              </a:rPr>
              <a:t>→ </a:t>
            </a:r>
            <a:r>
              <a:rPr lang="en-US" sz="2400" b="1" dirty="0" smtClean="0">
                <a:solidFill>
                  <a:schemeClr val="accent2">
                    <a:lumMod val="75000"/>
                  </a:schemeClr>
                </a:solidFill>
                <a:latin typeface="Times New Roman" pitchFamily="18" charset="0"/>
                <a:cs typeface="Times New Roman" pitchFamily="18" charset="0"/>
              </a:rPr>
              <a:t>say about the precautions of taking child.</a:t>
            </a:r>
            <a:endParaRPr lang="en-US" sz="2400" b="1" dirty="0">
              <a:solidFill>
                <a:schemeClr val="accent2">
                  <a:lumMod val="75000"/>
                </a:schemeClr>
              </a:solidFill>
              <a:latin typeface="Times New Roman" pitchFamily="18" charset="0"/>
              <a:cs typeface="Times New Roman" pitchFamily="18" charset="0"/>
            </a:endParaRPr>
          </a:p>
          <a:p>
            <a:r>
              <a:rPr lang="en-US" sz="2400" b="1" dirty="0">
                <a:solidFill>
                  <a:schemeClr val="accent2">
                    <a:lumMod val="75000"/>
                  </a:schemeClr>
                </a:solidFill>
                <a:latin typeface="Times New Roman" pitchFamily="18" charset="0"/>
                <a:cs typeface="Times New Roman" pitchFamily="18" charset="0"/>
              </a:rPr>
              <a:t>→ </a:t>
            </a:r>
            <a:r>
              <a:rPr lang="en-US" sz="2400" b="1" dirty="0" smtClean="0">
                <a:solidFill>
                  <a:schemeClr val="accent2">
                    <a:lumMod val="75000"/>
                  </a:schemeClr>
                </a:solidFill>
                <a:latin typeface="Times New Roman" pitchFamily="18" charset="0"/>
                <a:cs typeface="Times New Roman" pitchFamily="18" charset="0"/>
              </a:rPr>
              <a:t>describe</a:t>
            </a:r>
            <a:r>
              <a:rPr lang="en-US" sz="2400" b="1" dirty="0">
                <a:solidFill>
                  <a:schemeClr val="accent2">
                    <a:lumMod val="75000"/>
                  </a:schemeClr>
                </a:solidFill>
                <a:latin typeface="Times New Roman" pitchFamily="18" charset="0"/>
                <a:cs typeface="Times New Roman" pitchFamily="18" charset="0"/>
              </a:rPr>
              <a:t> </a:t>
            </a:r>
            <a:r>
              <a:rPr lang="en-US" sz="2400" b="1" dirty="0" smtClean="0">
                <a:solidFill>
                  <a:schemeClr val="accent2">
                    <a:lumMod val="75000"/>
                  </a:schemeClr>
                </a:solidFill>
                <a:latin typeface="Times New Roman" pitchFamily="18" charset="0"/>
                <a:cs typeface="Times New Roman" pitchFamily="18" charset="0"/>
              </a:rPr>
              <a:t>the sufferings of early married girls</a:t>
            </a:r>
            <a:endParaRPr lang="en-US" sz="2400" b="1" dirty="0">
              <a:solidFill>
                <a:schemeClr val="accent2">
                  <a:lumMod val="75000"/>
                </a:schemeClr>
              </a:solidFill>
              <a:latin typeface="Times New Roman" pitchFamily="18" charset="0"/>
              <a:cs typeface="Times New Roman" pitchFamily="18" charset="0"/>
            </a:endParaRPr>
          </a:p>
        </p:txBody>
      </p:sp>
      <p:sp>
        <p:nvSpPr>
          <p:cNvPr id="4" name="Horizontal Scroll 3"/>
          <p:cNvSpPr/>
          <p:nvPr/>
        </p:nvSpPr>
        <p:spPr>
          <a:xfrm>
            <a:off x="1981200" y="762000"/>
            <a:ext cx="4953000" cy="1033272"/>
          </a:xfrm>
          <a:prstGeom prst="horizontalScroll">
            <a:avLst/>
          </a:prstGeom>
          <a:pattFill prst="wd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dirty="0">
                <a:solidFill>
                  <a:schemeClr val="accent6">
                    <a:lumMod val="50000"/>
                  </a:schemeClr>
                </a:solidFill>
                <a:latin typeface="Times New Roman" pitchFamily="18" charset="0"/>
                <a:cs typeface="Times New Roman" pitchFamily="18" charset="0"/>
              </a:rPr>
              <a:t>Learning</a:t>
            </a:r>
            <a:r>
              <a:rPr lang="en-US" sz="3200" b="1" dirty="0">
                <a:solidFill>
                  <a:schemeClr val="accent6">
                    <a:lumMod val="50000"/>
                  </a:schemeClr>
                </a:solidFill>
              </a:rPr>
              <a:t> </a:t>
            </a:r>
            <a:r>
              <a:rPr lang="en-US" sz="3200" b="1" dirty="0">
                <a:solidFill>
                  <a:schemeClr val="accent6">
                    <a:lumMod val="50000"/>
                  </a:schemeClr>
                </a:solidFill>
                <a:latin typeface="Times New Roman" pitchFamily="18" charset="0"/>
                <a:cs typeface="Times New Roman" pitchFamily="18" charset="0"/>
              </a:rPr>
              <a:t>Outcomes:</a:t>
            </a:r>
          </a:p>
        </p:txBody>
      </p:sp>
    </p:spTree>
    <p:extLst>
      <p:ext uri="{BB962C8B-B14F-4D97-AF65-F5344CB8AC3E}">
        <p14:creationId xmlns:p14="http://schemas.microsoft.com/office/powerpoint/2010/main" val="13892502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p:nvPr/>
        </p:nvGrpSpPr>
        <p:grpSpPr>
          <a:xfrm>
            <a:off x="845820" y="1643090"/>
            <a:ext cx="1775460" cy="4511219"/>
            <a:chOff x="525780" y="1272540"/>
            <a:chExt cx="1912620" cy="5204460"/>
          </a:xfrm>
        </p:grpSpPr>
        <p:sp>
          <p:nvSpPr>
            <p:cNvPr id="3" name="Rounded Rectangle 2"/>
            <p:cNvSpPr/>
            <p:nvPr/>
          </p:nvSpPr>
          <p:spPr>
            <a:xfrm>
              <a:off x="609600" y="1272540"/>
              <a:ext cx="1828800" cy="533400"/>
            </a:xfrm>
            <a:prstGeom prst="round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Word</a:t>
              </a:r>
              <a:endParaRPr lang="en-US" b="1" dirty="0">
                <a:solidFill>
                  <a:schemeClr val="tx1"/>
                </a:solidFill>
              </a:endParaRPr>
            </a:p>
          </p:txBody>
        </p:sp>
        <p:sp>
          <p:nvSpPr>
            <p:cNvPr id="4" name="Rounded Rectangle 3"/>
            <p:cNvSpPr/>
            <p:nvPr/>
          </p:nvSpPr>
          <p:spPr>
            <a:xfrm>
              <a:off x="586740" y="2209800"/>
              <a:ext cx="1828800" cy="533400"/>
            </a:xfrm>
            <a:prstGeom prst="round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counselling</a:t>
              </a:r>
              <a:endParaRPr lang="en-US" b="1" dirty="0">
                <a:solidFill>
                  <a:schemeClr val="tx1"/>
                </a:solidFill>
              </a:endParaRPr>
            </a:p>
          </p:txBody>
        </p:sp>
        <p:sp>
          <p:nvSpPr>
            <p:cNvPr id="5" name="Rounded Rectangle 4"/>
            <p:cNvSpPr/>
            <p:nvPr/>
          </p:nvSpPr>
          <p:spPr>
            <a:xfrm>
              <a:off x="579120" y="3009900"/>
              <a:ext cx="1828800" cy="533400"/>
            </a:xfrm>
            <a:prstGeom prst="round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empowerment</a:t>
              </a:r>
              <a:endParaRPr lang="en-US" b="1" dirty="0">
                <a:solidFill>
                  <a:schemeClr val="tx1"/>
                </a:solidFill>
              </a:endParaRPr>
            </a:p>
          </p:txBody>
        </p:sp>
        <p:sp>
          <p:nvSpPr>
            <p:cNvPr id="6" name="Rounded Rectangle 5"/>
            <p:cNvSpPr/>
            <p:nvPr/>
          </p:nvSpPr>
          <p:spPr>
            <a:xfrm>
              <a:off x="579120" y="3771900"/>
              <a:ext cx="1828800" cy="533400"/>
            </a:xfrm>
            <a:prstGeom prst="round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e</a:t>
              </a:r>
              <a:r>
                <a:rPr lang="en-US" b="1" dirty="0" smtClean="0">
                  <a:solidFill>
                    <a:schemeClr val="tx1"/>
                  </a:solidFill>
                </a:rPr>
                <a:t>xclusion</a:t>
              </a:r>
              <a:endParaRPr lang="en-US" b="1" dirty="0">
                <a:solidFill>
                  <a:schemeClr val="tx1"/>
                </a:solidFill>
              </a:endParaRPr>
            </a:p>
          </p:txBody>
        </p:sp>
        <p:sp>
          <p:nvSpPr>
            <p:cNvPr id="7" name="Rounded Rectangle 6"/>
            <p:cNvSpPr/>
            <p:nvPr/>
          </p:nvSpPr>
          <p:spPr>
            <a:xfrm>
              <a:off x="533400" y="5943600"/>
              <a:ext cx="1828800" cy="533400"/>
            </a:xfrm>
            <a:prstGeom prst="round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mortality</a:t>
              </a:r>
              <a:endParaRPr lang="en-US" b="1" dirty="0">
                <a:solidFill>
                  <a:schemeClr val="tx1"/>
                </a:solidFill>
              </a:endParaRPr>
            </a:p>
          </p:txBody>
        </p:sp>
        <p:sp>
          <p:nvSpPr>
            <p:cNvPr id="8" name="Rounded Rectangle 7"/>
            <p:cNvSpPr/>
            <p:nvPr/>
          </p:nvSpPr>
          <p:spPr>
            <a:xfrm>
              <a:off x="541020" y="4442460"/>
              <a:ext cx="1828800" cy="533400"/>
            </a:xfrm>
            <a:prstGeom prst="round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hemorrhage</a:t>
              </a:r>
              <a:endParaRPr lang="en-US" b="1" dirty="0">
                <a:solidFill>
                  <a:schemeClr val="tx1"/>
                </a:solidFill>
              </a:endParaRPr>
            </a:p>
          </p:txBody>
        </p:sp>
        <p:sp>
          <p:nvSpPr>
            <p:cNvPr id="9" name="Rounded Rectangle 8"/>
            <p:cNvSpPr/>
            <p:nvPr/>
          </p:nvSpPr>
          <p:spPr>
            <a:xfrm>
              <a:off x="525780" y="5189220"/>
              <a:ext cx="1828800" cy="533400"/>
            </a:xfrm>
            <a:prstGeom prst="roundRect">
              <a:avLst/>
            </a:prstGeom>
            <a:pattFill prst="pct6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morbidity</a:t>
              </a:r>
              <a:endParaRPr lang="en-US" b="1" dirty="0">
                <a:solidFill>
                  <a:schemeClr val="tx1"/>
                </a:solidFill>
              </a:endParaRPr>
            </a:p>
          </p:txBody>
        </p:sp>
      </p:grpSp>
      <p:grpSp>
        <p:nvGrpSpPr>
          <p:cNvPr id="10" name="Group 9"/>
          <p:cNvGrpSpPr/>
          <p:nvPr/>
        </p:nvGrpSpPr>
        <p:grpSpPr>
          <a:xfrm>
            <a:off x="6309360" y="1602906"/>
            <a:ext cx="1784554" cy="4520924"/>
            <a:chOff x="6088380" y="1181100"/>
            <a:chExt cx="1866900" cy="5257799"/>
          </a:xfrm>
          <a:pattFill prst="wdDnDiag">
            <a:fgClr>
              <a:schemeClr val="accent1"/>
            </a:fgClr>
            <a:bgClr>
              <a:schemeClr val="bg1"/>
            </a:bgClr>
          </a:pattFill>
        </p:grpSpPr>
        <p:sp>
          <p:nvSpPr>
            <p:cNvPr id="11" name="Rounded Rectangle 10"/>
            <p:cNvSpPr/>
            <p:nvPr/>
          </p:nvSpPr>
          <p:spPr>
            <a:xfrm>
              <a:off x="6149339" y="1181100"/>
              <a:ext cx="179832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Antonym</a:t>
              </a:r>
              <a:endParaRPr lang="en-US" b="1" dirty="0">
                <a:solidFill>
                  <a:schemeClr val="accent3">
                    <a:lumMod val="75000"/>
                  </a:schemeClr>
                </a:solidFill>
              </a:endParaRPr>
            </a:p>
          </p:txBody>
        </p:sp>
        <p:sp>
          <p:nvSpPr>
            <p:cNvPr id="12" name="Rounded Rectangle 11"/>
            <p:cNvSpPr/>
            <p:nvPr/>
          </p:nvSpPr>
          <p:spPr>
            <a:xfrm>
              <a:off x="6103620" y="5905500"/>
              <a:ext cx="1828800" cy="533399"/>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Birth rate</a:t>
              </a:r>
              <a:endParaRPr lang="en-US" b="1" dirty="0">
                <a:solidFill>
                  <a:schemeClr val="accent3">
                    <a:lumMod val="75000"/>
                  </a:schemeClr>
                </a:solidFill>
              </a:endParaRPr>
            </a:p>
          </p:txBody>
        </p:sp>
        <p:sp>
          <p:nvSpPr>
            <p:cNvPr id="13" name="Rounded Rectangle 12"/>
            <p:cNvSpPr/>
            <p:nvPr/>
          </p:nvSpPr>
          <p:spPr>
            <a:xfrm>
              <a:off x="6088380" y="513588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freshness</a:t>
              </a:r>
              <a:endParaRPr lang="en-US" b="1" dirty="0">
                <a:solidFill>
                  <a:schemeClr val="accent3">
                    <a:lumMod val="75000"/>
                  </a:schemeClr>
                </a:solidFill>
              </a:endParaRPr>
            </a:p>
          </p:txBody>
        </p:sp>
        <p:sp>
          <p:nvSpPr>
            <p:cNvPr id="14" name="Rounded Rectangle 13"/>
            <p:cNvSpPr/>
            <p:nvPr/>
          </p:nvSpPr>
          <p:spPr>
            <a:xfrm>
              <a:off x="6103620" y="430530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1" dirty="0">
                <a:solidFill>
                  <a:schemeClr val="accent3">
                    <a:lumMod val="75000"/>
                  </a:schemeClr>
                </a:solidFill>
              </a:endParaRPr>
            </a:p>
          </p:txBody>
        </p:sp>
        <p:sp>
          <p:nvSpPr>
            <p:cNvPr id="15" name="Rounded Rectangle 14"/>
            <p:cNvSpPr/>
            <p:nvPr/>
          </p:nvSpPr>
          <p:spPr>
            <a:xfrm>
              <a:off x="6118860" y="365760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inclusion</a:t>
              </a:r>
              <a:endParaRPr lang="en-US" b="1" dirty="0">
                <a:solidFill>
                  <a:schemeClr val="accent3">
                    <a:lumMod val="75000"/>
                  </a:schemeClr>
                </a:solidFill>
              </a:endParaRPr>
            </a:p>
          </p:txBody>
        </p:sp>
        <p:sp>
          <p:nvSpPr>
            <p:cNvPr id="16" name="Rounded Rectangle 15"/>
            <p:cNvSpPr/>
            <p:nvPr/>
          </p:nvSpPr>
          <p:spPr>
            <a:xfrm>
              <a:off x="6118860" y="300228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denial</a:t>
              </a:r>
              <a:endParaRPr lang="en-US" b="1" dirty="0">
                <a:solidFill>
                  <a:schemeClr val="accent3">
                    <a:lumMod val="75000"/>
                  </a:schemeClr>
                </a:solidFill>
              </a:endParaRPr>
            </a:p>
          </p:txBody>
        </p:sp>
        <p:sp>
          <p:nvSpPr>
            <p:cNvPr id="17" name="Rounded Rectangle 16"/>
            <p:cNvSpPr/>
            <p:nvPr/>
          </p:nvSpPr>
          <p:spPr>
            <a:xfrm>
              <a:off x="6126480" y="2156460"/>
              <a:ext cx="1828800" cy="533400"/>
            </a:xfrm>
            <a:prstGeom prst="round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rebuke</a:t>
              </a:r>
              <a:endParaRPr lang="en-US" b="1" dirty="0">
                <a:solidFill>
                  <a:schemeClr val="accent3">
                    <a:lumMod val="75000"/>
                  </a:schemeClr>
                </a:solidFill>
              </a:endParaRPr>
            </a:p>
          </p:txBody>
        </p:sp>
      </p:grpSp>
      <p:grpSp>
        <p:nvGrpSpPr>
          <p:cNvPr id="18" name="Group 17"/>
          <p:cNvGrpSpPr/>
          <p:nvPr/>
        </p:nvGrpSpPr>
        <p:grpSpPr>
          <a:xfrm>
            <a:off x="3436620" y="1602906"/>
            <a:ext cx="1996440" cy="4559024"/>
            <a:chOff x="3276600" y="1249680"/>
            <a:chExt cx="1996440" cy="5227320"/>
          </a:xfrm>
        </p:grpSpPr>
        <p:sp>
          <p:nvSpPr>
            <p:cNvPr id="19" name="Rounded Rectangle 18"/>
            <p:cNvSpPr/>
            <p:nvPr/>
          </p:nvSpPr>
          <p:spPr>
            <a:xfrm>
              <a:off x="3444240" y="1249680"/>
              <a:ext cx="1828800" cy="533400"/>
            </a:xfrm>
            <a:prstGeom prst="roundRect">
              <a:avLst/>
            </a:prstGeom>
            <a:pattFill prst="lt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Synonym</a:t>
              </a:r>
              <a:endParaRPr lang="en-US" b="1" dirty="0">
                <a:solidFill>
                  <a:schemeClr val="accent3">
                    <a:lumMod val="75000"/>
                  </a:schemeClr>
                </a:solidFill>
              </a:endParaRPr>
            </a:p>
          </p:txBody>
        </p:sp>
        <p:sp>
          <p:nvSpPr>
            <p:cNvPr id="20" name="Rounded Rectangle 19"/>
            <p:cNvSpPr/>
            <p:nvPr/>
          </p:nvSpPr>
          <p:spPr>
            <a:xfrm>
              <a:off x="3352800" y="2971800"/>
              <a:ext cx="1828800" cy="533400"/>
            </a:xfrm>
            <a:prstGeom prst="round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authorization</a:t>
              </a:r>
              <a:endParaRPr lang="en-US" b="1" dirty="0">
                <a:solidFill>
                  <a:schemeClr val="accent3">
                    <a:lumMod val="75000"/>
                  </a:schemeClr>
                </a:solidFill>
              </a:endParaRPr>
            </a:p>
          </p:txBody>
        </p:sp>
        <p:sp>
          <p:nvSpPr>
            <p:cNvPr id="21" name="Rounded Rectangle 20"/>
            <p:cNvSpPr/>
            <p:nvPr/>
          </p:nvSpPr>
          <p:spPr>
            <a:xfrm>
              <a:off x="3352800" y="3657600"/>
              <a:ext cx="1828800" cy="533400"/>
            </a:xfrm>
            <a:prstGeom prst="round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elimination</a:t>
              </a:r>
              <a:endParaRPr lang="en-US" b="1" dirty="0">
                <a:solidFill>
                  <a:schemeClr val="accent3">
                    <a:lumMod val="75000"/>
                  </a:schemeClr>
                </a:solidFill>
              </a:endParaRPr>
            </a:p>
          </p:txBody>
        </p:sp>
        <p:sp>
          <p:nvSpPr>
            <p:cNvPr id="22" name="Rounded Rectangle 21"/>
            <p:cNvSpPr/>
            <p:nvPr/>
          </p:nvSpPr>
          <p:spPr>
            <a:xfrm>
              <a:off x="3383280" y="2209800"/>
              <a:ext cx="1828800" cy="533400"/>
            </a:xfrm>
            <a:prstGeom prst="round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suggestion</a:t>
              </a:r>
              <a:endParaRPr lang="en-US" b="1" dirty="0">
                <a:solidFill>
                  <a:schemeClr val="accent3">
                    <a:lumMod val="75000"/>
                  </a:schemeClr>
                </a:solidFill>
              </a:endParaRPr>
            </a:p>
          </p:txBody>
        </p:sp>
        <p:sp>
          <p:nvSpPr>
            <p:cNvPr id="23" name="Rounded Rectangle 22"/>
            <p:cNvSpPr/>
            <p:nvPr/>
          </p:nvSpPr>
          <p:spPr>
            <a:xfrm>
              <a:off x="3352800" y="4419600"/>
              <a:ext cx="1828800" cy="533400"/>
            </a:xfrm>
            <a:prstGeom prst="round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Profusely bleeding</a:t>
              </a:r>
              <a:endParaRPr lang="en-US" b="1" dirty="0">
                <a:solidFill>
                  <a:schemeClr val="accent3">
                    <a:lumMod val="75000"/>
                  </a:schemeClr>
                </a:solidFill>
              </a:endParaRPr>
            </a:p>
          </p:txBody>
        </p:sp>
        <p:sp>
          <p:nvSpPr>
            <p:cNvPr id="24" name="Rounded Rectangle 23"/>
            <p:cNvSpPr/>
            <p:nvPr/>
          </p:nvSpPr>
          <p:spPr>
            <a:xfrm>
              <a:off x="3276600" y="5943600"/>
              <a:ext cx="1828800" cy="533400"/>
            </a:xfrm>
            <a:prstGeom prst="roundRect">
              <a:avLst/>
            </a:prstGeom>
            <a:pattFill prst="lt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Death rate</a:t>
              </a:r>
              <a:endParaRPr lang="en-US" b="1" dirty="0">
                <a:solidFill>
                  <a:schemeClr val="accent3">
                    <a:lumMod val="75000"/>
                  </a:schemeClr>
                </a:solidFill>
              </a:endParaRPr>
            </a:p>
          </p:txBody>
        </p:sp>
        <p:sp>
          <p:nvSpPr>
            <p:cNvPr id="25" name="Rounded Rectangle 24"/>
            <p:cNvSpPr/>
            <p:nvPr/>
          </p:nvSpPr>
          <p:spPr>
            <a:xfrm>
              <a:off x="3276600" y="5173980"/>
              <a:ext cx="1828800" cy="533400"/>
            </a:xfrm>
            <a:prstGeom prst="roundRect">
              <a:avLst/>
            </a:prstGeom>
            <a:pattFill prst="ltUp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sickness</a:t>
              </a:r>
              <a:endParaRPr lang="en-US" b="1" dirty="0">
                <a:solidFill>
                  <a:schemeClr val="accent3">
                    <a:lumMod val="75000"/>
                  </a:schemeClr>
                </a:solidFill>
              </a:endParaRPr>
            </a:p>
          </p:txBody>
        </p:sp>
      </p:grpSp>
      <p:sp>
        <p:nvSpPr>
          <p:cNvPr id="26" name="12-Point Star 25"/>
          <p:cNvSpPr/>
          <p:nvPr/>
        </p:nvSpPr>
        <p:spPr>
          <a:xfrm>
            <a:off x="533400" y="685800"/>
            <a:ext cx="7848600" cy="785040"/>
          </a:xfrm>
          <a:prstGeom prst="star12">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50000"/>
                  </a:schemeClr>
                </a:solidFill>
              </a:rPr>
              <a:t>Let’s </a:t>
            </a:r>
            <a:r>
              <a:rPr lang="en-US" b="1" dirty="0" err="1" smtClean="0">
                <a:solidFill>
                  <a:schemeClr val="accent3">
                    <a:lumMod val="50000"/>
                  </a:schemeClr>
                </a:solidFill>
              </a:rPr>
              <a:t>diccuss</a:t>
            </a:r>
            <a:r>
              <a:rPr lang="en-US" b="1" dirty="0" smtClean="0">
                <a:solidFill>
                  <a:schemeClr val="accent3">
                    <a:lumMod val="50000"/>
                  </a:schemeClr>
                </a:solidFill>
              </a:rPr>
              <a:t> about some words and their synonyms and antonyms</a:t>
            </a:r>
            <a:endParaRPr lang="en-US" b="1" dirty="0">
              <a:solidFill>
                <a:schemeClr val="accent3">
                  <a:lumMod val="50000"/>
                </a:schemeClr>
              </a:solidFill>
            </a:endParaRPr>
          </a:p>
        </p:txBody>
      </p:sp>
    </p:spTree>
    <p:extLst>
      <p:ext uri="{BB962C8B-B14F-4D97-AF65-F5344CB8AC3E}">
        <p14:creationId xmlns:p14="http://schemas.microsoft.com/office/powerpoint/2010/main" val="1354606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circle(in)">
                                      <p:cBhvr>
                                        <p:cTn id="7" dur="20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circle(in)">
                                      <p:cBhvr>
                                        <p:cTn id="12" dur="2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143000" y="381000"/>
            <a:ext cx="6477000" cy="510540"/>
          </a:xfrm>
          <a:prstGeom prst="roundRect">
            <a:avLst/>
          </a:prstGeom>
          <a:pattFill prst="pct25">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tx1"/>
                </a:solidFill>
              </a:rPr>
              <a:t>A. Read the multiple choice questions below and find the answers from the text in next two slides</a:t>
            </a:r>
            <a:r>
              <a:rPr lang="en-US" dirty="0" smtClean="0">
                <a:solidFill>
                  <a:schemeClr val="tx1"/>
                </a:solidFill>
              </a:rPr>
              <a:t>:</a:t>
            </a:r>
            <a:endParaRPr lang="en-US" dirty="0">
              <a:solidFill>
                <a:schemeClr val="tx1"/>
              </a:solidFill>
            </a:endParaRPr>
          </a:p>
        </p:txBody>
      </p:sp>
      <p:sp>
        <p:nvSpPr>
          <p:cNvPr id="3" name="Rounded Rectangle 2"/>
          <p:cNvSpPr/>
          <p:nvPr/>
        </p:nvSpPr>
        <p:spPr>
          <a:xfrm>
            <a:off x="457200" y="906780"/>
            <a:ext cx="8229600" cy="5029200"/>
          </a:xfrm>
          <a:prstGeom prst="roundRect">
            <a:avLst/>
          </a:prstGeom>
          <a:pattFill prst="pct5">
            <a:fgClr>
              <a:schemeClr val="bg2">
                <a:lumMod val="75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400" b="1" dirty="0" smtClean="0">
              <a:solidFill>
                <a:schemeClr val="tx1"/>
              </a:solidFill>
            </a:endParaRPr>
          </a:p>
          <a:p>
            <a:r>
              <a:rPr lang="en-US" sz="1400" b="1" dirty="0" smtClean="0">
                <a:solidFill>
                  <a:schemeClr val="tx1"/>
                </a:solidFill>
              </a:rPr>
              <a:t>i</a:t>
            </a:r>
            <a:r>
              <a:rPr lang="en-US" sz="1400" b="1" dirty="0">
                <a:solidFill>
                  <a:schemeClr val="tx1"/>
                </a:solidFill>
              </a:rPr>
              <a:t> </a:t>
            </a:r>
            <a:r>
              <a:rPr lang="en-US" sz="1400" b="1" dirty="0" smtClean="0">
                <a:solidFill>
                  <a:schemeClr val="tx1"/>
                </a:solidFill>
              </a:rPr>
              <a:t>.The word “</a:t>
            </a:r>
            <a:r>
              <a:rPr lang="en-US" sz="1200" b="1" dirty="0" smtClean="0">
                <a:solidFill>
                  <a:schemeClr val="tx1"/>
                </a:solidFill>
              </a:rPr>
              <a:t>decline” refers  to---- </a:t>
            </a:r>
          </a:p>
          <a:p>
            <a:r>
              <a:rPr lang="en-US" sz="1200" b="1" dirty="0" smtClean="0">
                <a:solidFill>
                  <a:schemeClr val="tx1"/>
                </a:solidFill>
              </a:rPr>
              <a:t>           a) rise</a:t>
            </a:r>
          </a:p>
          <a:p>
            <a:r>
              <a:rPr lang="en-US" sz="1200" b="1" dirty="0" smtClean="0">
                <a:solidFill>
                  <a:schemeClr val="tx1"/>
                </a:solidFill>
              </a:rPr>
              <a:t>           b) reduce	                      </a:t>
            </a:r>
          </a:p>
          <a:p>
            <a:r>
              <a:rPr lang="en-US" sz="1200" b="1" dirty="0" smtClean="0">
                <a:solidFill>
                  <a:schemeClr val="tx1"/>
                </a:solidFill>
              </a:rPr>
              <a:t>           c)  increase</a:t>
            </a:r>
          </a:p>
          <a:p>
            <a:r>
              <a:rPr lang="en-US" sz="1200" b="1" dirty="0" smtClean="0">
                <a:solidFill>
                  <a:schemeClr val="tx1"/>
                </a:solidFill>
              </a:rPr>
              <a:t>           d) intensify</a:t>
            </a:r>
          </a:p>
          <a:p>
            <a:r>
              <a:rPr lang="en-US" sz="1200" b="1" dirty="0" smtClean="0">
                <a:solidFill>
                  <a:schemeClr val="tx1"/>
                </a:solidFill>
              </a:rPr>
              <a:t>	Ans.  </a:t>
            </a:r>
            <a:r>
              <a:rPr lang="en-US" sz="1200" b="1" dirty="0">
                <a:solidFill>
                  <a:srgbClr val="00B050"/>
                </a:solidFill>
              </a:rPr>
              <a:t>b</a:t>
            </a:r>
            <a:r>
              <a:rPr lang="en-US" sz="1200" b="1" dirty="0" smtClean="0">
                <a:solidFill>
                  <a:srgbClr val="00B050"/>
                </a:solidFill>
              </a:rPr>
              <a:t>) reduce </a:t>
            </a:r>
          </a:p>
          <a:p>
            <a:pPr marL="400050" indent="-400050">
              <a:buAutoNum type="romanLcPeriod" startAt="2"/>
            </a:pPr>
            <a:r>
              <a:rPr lang="en-US" sz="1200" b="1" u="sng" dirty="0" smtClean="0">
                <a:solidFill>
                  <a:schemeClr val="tx1"/>
                </a:solidFill>
              </a:rPr>
              <a:t>The term </a:t>
            </a:r>
            <a:r>
              <a:rPr lang="en-US" sz="1200" b="1" dirty="0" smtClean="0">
                <a:solidFill>
                  <a:schemeClr val="tx1"/>
                </a:solidFill>
              </a:rPr>
              <a:t>“offspring” is used to imply-----	</a:t>
            </a:r>
          </a:p>
          <a:p>
            <a:r>
              <a:rPr lang="en-US" sz="1200" b="1" dirty="0" smtClean="0">
                <a:solidFill>
                  <a:schemeClr val="tx1"/>
                </a:solidFill>
              </a:rPr>
              <a:t>                       a. children	                        b. parents</a:t>
            </a:r>
          </a:p>
          <a:p>
            <a:r>
              <a:rPr lang="en-US" sz="1200" b="1" dirty="0" smtClean="0">
                <a:solidFill>
                  <a:schemeClr val="tx1"/>
                </a:solidFill>
              </a:rPr>
              <a:t>	c. siblings	                        d. adolescents</a:t>
            </a:r>
          </a:p>
          <a:p>
            <a:r>
              <a:rPr lang="en-US" sz="1200" b="1" dirty="0" smtClean="0">
                <a:solidFill>
                  <a:schemeClr val="tx1"/>
                </a:solidFill>
              </a:rPr>
              <a:t>	Ans. </a:t>
            </a:r>
            <a:r>
              <a:rPr lang="en-US" sz="1200" b="1" dirty="0" smtClean="0">
                <a:solidFill>
                  <a:srgbClr val="00B050"/>
                </a:solidFill>
              </a:rPr>
              <a:t>a) children</a:t>
            </a:r>
          </a:p>
          <a:p>
            <a:pPr marL="400050" indent="-400050">
              <a:buAutoNum type="romanLcPeriod" startAt="3"/>
            </a:pPr>
            <a:r>
              <a:rPr lang="en-US" sz="1200" b="1" dirty="0">
                <a:solidFill>
                  <a:schemeClr val="tx1"/>
                </a:solidFill>
              </a:rPr>
              <a:t> </a:t>
            </a:r>
            <a:r>
              <a:rPr lang="en-US" sz="1200" b="1" dirty="0" smtClean="0">
                <a:solidFill>
                  <a:schemeClr val="tx1"/>
                </a:solidFill>
              </a:rPr>
              <a:t>‘pressurize’ stands for ?</a:t>
            </a:r>
          </a:p>
          <a:p>
            <a:r>
              <a:rPr lang="en-US" sz="1200" b="1" dirty="0">
                <a:solidFill>
                  <a:schemeClr val="tx1"/>
                </a:solidFill>
              </a:rPr>
              <a:t> </a:t>
            </a:r>
            <a:r>
              <a:rPr lang="en-US" sz="1200" b="1" dirty="0" smtClean="0">
                <a:solidFill>
                  <a:schemeClr val="tx1"/>
                </a:solidFill>
              </a:rPr>
              <a:t>                       a. to push	                                                       b. restrain</a:t>
            </a:r>
          </a:p>
          <a:p>
            <a:r>
              <a:rPr lang="en-US" sz="1200" b="1" dirty="0" smtClean="0">
                <a:solidFill>
                  <a:schemeClr val="tx1"/>
                </a:solidFill>
              </a:rPr>
              <a:t>	   c. motivate to do something	            d. obligate to do something</a:t>
            </a:r>
          </a:p>
          <a:p>
            <a:r>
              <a:rPr lang="en-US" sz="1200" b="1" dirty="0" smtClean="0">
                <a:solidFill>
                  <a:schemeClr val="tx1"/>
                </a:solidFill>
              </a:rPr>
              <a:t>	Ans. </a:t>
            </a:r>
            <a:r>
              <a:rPr lang="en-US" sz="1200" b="1" dirty="0">
                <a:solidFill>
                  <a:srgbClr val="00B050"/>
                </a:solidFill>
              </a:rPr>
              <a:t>d</a:t>
            </a:r>
            <a:r>
              <a:rPr lang="en-US" sz="1200" b="1" dirty="0" smtClean="0">
                <a:solidFill>
                  <a:srgbClr val="00B050"/>
                </a:solidFill>
              </a:rPr>
              <a:t>) obligate to do something</a:t>
            </a:r>
          </a:p>
          <a:p>
            <a:r>
              <a:rPr lang="en-US" sz="1200" b="1" dirty="0" smtClean="0">
                <a:solidFill>
                  <a:schemeClr val="tx1"/>
                </a:solidFill>
              </a:rPr>
              <a:t>iv.       The word ‘adolescent’ in line three means   </a:t>
            </a:r>
          </a:p>
          <a:p>
            <a:r>
              <a:rPr lang="en-US" sz="1200" b="1" dirty="0">
                <a:solidFill>
                  <a:schemeClr val="tx1"/>
                </a:solidFill>
              </a:rPr>
              <a:t> </a:t>
            </a:r>
            <a:r>
              <a:rPr lang="en-US" sz="1200" b="1" dirty="0" smtClean="0">
                <a:solidFill>
                  <a:schemeClr val="tx1"/>
                </a:solidFill>
              </a:rPr>
              <a:t>                        a. teenage 	      b. infant</a:t>
            </a:r>
          </a:p>
          <a:p>
            <a:r>
              <a:rPr lang="en-US" sz="1200" b="1" dirty="0" smtClean="0">
                <a:solidFill>
                  <a:schemeClr val="tx1"/>
                </a:solidFill>
              </a:rPr>
              <a:t>	    c. adult	                           d. boyhood</a:t>
            </a:r>
          </a:p>
          <a:p>
            <a:r>
              <a:rPr lang="en-US" sz="1200" b="1" dirty="0" smtClean="0">
                <a:solidFill>
                  <a:schemeClr val="tx1"/>
                </a:solidFill>
              </a:rPr>
              <a:t>	Ans. </a:t>
            </a:r>
            <a:r>
              <a:rPr lang="en-US" sz="1200" b="1" dirty="0">
                <a:solidFill>
                  <a:srgbClr val="00B050"/>
                </a:solidFill>
              </a:rPr>
              <a:t>a</a:t>
            </a:r>
            <a:r>
              <a:rPr lang="en-US" sz="1200" b="1" dirty="0" smtClean="0">
                <a:solidFill>
                  <a:srgbClr val="00B050"/>
                </a:solidFill>
              </a:rPr>
              <a:t>) teenage</a:t>
            </a:r>
          </a:p>
          <a:p>
            <a:r>
              <a:rPr lang="en-US" sz="1200" b="1" dirty="0" smtClean="0">
                <a:solidFill>
                  <a:schemeClr val="tx1"/>
                </a:solidFill>
              </a:rPr>
              <a:t>v.  </a:t>
            </a:r>
            <a:r>
              <a:rPr lang="en-US" sz="1200" b="1" dirty="0" err="1" smtClean="0">
                <a:solidFill>
                  <a:schemeClr val="tx1"/>
                </a:solidFill>
              </a:rPr>
              <a:t>Shilpi</a:t>
            </a:r>
            <a:r>
              <a:rPr lang="en-US" sz="1200" b="1" dirty="0" smtClean="0">
                <a:solidFill>
                  <a:schemeClr val="tx1"/>
                </a:solidFill>
              </a:rPr>
              <a:t> is in ---- .</a:t>
            </a:r>
          </a:p>
          <a:p>
            <a:r>
              <a:rPr lang="en-US" sz="1200" b="1" dirty="0" smtClean="0">
                <a:solidFill>
                  <a:schemeClr val="tx1"/>
                </a:solidFill>
              </a:rPr>
              <a:t>	a. adolescence	</a:t>
            </a:r>
            <a:r>
              <a:rPr lang="en-US" sz="1200" b="1" dirty="0">
                <a:solidFill>
                  <a:schemeClr val="tx1"/>
                </a:solidFill>
              </a:rPr>
              <a:t> </a:t>
            </a:r>
            <a:r>
              <a:rPr lang="en-US" sz="1200" b="1" dirty="0" smtClean="0">
                <a:solidFill>
                  <a:schemeClr val="tx1"/>
                </a:solidFill>
              </a:rPr>
              <a:t>   b. girlhood</a:t>
            </a:r>
          </a:p>
          <a:p>
            <a:r>
              <a:rPr lang="en-US" sz="1200" b="1" dirty="0">
                <a:solidFill>
                  <a:schemeClr val="tx1"/>
                </a:solidFill>
              </a:rPr>
              <a:t> </a:t>
            </a:r>
            <a:r>
              <a:rPr lang="en-US" sz="1200" b="1" dirty="0" smtClean="0">
                <a:solidFill>
                  <a:schemeClr val="tx1"/>
                </a:solidFill>
              </a:rPr>
              <a:t>                    c. childhood                         d. motherhood</a:t>
            </a:r>
          </a:p>
          <a:p>
            <a:r>
              <a:rPr lang="en-US" sz="1200" b="1" dirty="0" smtClean="0">
                <a:solidFill>
                  <a:schemeClr val="tx1"/>
                </a:solidFill>
              </a:rPr>
              <a:t>                      Ans. </a:t>
            </a:r>
            <a:r>
              <a:rPr lang="en-US" sz="1200" b="1" dirty="0" smtClean="0">
                <a:solidFill>
                  <a:srgbClr val="00B050"/>
                </a:solidFill>
              </a:rPr>
              <a:t>a) adolescence</a:t>
            </a:r>
            <a:endParaRPr lang="en-US" sz="1200" b="1" dirty="0">
              <a:solidFill>
                <a:srgbClr val="00B050"/>
              </a:solidFill>
            </a:endParaRPr>
          </a:p>
        </p:txBody>
      </p:sp>
    </p:spTree>
    <p:extLst>
      <p:ext uri="{BB962C8B-B14F-4D97-AF65-F5344CB8AC3E}">
        <p14:creationId xmlns:p14="http://schemas.microsoft.com/office/powerpoint/2010/main" val="23697022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 calcmode="lin" valueType="num">
                                      <p:cBhvr additive="base">
                                        <p:cTn id="7"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anim calcmode="lin" valueType="num">
                                      <p:cBhvr additive="base">
                                        <p:cTn id="1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4" end="14"/>
                                            </p:txEl>
                                          </p:spTgt>
                                        </p:tgtEl>
                                        <p:attrNameLst>
                                          <p:attrName>style.visibility</p:attrName>
                                        </p:attrNameLst>
                                      </p:cBhvr>
                                      <p:to>
                                        <p:strVal val="visible"/>
                                      </p:to>
                                    </p:set>
                                    <p:anim calcmode="lin" valueType="num">
                                      <p:cBhvr additive="base">
                                        <p:cTn id="19" dur="500" fill="hold"/>
                                        <p:tgtEl>
                                          <p:spTgt spid="3">
                                            <p:txEl>
                                              <p:pRg st="14" end="1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4" end="1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18" end="18"/>
                                            </p:txEl>
                                          </p:spTgt>
                                        </p:tgtEl>
                                        <p:attrNameLst>
                                          <p:attrName>style.visibility</p:attrName>
                                        </p:attrNameLst>
                                      </p:cBhvr>
                                      <p:to>
                                        <p:strVal val="visible"/>
                                      </p:to>
                                    </p:set>
                                    <p:anim calcmode="lin" valueType="num">
                                      <p:cBhvr additive="base">
                                        <p:cTn id="25" dur="500" fill="hold"/>
                                        <p:tgtEl>
                                          <p:spTgt spid="3">
                                            <p:txEl>
                                              <p:pRg st="18" end="1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18" end="1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22" end="22"/>
                                            </p:txEl>
                                          </p:spTgt>
                                        </p:tgtEl>
                                        <p:attrNameLst>
                                          <p:attrName>style.visibility</p:attrName>
                                        </p:attrNameLst>
                                      </p:cBhvr>
                                      <p:to>
                                        <p:strVal val="visible"/>
                                      </p:to>
                                    </p:set>
                                    <p:anim calcmode="lin" valueType="num">
                                      <p:cBhvr additive="base">
                                        <p:cTn id="31" dur="500" fill="hold"/>
                                        <p:tgtEl>
                                          <p:spTgt spid="3">
                                            <p:txEl>
                                              <p:pRg st="22" end="2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22" end="2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609600"/>
            <a:ext cx="8001000" cy="5755422"/>
          </a:xfrm>
          <a:prstGeom prst="rect">
            <a:avLst/>
          </a:prstGeom>
        </p:spPr>
        <p:txBody>
          <a:bodyPr wrap="square">
            <a:spAutoFit/>
          </a:bodyPr>
          <a:lstStyle/>
          <a:p>
            <a:pPr algn="just"/>
            <a:r>
              <a:rPr lang="en-US" sz="1600" b="1" dirty="0" err="1">
                <a:solidFill>
                  <a:srgbClr val="002060"/>
                </a:solidFill>
              </a:rPr>
              <a:t>Shilpi</a:t>
            </a:r>
            <a:r>
              <a:rPr lang="en-US" sz="1600" b="1" dirty="0">
                <a:solidFill>
                  <a:srgbClr val="002060"/>
                </a:solidFill>
              </a:rPr>
              <a:t> was only 15 years old when she married Rashid in 2008. Marrying off daughters at an early age is a standard practice for many families living in rural Bangladesh. After her wedding, </a:t>
            </a:r>
            <a:r>
              <a:rPr lang="en-US" sz="1600" b="1" dirty="0" err="1">
                <a:solidFill>
                  <a:srgbClr val="002060"/>
                </a:solidFill>
              </a:rPr>
              <a:t>Shilpi</a:t>
            </a:r>
            <a:r>
              <a:rPr lang="en-US" sz="1600" b="1" dirty="0">
                <a:solidFill>
                  <a:srgbClr val="002060"/>
                </a:solidFill>
              </a:rPr>
              <a:t> joined a local empowerment group that provides adolescent girls with the tools needed to gradually change cultural practices, particularly those pertaining to early marriage and pregnancy. The group's activities include discussions on how to most effectively change </a:t>
            </a:r>
            <a:r>
              <a:rPr lang="en-US" sz="1600" b="1" dirty="0" smtClean="0">
                <a:solidFill>
                  <a:srgbClr val="002060"/>
                </a:solidFill>
              </a:rPr>
              <a:t>behavior </a:t>
            </a:r>
            <a:r>
              <a:rPr lang="en-US" sz="1600" b="1" dirty="0">
                <a:solidFill>
                  <a:srgbClr val="002060"/>
                </a:solidFill>
              </a:rPr>
              <a:t>related to reproductive health as well as one-on-one counseling. It also offers peer-to-peer support and life skills training that help adolescents say no to early marriage </a:t>
            </a:r>
            <a:r>
              <a:rPr lang="en-US" sz="1600" b="1" dirty="0" smtClean="0">
                <a:solidFill>
                  <a:srgbClr val="002060"/>
                </a:solidFill>
              </a:rPr>
              <a:t>.</a:t>
            </a:r>
          </a:p>
          <a:p>
            <a:pPr algn="just"/>
            <a:endParaRPr lang="en-US" sz="1400" b="1" dirty="0" smtClean="0">
              <a:solidFill>
                <a:schemeClr val="accent6">
                  <a:lumMod val="50000"/>
                </a:schemeClr>
              </a:solidFill>
            </a:endParaRPr>
          </a:p>
          <a:p>
            <a:pPr algn="just"/>
            <a:r>
              <a:rPr lang="en-US" sz="1400" b="1" dirty="0" smtClean="0">
                <a:solidFill>
                  <a:schemeClr val="accent6">
                    <a:lumMod val="50000"/>
                  </a:schemeClr>
                </a:solidFill>
              </a:rPr>
              <a:t>The empowerment group is one of more than 10,000 groups supported by some local Non</a:t>
            </a:r>
            <a:br>
              <a:rPr lang="en-US" sz="1400" b="1" dirty="0" smtClean="0">
                <a:solidFill>
                  <a:schemeClr val="accent6">
                    <a:lumMod val="50000"/>
                  </a:schemeClr>
                </a:solidFill>
              </a:rPr>
            </a:br>
            <a:r>
              <a:rPr lang="en-US" sz="1400" b="1" dirty="0" smtClean="0">
                <a:solidFill>
                  <a:schemeClr val="accent6">
                    <a:lumMod val="50000"/>
                  </a:schemeClr>
                </a:solidFill>
              </a:rPr>
              <a:t>Government Organizations (NGOs) working all over Bangladesh. These NGOs work</a:t>
            </a:r>
            <a:br>
              <a:rPr lang="en-US" sz="1400" b="1" dirty="0" smtClean="0">
                <a:solidFill>
                  <a:schemeClr val="accent6">
                    <a:lumMod val="50000"/>
                  </a:schemeClr>
                </a:solidFill>
              </a:rPr>
            </a:br>
            <a:r>
              <a:rPr lang="en-US" sz="1400" b="1" dirty="0" smtClean="0">
                <a:solidFill>
                  <a:schemeClr val="accent6">
                    <a:lumMod val="50000"/>
                  </a:schemeClr>
                </a:solidFill>
              </a:rPr>
              <a:t>through Canada ‘s Adolescent Reproductive Health Project which also aims to increase</a:t>
            </a:r>
            <a:br>
              <a:rPr lang="en-US" sz="1400" b="1" dirty="0" smtClean="0">
                <a:solidFill>
                  <a:schemeClr val="accent6">
                    <a:lumMod val="50000"/>
                  </a:schemeClr>
                </a:solidFill>
              </a:rPr>
            </a:br>
            <a:r>
              <a:rPr lang="en-US" sz="1400" b="1" dirty="0" smtClean="0">
                <a:solidFill>
                  <a:schemeClr val="accent6">
                    <a:lumMod val="50000"/>
                  </a:schemeClr>
                </a:solidFill>
              </a:rPr>
              <a:t>access to quality health services for adolescents. During one of the group sessions,</a:t>
            </a:r>
            <a:br>
              <a:rPr lang="en-US" sz="1400" b="1" dirty="0" smtClean="0">
                <a:solidFill>
                  <a:schemeClr val="accent6">
                    <a:lumMod val="50000"/>
                  </a:schemeClr>
                </a:solidFill>
              </a:rPr>
            </a:br>
            <a:r>
              <a:rPr lang="en-US" sz="1400" b="1" dirty="0" err="1" smtClean="0">
                <a:solidFill>
                  <a:schemeClr val="accent6">
                    <a:lumMod val="50000"/>
                  </a:schemeClr>
                </a:solidFill>
              </a:rPr>
              <a:t>Shilpi</a:t>
            </a:r>
            <a:r>
              <a:rPr lang="en-US" sz="1400" b="1" dirty="0" smtClean="0">
                <a:solidFill>
                  <a:schemeClr val="accent6">
                    <a:lumMod val="50000"/>
                  </a:schemeClr>
                </a:solidFill>
              </a:rPr>
              <a:t> came to understand the potentially harmful effects of early marriage and</a:t>
            </a:r>
            <a:br>
              <a:rPr lang="en-US" sz="1400" b="1" dirty="0" smtClean="0">
                <a:solidFill>
                  <a:schemeClr val="accent6">
                    <a:lumMod val="50000"/>
                  </a:schemeClr>
                </a:solidFill>
              </a:rPr>
            </a:br>
            <a:r>
              <a:rPr lang="en-US" sz="1400" b="1" dirty="0" smtClean="0">
                <a:solidFill>
                  <a:schemeClr val="accent6">
                    <a:lumMod val="50000"/>
                  </a:schemeClr>
                </a:solidFill>
              </a:rPr>
              <a:t>pregnancy. While maternal mortality in Bangladesh has declined by nearly 40 percent since 2001, the rate remains high with 194 maternal deaths per 100,000, live births in</a:t>
            </a:r>
            <a:br>
              <a:rPr lang="en-US" sz="1400" b="1" dirty="0" smtClean="0">
                <a:solidFill>
                  <a:schemeClr val="accent6">
                    <a:lumMod val="50000"/>
                  </a:schemeClr>
                </a:solidFill>
              </a:rPr>
            </a:br>
            <a:r>
              <a:rPr lang="en-US" sz="1400" b="1" dirty="0" smtClean="0">
                <a:solidFill>
                  <a:schemeClr val="accent6">
                    <a:lumMod val="50000"/>
                  </a:schemeClr>
                </a:solidFill>
              </a:rPr>
              <a:t>2010-dropping from 322 in 2001 with a projected decrease to 143 by 2015. Girls who</a:t>
            </a:r>
            <a:br>
              <a:rPr lang="en-US" sz="1400" b="1" dirty="0" smtClean="0">
                <a:solidFill>
                  <a:schemeClr val="accent6">
                    <a:lumMod val="50000"/>
                  </a:schemeClr>
                </a:solidFill>
              </a:rPr>
            </a:br>
            <a:r>
              <a:rPr lang="en-US" sz="1400" b="1" dirty="0" smtClean="0">
                <a:solidFill>
                  <a:schemeClr val="accent6">
                    <a:lumMod val="50000"/>
                  </a:schemeClr>
                </a:solidFill>
              </a:rPr>
              <a:t>get pregnant are at risk of serious health complications. These include dangerous hemorrhage and fistula, a painful internal injury caused by obstructed childbirth that commonly leads to serious maternal morbidities and social exclusion. </a:t>
            </a:r>
            <a:r>
              <a:rPr lang="en-US" sz="1400" b="1" dirty="0" smtClean="0"/>
              <a:t/>
            </a:r>
            <a:br>
              <a:rPr lang="en-US" sz="1400" b="1" dirty="0" smtClean="0"/>
            </a:br>
            <a:endParaRPr lang="en-US" sz="1400" b="1" dirty="0" smtClean="0"/>
          </a:p>
          <a:p>
            <a:endParaRPr lang="en-US" sz="1400" b="1" dirty="0" smtClean="0">
              <a:solidFill>
                <a:srgbClr val="002060"/>
              </a:solidFill>
            </a:endParaRPr>
          </a:p>
          <a:p>
            <a:r>
              <a:rPr lang="en-US" sz="1400" b="1" dirty="0" smtClean="0">
                <a:solidFill>
                  <a:srgbClr val="002060"/>
                </a:solidFill>
              </a:rPr>
              <a:t/>
            </a:r>
            <a:br>
              <a:rPr lang="en-US" sz="1400" b="1" dirty="0" smtClean="0">
                <a:solidFill>
                  <a:srgbClr val="002060"/>
                </a:solidFill>
              </a:rPr>
            </a:br>
            <a:endParaRPr lang="en-US" sz="1400" b="1" dirty="0">
              <a:solidFill>
                <a:srgbClr val="002060"/>
              </a:solidFill>
            </a:endParaRPr>
          </a:p>
        </p:txBody>
      </p:sp>
    </p:spTree>
    <p:extLst>
      <p:ext uri="{BB962C8B-B14F-4D97-AF65-F5344CB8AC3E}">
        <p14:creationId xmlns:p14="http://schemas.microsoft.com/office/powerpoint/2010/main" val="37014252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457200" y="381000"/>
            <a:ext cx="8229600" cy="6172200"/>
          </a:xfrm>
          <a:prstGeom prst="roundRect">
            <a:avLst/>
          </a:prstGeom>
          <a:pattFill prst="pct10">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a:solidFill>
                  <a:srgbClr val="002060"/>
                </a:solidFill>
              </a:rPr>
              <a:t>When </a:t>
            </a:r>
            <a:r>
              <a:rPr lang="en-US" b="1" dirty="0" err="1">
                <a:solidFill>
                  <a:srgbClr val="002060"/>
                </a:solidFill>
              </a:rPr>
              <a:t>Shilpi</a:t>
            </a:r>
            <a:r>
              <a:rPr lang="en-US" b="1" dirty="0">
                <a:solidFill>
                  <a:srgbClr val="002060"/>
                </a:solidFill>
              </a:rPr>
              <a:t> heard about those risks, she invited her husband, Rashid, to </a:t>
            </a:r>
            <a:r>
              <a:rPr lang="en-US" b="1" dirty="0" smtClean="0">
                <a:solidFill>
                  <a:srgbClr val="002060"/>
                </a:solidFill>
              </a:rPr>
              <a:t>discuss pregnancy </a:t>
            </a:r>
            <a:r>
              <a:rPr lang="en-US" b="1" dirty="0">
                <a:solidFill>
                  <a:srgbClr val="002060"/>
                </a:solidFill>
              </a:rPr>
              <a:t>with a </a:t>
            </a:r>
            <a:r>
              <a:rPr lang="en-US" b="1" dirty="0" err="1">
                <a:solidFill>
                  <a:srgbClr val="002060"/>
                </a:solidFill>
              </a:rPr>
              <a:t>counsellor</a:t>
            </a:r>
            <a:r>
              <a:rPr lang="en-US" b="1" dirty="0">
                <a:solidFill>
                  <a:srgbClr val="002060"/>
                </a:solidFill>
              </a:rPr>
              <a:t>. After hearing about the risks, Rashid agreed to </a:t>
            </a:r>
            <a:r>
              <a:rPr lang="en-US" b="1" dirty="0" smtClean="0">
                <a:solidFill>
                  <a:srgbClr val="002060"/>
                </a:solidFill>
              </a:rPr>
              <a:t>delay having </a:t>
            </a:r>
            <a:r>
              <a:rPr lang="en-US" b="1" dirty="0">
                <a:solidFill>
                  <a:srgbClr val="002060"/>
                </a:solidFill>
              </a:rPr>
              <a:t>children for five years despite pressures from his parents and </a:t>
            </a:r>
            <a:r>
              <a:rPr lang="en-US" b="1" dirty="0" err="1">
                <a:solidFill>
                  <a:srgbClr val="002060"/>
                </a:solidFill>
              </a:rPr>
              <a:t>neighbours</a:t>
            </a:r>
            <a:r>
              <a:rPr lang="en-US" b="1" dirty="0">
                <a:solidFill>
                  <a:srgbClr val="002060"/>
                </a:solidFill>
              </a:rPr>
              <a:t> to produce an offspring. Together, the couple met with a female health care provider, who informed them about the various family planning </a:t>
            </a:r>
            <a:r>
              <a:rPr lang="en-US" b="1" dirty="0" smtClean="0">
                <a:solidFill>
                  <a:srgbClr val="002060"/>
                </a:solidFill>
              </a:rPr>
              <a:t>options available.  </a:t>
            </a:r>
            <a:r>
              <a:rPr lang="en-US" b="1" dirty="0">
                <a:solidFill>
                  <a:srgbClr val="002060"/>
                </a:solidFill>
              </a:rPr>
              <a:t/>
            </a:r>
            <a:br>
              <a:rPr lang="en-US" b="1" dirty="0">
                <a:solidFill>
                  <a:srgbClr val="002060"/>
                </a:solidFill>
              </a:rPr>
            </a:br>
            <a:r>
              <a:rPr lang="en-US" b="1" dirty="0" err="1">
                <a:solidFill>
                  <a:srgbClr val="002060"/>
                </a:solidFill>
              </a:rPr>
              <a:t>Shilpi’s</a:t>
            </a:r>
            <a:r>
              <a:rPr lang="en-US" b="1" dirty="0">
                <a:solidFill>
                  <a:srgbClr val="002060"/>
                </a:solidFill>
              </a:rPr>
              <a:t> mother-in-law and </a:t>
            </a:r>
            <a:r>
              <a:rPr lang="en-US" b="1" dirty="0" err="1">
                <a:solidFill>
                  <a:srgbClr val="002060"/>
                </a:solidFill>
              </a:rPr>
              <a:t>neighbours</a:t>
            </a:r>
            <a:r>
              <a:rPr lang="en-US" b="1" dirty="0">
                <a:solidFill>
                  <a:srgbClr val="002060"/>
                </a:solidFill>
              </a:rPr>
              <a:t> continued to pressurize the newlyweds. Deeply rooted cultural practices and traditions caused a rift between </a:t>
            </a:r>
            <a:r>
              <a:rPr lang="en-US" b="1" dirty="0" err="1">
                <a:solidFill>
                  <a:srgbClr val="002060"/>
                </a:solidFill>
              </a:rPr>
              <a:t>Shilpi</a:t>
            </a:r>
            <a:r>
              <a:rPr lang="en-US" b="1" dirty="0">
                <a:solidFill>
                  <a:srgbClr val="002060"/>
                </a:solidFill>
              </a:rPr>
              <a:t> and Rashid and their extended family, some of whose members insulted and criticized the couple. Unable to convince their close relatives of the risks, </a:t>
            </a:r>
            <a:r>
              <a:rPr lang="en-US" b="1" dirty="0" err="1">
                <a:solidFill>
                  <a:srgbClr val="002060"/>
                </a:solidFill>
              </a:rPr>
              <a:t>Shilpi</a:t>
            </a:r>
            <a:r>
              <a:rPr lang="en-US" b="1" dirty="0">
                <a:solidFill>
                  <a:srgbClr val="002060"/>
                </a:solidFill>
              </a:rPr>
              <a:t> and Rashid returned to the </a:t>
            </a:r>
            <a:r>
              <a:rPr lang="en-US" b="1" dirty="0" err="1">
                <a:solidFill>
                  <a:srgbClr val="002060"/>
                </a:solidFill>
              </a:rPr>
              <a:t>counsellor</a:t>
            </a:r>
            <a:r>
              <a:rPr lang="en-US" b="1" dirty="0">
                <a:solidFill>
                  <a:srgbClr val="002060"/>
                </a:solidFill>
              </a:rPr>
              <a:t>. They took the help of a parent peer who has been trained to speak to other</a:t>
            </a:r>
            <a:r>
              <a:rPr lang="en-US" dirty="0">
                <a:solidFill>
                  <a:schemeClr val="accent6">
                    <a:lumMod val="50000"/>
                  </a:schemeClr>
                </a:solidFill>
              </a:rPr>
              <a:t> </a:t>
            </a:r>
            <a:r>
              <a:rPr lang="en-US" b="1" dirty="0">
                <a:solidFill>
                  <a:srgbClr val="002060"/>
                </a:solidFill>
              </a:rPr>
              <a:t>parents about adolescent issues. </a:t>
            </a:r>
            <a:r>
              <a:rPr lang="en-US" b="1" dirty="0" err="1">
                <a:solidFill>
                  <a:srgbClr val="002060"/>
                </a:solidFill>
              </a:rPr>
              <a:t>Shilpi’s</a:t>
            </a:r>
            <a:r>
              <a:rPr lang="en-US" b="1" dirty="0">
                <a:solidFill>
                  <a:srgbClr val="002060"/>
                </a:solidFill>
              </a:rPr>
              <a:t> mother-in-law and </a:t>
            </a:r>
            <a:r>
              <a:rPr lang="en-US" b="1" dirty="0" smtClean="0">
                <a:solidFill>
                  <a:srgbClr val="002060"/>
                </a:solidFill>
              </a:rPr>
              <a:t>neighbors </a:t>
            </a:r>
            <a:r>
              <a:rPr lang="en-US" b="1" dirty="0">
                <a:solidFill>
                  <a:srgbClr val="002060"/>
                </a:solidFill>
              </a:rPr>
              <a:t>eventually came to understand the harmful effects of early pregnancy on mother and child. Today, the village no longer pressurizes the couple; their parents and </a:t>
            </a:r>
            <a:r>
              <a:rPr lang="en-US" b="1" dirty="0" err="1">
                <a:solidFill>
                  <a:srgbClr val="002060"/>
                </a:solidFill>
              </a:rPr>
              <a:t>neighbours</a:t>
            </a:r>
            <a:r>
              <a:rPr lang="en-US" b="1" dirty="0">
                <a:solidFill>
                  <a:srgbClr val="002060"/>
                </a:solidFill>
              </a:rPr>
              <a:t> now support them and speak out against early marriage and pregnancy. </a:t>
            </a:r>
            <a:r>
              <a:rPr lang="en-US" dirty="0"/>
              <a:t/>
            </a:r>
            <a:br>
              <a:rPr lang="en-US" dirty="0"/>
            </a:br>
            <a:endParaRPr lang="en-US" dirty="0"/>
          </a:p>
        </p:txBody>
      </p:sp>
    </p:spTree>
    <p:extLst>
      <p:ext uri="{BB962C8B-B14F-4D97-AF65-F5344CB8AC3E}">
        <p14:creationId xmlns:p14="http://schemas.microsoft.com/office/powerpoint/2010/main" val="42362125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219200" y="457200"/>
            <a:ext cx="6553200" cy="914400"/>
          </a:xfrm>
          <a:prstGeom prst="roundRect">
            <a:avLst/>
          </a:prstGeom>
          <a:pattFill prst="dotDmnd">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6">
                    <a:lumMod val="60000"/>
                    <a:lumOff val="40000"/>
                  </a:schemeClr>
                </a:solidFill>
              </a:rPr>
              <a:t>B. Read the questions below and answer them from your understanding of the comprehension in the previous slides.  </a:t>
            </a:r>
            <a:endParaRPr lang="en-US" b="1" dirty="0">
              <a:solidFill>
                <a:schemeClr val="accent6">
                  <a:lumMod val="60000"/>
                  <a:lumOff val="40000"/>
                </a:schemeClr>
              </a:solidFill>
            </a:endParaRPr>
          </a:p>
        </p:txBody>
      </p:sp>
      <p:sp>
        <p:nvSpPr>
          <p:cNvPr id="3" name="Rounded Rectangle 2"/>
          <p:cNvSpPr/>
          <p:nvPr/>
        </p:nvSpPr>
        <p:spPr>
          <a:xfrm>
            <a:off x="457200" y="1600200"/>
            <a:ext cx="8229600" cy="5334000"/>
          </a:xfrm>
          <a:prstGeom prst="roundRect">
            <a:avLst/>
          </a:prstGeom>
          <a:pattFill prst="dash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b="1" dirty="0" smtClean="0">
                <a:solidFill>
                  <a:schemeClr val="bg1">
                    <a:lumMod val="50000"/>
                  </a:schemeClr>
                </a:solidFill>
              </a:rPr>
              <a:t>a)  </a:t>
            </a:r>
            <a:r>
              <a:rPr lang="en-US" b="1" dirty="0">
                <a:solidFill>
                  <a:schemeClr val="bg1">
                    <a:lumMod val="50000"/>
                  </a:schemeClr>
                </a:solidFill>
              </a:rPr>
              <a:t>W</a:t>
            </a:r>
            <a:r>
              <a:rPr lang="en-US" b="1" dirty="0" smtClean="0">
                <a:solidFill>
                  <a:schemeClr val="bg1">
                    <a:lumMod val="50000"/>
                  </a:schemeClr>
                </a:solidFill>
              </a:rPr>
              <a:t>as </a:t>
            </a:r>
            <a:r>
              <a:rPr lang="en-US" b="1" dirty="0" err="1" smtClean="0">
                <a:solidFill>
                  <a:schemeClr val="bg1">
                    <a:lumMod val="50000"/>
                  </a:schemeClr>
                </a:solidFill>
              </a:rPr>
              <a:t>Shilpi’s</a:t>
            </a:r>
            <a:r>
              <a:rPr lang="en-US" b="1" dirty="0" smtClean="0">
                <a:solidFill>
                  <a:schemeClr val="bg1">
                    <a:lumMod val="50000"/>
                  </a:schemeClr>
                </a:solidFill>
              </a:rPr>
              <a:t> marriage early ?</a:t>
            </a:r>
          </a:p>
          <a:p>
            <a:pPr algn="just"/>
            <a:r>
              <a:rPr lang="en-US" b="1" dirty="0" smtClean="0">
                <a:solidFill>
                  <a:schemeClr val="bg1">
                    <a:lumMod val="50000"/>
                  </a:schemeClr>
                </a:solidFill>
              </a:rPr>
              <a:t>b)What </a:t>
            </a:r>
            <a:r>
              <a:rPr lang="en-US" b="1" dirty="0">
                <a:solidFill>
                  <a:schemeClr val="bg1">
                    <a:lumMod val="50000"/>
                  </a:schemeClr>
                </a:solidFill>
              </a:rPr>
              <a:t>i</a:t>
            </a:r>
            <a:r>
              <a:rPr lang="en-US" b="1" dirty="0" smtClean="0">
                <a:solidFill>
                  <a:schemeClr val="bg1">
                    <a:lumMod val="50000"/>
                  </a:schemeClr>
                </a:solidFill>
              </a:rPr>
              <a:t>s the worst impact of early marriage of girls?</a:t>
            </a:r>
          </a:p>
          <a:p>
            <a:pPr algn="just"/>
            <a:r>
              <a:rPr lang="en-US" b="1" dirty="0" smtClean="0">
                <a:solidFill>
                  <a:schemeClr val="bg1">
                    <a:lumMod val="50000"/>
                  </a:schemeClr>
                </a:solidFill>
              </a:rPr>
              <a:t>c) Where did </a:t>
            </a:r>
            <a:r>
              <a:rPr lang="en-US" b="1" dirty="0" err="1" smtClean="0">
                <a:solidFill>
                  <a:schemeClr val="bg1">
                    <a:lumMod val="50000"/>
                  </a:schemeClr>
                </a:solidFill>
              </a:rPr>
              <a:t>shilpi</a:t>
            </a:r>
            <a:r>
              <a:rPr lang="en-US" b="1" dirty="0" smtClean="0">
                <a:solidFill>
                  <a:schemeClr val="bg1">
                    <a:lumMod val="50000"/>
                  </a:schemeClr>
                </a:solidFill>
              </a:rPr>
              <a:t> join after weeding ? Why did she join there? </a:t>
            </a:r>
          </a:p>
          <a:p>
            <a:pPr algn="just"/>
            <a:r>
              <a:rPr lang="en-US" b="1" dirty="0" smtClean="0">
                <a:solidFill>
                  <a:schemeClr val="bg1">
                    <a:lumMod val="50000"/>
                  </a:schemeClr>
                </a:solidFill>
              </a:rPr>
              <a:t>d) Do you support early marriage? Why/why not?</a:t>
            </a:r>
          </a:p>
          <a:p>
            <a:pPr algn="just"/>
            <a:r>
              <a:rPr lang="en-US" b="1" dirty="0" smtClean="0">
                <a:solidFill>
                  <a:schemeClr val="bg1">
                    <a:lumMod val="50000"/>
                  </a:schemeClr>
                </a:solidFill>
              </a:rPr>
              <a:t>e) What role can you play against early marriage?</a:t>
            </a:r>
            <a:endParaRPr lang="en-US" b="1" dirty="0">
              <a:solidFill>
                <a:schemeClr val="bg1">
                  <a:lumMod val="50000"/>
                </a:schemeClr>
              </a:solidFill>
            </a:endParaRPr>
          </a:p>
        </p:txBody>
      </p:sp>
    </p:spTree>
    <p:extLst>
      <p:ext uri="{BB962C8B-B14F-4D97-AF65-F5344CB8AC3E}">
        <p14:creationId xmlns:p14="http://schemas.microsoft.com/office/powerpoint/2010/main" val="30448642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175</TotalTime>
  <Words>500</Words>
  <Application>Microsoft Office PowerPoint</Application>
  <PresentationFormat>On-screen Show (4:3)</PresentationFormat>
  <Paragraphs>101</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Century Gothic</vt:lpstr>
      <vt:lpstr>NikoshBAN</vt:lpstr>
      <vt:lpstr>Times New Roman</vt:lpstr>
      <vt:lpstr>Wingdings 2</vt:lpstr>
      <vt:lpstr>Austin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Lenovo</dc:creator>
  <cp:lastModifiedBy>Rasel</cp:lastModifiedBy>
  <cp:revision>42</cp:revision>
  <dcterms:created xsi:type="dcterms:W3CDTF">2006-08-16T00:00:00Z</dcterms:created>
  <dcterms:modified xsi:type="dcterms:W3CDTF">2020-02-27T04:39:34Z</dcterms:modified>
</cp:coreProperties>
</file>