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57" r:id="rId3"/>
    <p:sldId id="259" r:id="rId4"/>
    <p:sldId id="260" r:id="rId5"/>
    <p:sldId id="274" r:id="rId6"/>
    <p:sldId id="264" r:id="rId7"/>
    <p:sldId id="271" r:id="rId8"/>
    <p:sldId id="265" r:id="rId9"/>
    <p:sldId id="266"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2" autoAdjust="0"/>
  </p:normalViewPr>
  <p:slideViewPr>
    <p:cSldViewPr snapToGrid="0">
      <p:cViewPr varScale="1">
        <p:scale>
          <a:sx n="63" d="100"/>
          <a:sy n="63"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112C0-F4D1-40E2-9C9D-9CF0779E4D17}" type="datetimeFigureOut">
              <a:rPr lang="en-US" smtClean="0"/>
              <a:t>28-Feb-20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7C630-2275-4357-B3A7-A479D99B911A}" type="slidenum">
              <a:rPr lang="en-US" smtClean="0"/>
              <a:t>‹#›</a:t>
            </a:fld>
            <a:endParaRPr lang="en-US"/>
          </a:p>
        </p:txBody>
      </p:sp>
    </p:spTree>
    <p:extLst>
      <p:ext uri="{BB962C8B-B14F-4D97-AF65-F5344CB8AC3E}">
        <p14:creationId xmlns:p14="http://schemas.microsoft.com/office/powerpoint/2010/main" val="4283652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7C630-2275-4357-B3A7-A479D99B911A}" type="slidenum">
              <a:rPr lang="en-US" smtClean="0"/>
              <a:t>2</a:t>
            </a:fld>
            <a:endParaRPr lang="en-US"/>
          </a:p>
        </p:txBody>
      </p:sp>
    </p:spTree>
    <p:extLst>
      <p:ext uri="{BB962C8B-B14F-4D97-AF65-F5344CB8AC3E}">
        <p14:creationId xmlns:p14="http://schemas.microsoft.com/office/powerpoint/2010/main" val="344975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7C630-2275-4357-B3A7-A479D99B911A}" type="slidenum">
              <a:rPr lang="en-US" smtClean="0"/>
              <a:t>3</a:t>
            </a:fld>
            <a:endParaRPr lang="en-US"/>
          </a:p>
        </p:txBody>
      </p:sp>
    </p:spTree>
    <p:extLst>
      <p:ext uri="{BB962C8B-B14F-4D97-AF65-F5344CB8AC3E}">
        <p14:creationId xmlns:p14="http://schemas.microsoft.com/office/powerpoint/2010/main" val="267489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7C630-2275-4357-B3A7-A479D99B911A}" type="slidenum">
              <a:rPr lang="en-US" smtClean="0"/>
              <a:t>4</a:t>
            </a:fld>
            <a:endParaRPr lang="en-US"/>
          </a:p>
        </p:txBody>
      </p:sp>
    </p:spTree>
    <p:extLst>
      <p:ext uri="{BB962C8B-B14F-4D97-AF65-F5344CB8AC3E}">
        <p14:creationId xmlns:p14="http://schemas.microsoft.com/office/powerpoint/2010/main" val="147603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7C630-2275-4357-B3A7-A479D99B911A}" type="slidenum">
              <a:rPr lang="en-US" smtClean="0"/>
              <a:t>5</a:t>
            </a:fld>
            <a:endParaRPr lang="en-US"/>
          </a:p>
        </p:txBody>
      </p:sp>
    </p:spTree>
    <p:extLst>
      <p:ext uri="{BB962C8B-B14F-4D97-AF65-F5344CB8AC3E}">
        <p14:creationId xmlns:p14="http://schemas.microsoft.com/office/powerpoint/2010/main" val="320331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7C630-2275-4357-B3A7-A479D99B911A}" type="slidenum">
              <a:rPr lang="en-US" smtClean="0"/>
              <a:t>7</a:t>
            </a:fld>
            <a:endParaRPr lang="en-US"/>
          </a:p>
        </p:txBody>
      </p:sp>
    </p:spTree>
    <p:extLst>
      <p:ext uri="{BB962C8B-B14F-4D97-AF65-F5344CB8AC3E}">
        <p14:creationId xmlns:p14="http://schemas.microsoft.com/office/powerpoint/2010/main" val="222732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7C630-2275-4357-B3A7-A479D99B911A}" type="slidenum">
              <a:rPr lang="en-US" smtClean="0"/>
              <a:t>11</a:t>
            </a:fld>
            <a:endParaRPr lang="en-US"/>
          </a:p>
        </p:txBody>
      </p:sp>
    </p:spTree>
    <p:extLst>
      <p:ext uri="{BB962C8B-B14F-4D97-AF65-F5344CB8AC3E}">
        <p14:creationId xmlns:p14="http://schemas.microsoft.com/office/powerpoint/2010/main" val="414676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7C630-2275-4357-B3A7-A479D99B911A}" type="slidenum">
              <a:rPr lang="en-US" smtClean="0"/>
              <a:t>12</a:t>
            </a:fld>
            <a:endParaRPr lang="en-US"/>
          </a:p>
        </p:txBody>
      </p:sp>
    </p:spTree>
    <p:extLst>
      <p:ext uri="{BB962C8B-B14F-4D97-AF65-F5344CB8AC3E}">
        <p14:creationId xmlns:p14="http://schemas.microsoft.com/office/powerpoint/2010/main" val="165822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32D3A6-6225-42F0-8944-AB1B59AE5F8D}" type="datetimeFigureOut">
              <a:rPr lang="en-US" smtClean="0"/>
              <a:t>28-Feb-20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43920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32D3A6-6225-42F0-8944-AB1B59AE5F8D}" type="datetimeFigureOut">
              <a:rPr lang="en-US" smtClean="0"/>
              <a:t>28-Feb-20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23417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32D3A6-6225-42F0-8944-AB1B59AE5F8D}" type="datetimeFigureOut">
              <a:rPr lang="en-US" smtClean="0"/>
              <a:t>28-Feb-20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387545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32D3A6-6225-42F0-8944-AB1B59AE5F8D}" type="datetimeFigureOut">
              <a:rPr lang="en-US" smtClean="0"/>
              <a:t>28-Feb-20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189602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32D3A6-6225-42F0-8944-AB1B59AE5F8D}" type="datetimeFigureOut">
              <a:rPr lang="en-US" smtClean="0"/>
              <a:t>28-Feb-20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316655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32D3A6-6225-42F0-8944-AB1B59AE5F8D}" type="datetimeFigureOut">
              <a:rPr lang="en-US" smtClean="0"/>
              <a:t>28-Feb-20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31530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32D3A6-6225-42F0-8944-AB1B59AE5F8D}" type="datetimeFigureOut">
              <a:rPr lang="en-US" smtClean="0"/>
              <a:t>28-Feb-20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317470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32D3A6-6225-42F0-8944-AB1B59AE5F8D}" type="datetimeFigureOut">
              <a:rPr lang="en-US" smtClean="0"/>
              <a:t>28-Feb-20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109223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2D3A6-6225-42F0-8944-AB1B59AE5F8D}" type="datetimeFigureOut">
              <a:rPr lang="en-US" smtClean="0"/>
              <a:t>28-Feb-20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262589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32D3A6-6225-42F0-8944-AB1B59AE5F8D}" type="datetimeFigureOut">
              <a:rPr lang="en-US" smtClean="0"/>
              <a:t>28-Feb-20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78593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32D3A6-6225-42F0-8944-AB1B59AE5F8D}" type="datetimeFigureOut">
              <a:rPr lang="en-US" smtClean="0"/>
              <a:t>28-Feb-20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AF53E-4656-44C0-AC9D-3EC4E6254866}" type="slidenum">
              <a:rPr lang="en-US" smtClean="0"/>
              <a:t>‹#›</a:t>
            </a:fld>
            <a:endParaRPr lang="en-US"/>
          </a:p>
        </p:txBody>
      </p:sp>
    </p:spTree>
    <p:extLst>
      <p:ext uri="{BB962C8B-B14F-4D97-AF65-F5344CB8AC3E}">
        <p14:creationId xmlns:p14="http://schemas.microsoft.com/office/powerpoint/2010/main" val="375542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D3A6-6225-42F0-8944-AB1B59AE5F8D}" type="datetimeFigureOut">
              <a:rPr lang="en-US" smtClean="0"/>
              <a:t>28-Feb-20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AF53E-4656-44C0-AC9D-3EC4E6254866}" type="slidenum">
              <a:rPr lang="en-US" smtClean="0"/>
              <a:t>‹#›</a:t>
            </a:fld>
            <a:endParaRPr lang="en-US"/>
          </a:p>
        </p:txBody>
      </p:sp>
    </p:spTree>
    <p:extLst>
      <p:ext uri="{BB962C8B-B14F-4D97-AF65-F5344CB8AC3E}">
        <p14:creationId xmlns:p14="http://schemas.microsoft.com/office/powerpoint/2010/main" val="629143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512" y="1704754"/>
            <a:ext cx="7717401" cy="4405332"/>
          </a:xfrm>
          <a:prstGeom prst="rect">
            <a:avLst/>
          </a:prstGeom>
        </p:spPr>
      </p:pic>
      <p:sp>
        <p:nvSpPr>
          <p:cNvPr id="2" name="TextBox 1"/>
          <p:cNvSpPr txBox="1"/>
          <p:nvPr/>
        </p:nvSpPr>
        <p:spPr>
          <a:xfrm>
            <a:off x="3186112" y="518713"/>
            <a:ext cx="4700588" cy="1200329"/>
          </a:xfrm>
          <a:prstGeom prst="rect">
            <a:avLst/>
          </a:prstGeom>
          <a:noFill/>
        </p:spPr>
        <p:txBody>
          <a:bodyPr wrap="square" rtlCol="0">
            <a:spAutoFit/>
          </a:bodyPr>
          <a:lstStyle/>
          <a:p>
            <a:r>
              <a:rPr lang="en-US" sz="7200" b="1" dirty="0" smtClean="0">
                <a:solidFill>
                  <a:srgbClr val="FF0000"/>
                </a:solidFill>
              </a:rPr>
              <a:t>WELCOME</a:t>
            </a:r>
            <a:endParaRPr lang="en-US" sz="7200" b="1" dirty="0">
              <a:solidFill>
                <a:srgbClr val="FF0000"/>
              </a:solidFill>
            </a:endParaRPr>
          </a:p>
        </p:txBody>
      </p:sp>
    </p:spTree>
    <p:extLst>
      <p:ext uri="{BB962C8B-B14F-4D97-AF65-F5344CB8AC3E}">
        <p14:creationId xmlns:p14="http://schemas.microsoft.com/office/powerpoint/2010/main" val="57403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200" y="527304"/>
            <a:ext cx="7639432" cy="5693866"/>
          </a:xfrm>
          <a:prstGeom prst="rect">
            <a:avLst/>
          </a:prstGeom>
          <a:noFill/>
        </p:spPr>
        <p:txBody>
          <a:bodyPr wrap="square" rtlCol="0">
            <a:spAutoFit/>
          </a:bodyPr>
          <a:lstStyle/>
          <a:p>
            <a:r>
              <a:rPr lang="en-US" sz="5400" b="1" dirty="0" smtClean="0">
                <a:solidFill>
                  <a:srgbClr val="FF0000"/>
                </a:solidFill>
              </a:rPr>
              <a:t>EVALUATION:</a:t>
            </a:r>
          </a:p>
          <a:p>
            <a:r>
              <a:rPr lang="en-US" sz="4400" b="1" dirty="0" smtClean="0">
                <a:solidFill>
                  <a:srgbClr val="0070C0"/>
                </a:solidFill>
              </a:rPr>
              <a:t>Choose the best answer</a:t>
            </a:r>
            <a:r>
              <a:rPr lang="en-US" sz="5400" b="1" dirty="0" smtClean="0">
                <a:solidFill>
                  <a:srgbClr val="0070C0"/>
                </a:solidFill>
              </a:rPr>
              <a:t>.</a:t>
            </a:r>
          </a:p>
          <a:p>
            <a:r>
              <a:rPr lang="en-US" sz="3200" b="1" dirty="0" smtClean="0">
                <a:solidFill>
                  <a:srgbClr val="00B050"/>
                </a:solidFill>
              </a:rPr>
              <a:t>1. What is the meaning of the phrase</a:t>
            </a:r>
          </a:p>
          <a:p>
            <a:r>
              <a:rPr lang="en-US" sz="3200" b="1" dirty="0" smtClean="0">
                <a:solidFill>
                  <a:srgbClr val="00B050"/>
                </a:solidFill>
              </a:rPr>
              <a:t>‘sons of soil’? </a:t>
            </a:r>
          </a:p>
          <a:p>
            <a:r>
              <a:rPr lang="en-US" sz="3200" b="1" dirty="0" smtClean="0">
                <a:solidFill>
                  <a:srgbClr val="00B0F0"/>
                </a:solidFill>
              </a:rPr>
              <a:t>(a)Attraction to the soil (b)made of soil</a:t>
            </a:r>
          </a:p>
          <a:p>
            <a:r>
              <a:rPr lang="en-US" sz="3200" b="1" dirty="0" smtClean="0">
                <a:solidFill>
                  <a:srgbClr val="00B0F0"/>
                </a:solidFill>
              </a:rPr>
              <a:t>(c)Avoiding of soil.</a:t>
            </a:r>
          </a:p>
          <a:p>
            <a:r>
              <a:rPr lang="en-US" sz="3200" b="1" dirty="0" smtClean="0">
                <a:solidFill>
                  <a:srgbClr val="00B050"/>
                </a:solidFill>
              </a:rPr>
              <a:t>2. --- is better than any other job.</a:t>
            </a:r>
          </a:p>
          <a:p>
            <a:r>
              <a:rPr lang="en-US" sz="3200" b="1" dirty="0" smtClean="0">
                <a:solidFill>
                  <a:srgbClr val="00B0F0"/>
                </a:solidFill>
              </a:rPr>
              <a:t>(a)Poultry (b) Fishing (c)Self-employment</a:t>
            </a:r>
          </a:p>
          <a:p>
            <a:r>
              <a:rPr lang="en-US" sz="3200" b="1" dirty="0" smtClean="0">
                <a:solidFill>
                  <a:srgbClr val="C00000"/>
                </a:solidFill>
              </a:rPr>
              <a:t>Answer:</a:t>
            </a:r>
          </a:p>
          <a:p>
            <a:r>
              <a:rPr lang="en-US" sz="3200" b="1" dirty="0" smtClean="0">
                <a:solidFill>
                  <a:srgbClr val="00B0F0"/>
                </a:solidFill>
              </a:rPr>
              <a:t>1.(a)  2.(c)</a:t>
            </a:r>
          </a:p>
        </p:txBody>
      </p:sp>
    </p:spTree>
    <p:extLst>
      <p:ext uri="{BB962C8B-B14F-4D97-AF65-F5344CB8AC3E}">
        <p14:creationId xmlns:p14="http://schemas.microsoft.com/office/powerpoint/2010/main" val="357381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additive="base">
                                        <p:cTn id="5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 calcmode="lin" valueType="num">
                                      <p:cBhvr additive="base">
                                        <p:cTn id="5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0412" y="773702"/>
            <a:ext cx="4243387" cy="707886"/>
          </a:xfrm>
          <a:prstGeom prst="rect">
            <a:avLst/>
          </a:prstGeom>
          <a:noFill/>
        </p:spPr>
        <p:txBody>
          <a:bodyPr wrap="square" rtlCol="0">
            <a:spAutoFit/>
          </a:bodyPr>
          <a:lstStyle/>
          <a:p>
            <a:r>
              <a:rPr lang="en-US" sz="4000" b="1" dirty="0" smtClean="0">
                <a:solidFill>
                  <a:srgbClr val="FF0000"/>
                </a:solidFill>
              </a:rPr>
              <a:t>HOME WORK</a:t>
            </a:r>
            <a:endParaRPr lang="en-US" sz="4000" b="1" dirty="0">
              <a:solidFill>
                <a:srgbClr val="FF0000"/>
              </a:solidFill>
            </a:endParaRPr>
          </a:p>
        </p:txBody>
      </p:sp>
      <p:sp>
        <p:nvSpPr>
          <p:cNvPr id="5" name="TextBox 4"/>
          <p:cNvSpPr txBox="1"/>
          <p:nvPr/>
        </p:nvSpPr>
        <p:spPr>
          <a:xfrm>
            <a:off x="2957674" y="4490777"/>
            <a:ext cx="5449330" cy="2246769"/>
          </a:xfrm>
          <a:prstGeom prst="rect">
            <a:avLst/>
          </a:prstGeom>
          <a:noFill/>
        </p:spPr>
        <p:txBody>
          <a:bodyPr wrap="square" rtlCol="0">
            <a:spAutoFit/>
          </a:bodyPr>
          <a:lstStyle/>
          <a:p>
            <a:r>
              <a:rPr lang="en-US" sz="2800" b="1" dirty="0" smtClean="0">
                <a:solidFill>
                  <a:srgbClr val="7030A0"/>
                </a:solidFill>
              </a:rPr>
              <a:t>Write </a:t>
            </a:r>
            <a:r>
              <a:rPr lang="en-US" sz="2800" b="1" dirty="0">
                <a:solidFill>
                  <a:srgbClr val="7030A0"/>
                </a:solidFill>
              </a:rPr>
              <a:t>a letter to your friend</a:t>
            </a:r>
          </a:p>
          <a:p>
            <a:r>
              <a:rPr lang="en-US" sz="2800" b="1" dirty="0">
                <a:solidFill>
                  <a:srgbClr val="7030A0"/>
                </a:solidFill>
              </a:rPr>
              <a:t>d</a:t>
            </a:r>
            <a:r>
              <a:rPr lang="en-US" sz="2800" b="1" dirty="0" smtClean="0">
                <a:solidFill>
                  <a:srgbClr val="7030A0"/>
                </a:solidFill>
              </a:rPr>
              <a:t>escribing the importance </a:t>
            </a:r>
          </a:p>
          <a:p>
            <a:r>
              <a:rPr lang="en-US" sz="2800" b="1" dirty="0" smtClean="0">
                <a:solidFill>
                  <a:srgbClr val="7030A0"/>
                </a:solidFill>
              </a:rPr>
              <a:t> of Farming in the economy of </a:t>
            </a:r>
          </a:p>
          <a:p>
            <a:r>
              <a:rPr lang="en-US" sz="2800" b="1" dirty="0">
                <a:solidFill>
                  <a:srgbClr val="7030A0"/>
                </a:solidFill>
              </a:rPr>
              <a:t>o</a:t>
            </a:r>
            <a:r>
              <a:rPr lang="en-US" sz="2800" b="1" dirty="0" smtClean="0">
                <a:solidFill>
                  <a:srgbClr val="7030A0"/>
                </a:solidFill>
              </a:rPr>
              <a:t>ur country.</a:t>
            </a:r>
          </a:p>
          <a:p>
            <a:endParaRPr lang="en-US" sz="2800" u="sng" dirty="0" smtClean="0">
              <a:solidFill>
                <a:srgbClr val="7030A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402" y="1839277"/>
            <a:ext cx="3596069" cy="2293811"/>
          </a:xfrm>
          <a:prstGeom prst="rect">
            <a:avLst/>
          </a:prstGeom>
        </p:spPr>
      </p:pic>
    </p:spTree>
    <p:extLst>
      <p:ext uri="{BB962C8B-B14F-4D97-AF65-F5344CB8AC3E}">
        <p14:creationId xmlns:p14="http://schemas.microsoft.com/office/powerpoint/2010/main" val="142559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6951" y="1028700"/>
            <a:ext cx="4987287" cy="923330"/>
          </a:xfrm>
          <a:prstGeom prst="rect">
            <a:avLst/>
          </a:prstGeom>
          <a:noFill/>
        </p:spPr>
        <p:txBody>
          <a:bodyPr wrap="square" rtlCol="0">
            <a:spAutoFit/>
          </a:bodyPr>
          <a:lstStyle/>
          <a:p>
            <a:r>
              <a:rPr lang="en-US" sz="5400" b="1" dirty="0" smtClean="0">
                <a:solidFill>
                  <a:srgbClr val="FF0000"/>
                </a:solidFill>
              </a:rPr>
              <a:t>THANK YOU</a:t>
            </a:r>
            <a:endParaRPr lang="en-US" sz="5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637" y="1952030"/>
            <a:ext cx="6174601" cy="3869907"/>
          </a:xfrm>
          <a:prstGeom prst="rect">
            <a:avLst/>
          </a:prstGeom>
        </p:spPr>
      </p:pic>
    </p:spTree>
    <p:extLst>
      <p:ext uri="{BB962C8B-B14F-4D97-AF65-F5344CB8AC3E}">
        <p14:creationId xmlns:p14="http://schemas.microsoft.com/office/powerpoint/2010/main" val="24066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2549" y="475132"/>
            <a:ext cx="8585200" cy="707886"/>
          </a:xfrm>
          <a:prstGeom prst="rect">
            <a:avLst/>
          </a:prstGeom>
          <a:noFill/>
        </p:spPr>
        <p:txBody>
          <a:bodyPr wrap="square" rtlCol="0">
            <a:spAutoFit/>
          </a:bodyPr>
          <a:lstStyle/>
          <a:p>
            <a:r>
              <a:rPr lang="en-US" sz="4000" b="1" dirty="0" smtClean="0">
                <a:solidFill>
                  <a:srgbClr val="FF0000"/>
                </a:solidFill>
              </a:rPr>
              <a:t>IDENTITY OF TEACHER</a:t>
            </a:r>
            <a:endParaRPr lang="en-US" dirty="0">
              <a:solidFill>
                <a:srgbClr val="FF0000"/>
              </a:solidFill>
            </a:endParaRPr>
          </a:p>
        </p:txBody>
      </p:sp>
      <p:sp>
        <p:nvSpPr>
          <p:cNvPr id="3" name="TextBox 2"/>
          <p:cNvSpPr txBox="1"/>
          <p:nvPr/>
        </p:nvSpPr>
        <p:spPr>
          <a:xfrm>
            <a:off x="2202549" y="1788631"/>
            <a:ext cx="6238312" cy="2369880"/>
          </a:xfrm>
          <a:prstGeom prst="rect">
            <a:avLst/>
          </a:prstGeom>
          <a:noFill/>
        </p:spPr>
        <p:txBody>
          <a:bodyPr wrap="square" rtlCol="0">
            <a:spAutoFit/>
          </a:bodyPr>
          <a:lstStyle/>
          <a:p>
            <a:r>
              <a:rPr lang="en-US" sz="4000" b="1" dirty="0">
                <a:solidFill>
                  <a:srgbClr val="7030A0"/>
                </a:solidFill>
              </a:rPr>
              <a:t>ASMA HUQ</a:t>
            </a:r>
          </a:p>
          <a:p>
            <a:r>
              <a:rPr lang="en-US" sz="3600" b="1" dirty="0" smtClean="0">
                <a:solidFill>
                  <a:srgbClr val="00B050"/>
                </a:solidFill>
              </a:rPr>
              <a:t>Asst. </a:t>
            </a:r>
            <a:r>
              <a:rPr lang="en-US" sz="3600" b="1" dirty="0" err="1" smtClean="0">
                <a:solidFill>
                  <a:srgbClr val="00B050"/>
                </a:solidFill>
              </a:rPr>
              <a:t>teacher,English</a:t>
            </a:r>
            <a:r>
              <a:rPr lang="en-US" sz="3600" b="1" dirty="0" smtClean="0">
                <a:solidFill>
                  <a:srgbClr val="00B050"/>
                </a:solidFill>
              </a:rPr>
              <a:t>.</a:t>
            </a:r>
          </a:p>
          <a:p>
            <a:r>
              <a:rPr lang="en-US" sz="3600" b="1" dirty="0" err="1" smtClean="0">
                <a:solidFill>
                  <a:srgbClr val="0070C0"/>
                </a:solidFill>
              </a:rPr>
              <a:t>Motijheel</a:t>
            </a:r>
            <a:r>
              <a:rPr lang="en-US" sz="3600" b="1" dirty="0" smtClean="0">
                <a:solidFill>
                  <a:srgbClr val="0070C0"/>
                </a:solidFill>
              </a:rPr>
              <a:t> Govt. Girls’ High </a:t>
            </a:r>
            <a:r>
              <a:rPr lang="en-US" sz="3600" b="1" dirty="0" err="1" smtClean="0">
                <a:solidFill>
                  <a:srgbClr val="0070C0"/>
                </a:solidFill>
              </a:rPr>
              <a:t>School,Dhaka</a:t>
            </a:r>
            <a:r>
              <a:rPr lang="en-US" sz="3600" b="1" dirty="0" smtClean="0">
                <a:solidFill>
                  <a:srgbClr val="0070C0"/>
                </a:solidFill>
              </a:rPr>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1846" y="1957387"/>
            <a:ext cx="1667241" cy="2201123"/>
          </a:xfrm>
          <a:prstGeom prst="rect">
            <a:avLst/>
          </a:prstGeom>
        </p:spPr>
      </p:pic>
    </p:spTree>
    <p:extLst>
      <p:ext uri="{BB962C8B-B14F-4D97-AF65-F5344CB8AC3E}">
        <p14:creationId xmlns:p14="http://schemas.microsoft.com/office/powerpoint/2010/main" val="2614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8819" y="427231"/>
            <a:ext cx="7921495" cy="830997"/>
          </a:xfrm>
          <a:prstGeom prst="rect">
            <a:avLst/>
          </a:prstGeom>
          <a:noFill/>
        </p:spPr>
        <p:txBody>
          <a:bodyPr wrap="square" rtlCol="0">
            <a:spAutoFit/>
          </a:bodyPr>
          <a:lstStyle/>
          <a:p>
            <a:r>
              <a:rPr lang="en-US" sz="4800" b="1" dirty="0" smtClean="0">
                <a:solidFill>
                  <a:srgbClr val="FF0000"/>
                </a:solidFill>
              </a:rPr>
              <a:t>SEE THE PICTURES: </a:t>
            </a:r>
            <a:endParaRPr lang="en-US" sz="4800" b="1" dirty="0">
              <a:solidFill>
                <a:srgbClr val="FF0000"/>
              </a:solidFill>
            </a:endParaRPr>
          </a:p>
        </p:txBody>
      </p:sp>
      <p:sp>
        <p:nvSpPr>
          <p:cNvPr id="4" name="TextBox 3"/>
          <p:cNvSpPr txBox="1"/>
          <p:nvPr/>
        </p:nvSpPr>
        <p:spPr>
          <a:xfrm flipH="1">
            <a:off x="444594" y="3026436"/>
            <a:ext cx="783772" cy="369332"/>
          </a:xfrm>
          <a:prstGeom prst="rect">
            <a:avLst/>
          </a:prstGeom>
          <a:noFill/>
        </p:spPr>
        <p:txBody>
          <a:bodyPr wrap="square" rtlCol="0">
            <a:spAutoFit/>
          </a:bodyPr>
          <a:lstStyle/>
          <a:p>
            <a:r>
              <a:rPr lang="en-US" dirty="0" smtClean="0">
                <a:solidFill>
                  <a:schemeClr val="accent5"/>
                </a:solidFill>
              </a:rPr>
              <a:t>.</a:t>
            </a:r>
            <a:endParaRPr lang="en-US" dirty="0">
              <a:solidFill>
                <a:schemeClr val="accent5"/>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604" y="3066820"/>
            <a:ext cx="3923227" cy="27655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8819" y="3026436"/>
            <a:ext cx="4470924" cy="2846310"/>
          </a:xfrm>
          <a:prstGeom prst="rect">
            <a:avLst/>
          </a:prstGeom>
        </p:spPr>
      </p:pic>
    </p:spTree>
    <p:extLst>
      <p:ext uri="{BB962C8B-B14F-4D97-AF65-F5344CB8AC3E}">
        <p14:creationId xmlns:p14="http://schemas.microsoft.com/office/powerpoint/2010/main" val="147319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798" y="1791212"/>
            <a:ext cx="1535865" cy="1870344"/>
          </a:xfrm>
          <a:prstGeom prst="rect">
            <a:avLst/>
          </a:prstGeom>
        </p:spPr>
      </p:pic>
      <p:sp>
        <p:nvSpPr>
          <p:cNvPr id="6" name="Rectangle 5"/>
          <p:cNvSpPr/>
          <p:nvPr/>
        </p:nvSpPr>
        <p:spPr>
          <a:xfrm>
            <a:off x="1137451" y="481078"/>
            <a:ext cx="6705600" cy="3046988"/>
          </a:xfrm>
          <a:prstGeom prst="rect">
            <a:avLst/>
          </a:prstGeom>
        </p:spPr>
        <p:txBody>
          <a:bodyPr wrap="square">
            <a:spAutoFit/>
          </a:bodyPr>
          <a:lstStyle/>
          <a:p>
            <a:r>
              <a:rPr lang="en-US" sz="3600" b="1" dirty="0" smtClean="0">
                <a:solidFill>
                  <a:srgbClr val="FF0000"/>
                </a:solidFill>
              </a:rPr>
              <a:t>INTRODUCTION  OF THE LESSON:</a:t>
            </a:r>
          </a:p>
          <a:p>
            <a:endParaRPr lang="en-US" sz="4400" dirty="0">
              <a:solidFill>
                <a:srgbClr val="00B050"/>
              </a:solidFill>
            </a:endParaRPr>
          </a:p>
          <a:p>
            <a:r>
              <a:rPr lang="en-US" sz="2800" b="1" dirty="0" smtClean="0">
                <a:solidFill>
                  <a:schemeClr val="accent5"/>
                </a:solidFill>
              </a:rPr>
              <a:t>SUBJECT  :  ENGLISH FIRST PAPER</a:t>
            </a:r>
            <a:endParaRPr lang="en-US" sz="2800" b="1" dirty="0">
              <a:solidFill>
                <a:schemeClr val="accent5"/>
              </a:solidFill>
            </a:endParaRPr>
          </a:p>
          <a:p>
            <a:r>
              <a:rPr lang="en-US" sz="2800" b="1" dirty="0" smtClean="0">
                <a:solidFill>
                  <a:srgbClr val="C00000"/>
                </a:solidFill>
              </a:rPr>
              <a:t>UNIT        :  12      LESSON  :  02 </a:t>
            </a:r>
          </a:p>
          <a:p>
            <a:r>
              <a:rPr lang="en-US" sz="2800" b="1" dirty="0" smtClean="0">
                <a:solidFill>
                  <a:srgbClr val="FF0000"/>
                </a:solidFill>
              </a:rPr>
              <a:t>TITLE         :   MY  ROOT</a:t>
            </a:r>
          </a:p>
          <a:p>
            <a:r>
              <a:rPr lang="en-US" sz="2800" b="1" dirty="0" smtClean="0">
                <a:solidFill>
                  <a:srgbClr val="C00000"/>
                </a:solidFill>
              </a:rPr>
              <a:t>CLASSES   :  NINE </a:t>
            </a:r>
            <a:r>
              <a:rPr lang="en-US" sz="2800" b="1" dirty="0" smtClean="0">
                <a:solidFill>
                  <a:srgbClr val="C00000"/>
                </a:solidFill>
              </a:rPr>
              <a:t>&amp;  TEN</a:t>
            </a:r>
          </a:p>
        </p:txBody>
      </p:sp>
    </p:spTree>
    <p:extLst>
      <p:ext uri="{BB962C8B-B14F-4D97-AF65-F5344CB8AC3E}">
        <p14:creationId xmlns:p14="http://schemas.microsoft.com/office/powerpoint/2010/main" val="12976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007" y="517803"/>
            <a:ext cx="10021824" cy="6340197"/>
          </a:xfrm>
          <a:prstGeom prst="rect">
            <a:avLst/>
          </a:prstGeom>
          <a:noFill/>
        </p:spPr>
        <p:txBody>
          <a:bodyPr wrap="square" rtlCol="0">
            <a:spAutoFit/>
          </a:bodyPr>
          <a:lstStyle/>
          <a:p>
            <a:r>
              <a:rPr lang="en-US" sz="5400" b="1" dirty="0" smtClean="0">
                <a:solidFill>
                  <a:srgbClr val="FF0000"/>
                </a:solidFill>
              </a:rPr>
              <a:t>VOCABULERY:</a:t>
            </a:r>
          </a:p>
          <a:p>
            <a:r>
              <a:rPr lang="en-US" sz="4400" b="1" dirty="0" smtClean="0">
                <a:solidFill>
                  <a:schemeClr val="accent5"/>
                </a:solidFill>
              </a:rPr>
              <a:t>Advanced – developed</a:t>
            </a:r>
          </a:p>
          <a:p>
            <a:endParaRPr lang="en-US" sz="4400" b="1" dirty="0" smtClean="0">
              <a:solidFill>
                <a:schemeClr val="accent1"/>
              </a:solidFill>
            </a:endParaRPr>
          </a:p>
          <a:p>
            <a:r>
              <a:rPr lang="en-US" sz="4400" b="1" dirty="0" smtClean="0">
                <a:solidFill>
                  <a:schemeClr val="accent5"/>
                </a:solidFill>
              </a:rPr>
              <a:t>Agriculture – farming</a:t>
            </a:r>
          </a:p>
          <a:p>
            <a:endParaRPr lang="en-US" sz="4400" b="1" dirty="0" smtClean="0">
              <a:solidFill>
                <a:schemeClr val="accent1"/>
              </a:solidFill>
            </a:endParaRPr>
          </a:p>
          <a:p>
            <a:r>
              <a:rPr lang="en-US" sz="4400" b="1" dirty="0" smtClean="0">
                <a:solidFill>
                  <a:schemeClr val="accent5"/>
                </a:solidFill>
              </a:rPr>
              <a:t>Bureaucrat -- </a:t>
            </a:r>
            <a:r>
              <a:rPr lang="en-US" sz="4400" b="1" dirty="0" err="1" smtClean="0">
                <a:solidFill>
                  <a:schemeClr val="accent5"/>
                </a:solidFill>
              </a:rPr>
              <a:t>govt.officer</a:t>
            </a:r>
            <a:r>
              <a:rPr lang="en-US" sz="4400" b="1" dirty="0" smtClean="0">
                <a:solidFill>
                  <a:schemeClr val="accent5"/>
                </a:solidFill>
              </a:rPr>
              <a:t>, civil servant</a:t>
            </a:r>
          </a:p>
          <a:p>
            <a:r>
              <a:rPr lang="en-US" sz="4400" b="1" dirty="0" smtClean="0">
                <a:solidFill>
                  <a:schemeClr val="accent5"/>
                </a:solidFill>
              </a:rPr>
              <a:t>Fame –</a:t>
            </a:r>
            <a:r>
              <a:rPr lang="en-US" sz="4400" b="1" dirty="0" smtClean="0">
                <a:solidFill>
                  <a:srgbClr val="7030A0"/>
                </a:solidFill>
              </a:rPr>
              <a:t>  </a:t>
            </a:r>
            <a:r>
              <a:rPr lang="en-US" sz="4400" b="1" dirty="0" smtClean="0">
                <a:solidFill>
                  <a:schemeClr val="accent5"/>
                </a:solidFill>
              </a:rPr>
              <a:t>reputation</a:t>
            </a:r>
          </a:p>
          <a:p>
            <a:r>
              <a:rPr lang="en-US" sz="4400" b="1" dirty="0" smtClean="0">
                <a:solidFill>
                  <a:schemeClr val="accent5"/>
                </a:solidFill>
              </a:rPr>
              <a:t>Farm -- granary</a:t>
            </a:r>
          </a:p>
          <a:p>
            <a:endParaRPr lang="en-US" sz="4400" b="1"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319" y="2485273"/>
            <a:ext cx="1804586" cy="12026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5152" y="4954213"/>
            <a:ext cx="1869753" cy="1402315"/>
          </a:xfrm>
          <a:prstGeom prst="rect">
            <a:avLst/>
          </a:prstGeom>
        </p:spPr>
      </p:pic>
    </p:spTree>
    <p:extLst>
      <p:ext uri="{BB962C8B-B14F-4D97-AF65-F5344CB8AC3E}">
        <p14:creationId xmlns:p14="http://schemas.microsoft.com/office/powerpoint/2010/main" val="134739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 y="-259080"/>
            <a:ext cx="12527280" cy="8402300"/>
          </a:xfrm>
          <a:prstGeom prst="rect">
            <a:avLst/>
          </a:prstGeom>
          <a:noFill/>
        </p:spPr>
        <p:txBody>
          <a:bodyPr wrap="square" rtlCol="0">
            <a:spAutoFit/>
          </a:bodyPr>
          <a:lstStyle/>
          <a:p>
            <a:r>
              <a:rPr lang="en-US" sz="6000" b="1" dirty="0" smtClean="0">
                <a:solidFill>
                  <a:srgbClr val="FF0000"/>
                </a:solidFill>
              </a:rPr>
              <a:t>Loud reading of the text:</a:t>
            </a:r>
          </a:p>
          <a:p>
            <a:r>
              <a:rPr lang="en-US" sz="4000" b="1" dirty="0" err="1" smtClean="0">
                <a:solidFill>
                  <a:srgbClr val="0070C0"/>
                </a:solidFill>
              </a:rPr>
              <a:t>Moinul</a:t>
            </a:r>
            <a:r>
              <a:rPr lang="en-US" sz="4000" b="1" dirty="0" smtClean="0">
                <a:solidFill>
                  <a:srgbClr val="0070C0"/>
                </a:solidFill>
              </a:rPr>
              <a:t> Islam is a qualified farmer in </a:t>
            </a:r>
            <a:r>
              <a:rPr lang="en-US" sz="4000" b="1" dirty="0" err="1" smtClean="0">
                <a:solidFill>
                  <a:srgbClr val="0070C0"/>
                </a:solidFill>
              </a:rPr>
              <a:t>Naogaon.Mr.Islam</a:t>
            </a:r>
            <a:r>
              <a:rPr lang="en-US" sz="4000" b="1" dirty="0" smtClean="0">
                <a:solidFill>
                  <a:srgbClr val="0070C0"/>
                </a:solidFill>
              </a:rPr>
              <a:t> was very brilliant as  a  </a:t>
            </a:r>
            <a:r>
              <a:rPr lang="en-US" sz="4000" b="1" dirty="0" err="1" smtClean="0">
                <a:solidFill>
                  <a:srgbClr val="0070C0"/>
                </a:solidFill>
              </a:rPr>
              <a:t>student.He</a:t>
            </a:r>
            <a:r>
              <a:rPr lang="en-US" sz="4000" b="1" dirty="0" smtClean="0">
                <a:solidFill>
                  <a:srgbClr val="0070C0"/>
                </a:solidFill>
              </a:rPr>
              <a:t> took his higher education from Bangladesh Agricultural University in Bangladesh .He then came back home and started advanced farming. He has two other brothers who are graduates in different disciplines. The </a:t>
            </a:r>
            <a:r>
              <a:rPr lang="en-US" sz="4000" b="1" dirty="0" err="1" smtClean="0">
                <a:solidFill>
                  <a:srgbClr val="0070C0"/>
                </a:solidFill>
              </a:rPr>
              <a:t>speciality</a:t>
            </a:r>
            <a:r>
              <a:rPr lang="en-US" sz="4000" b="1" dirty="0" smtClean="0">
                <a:solidFill>
                  <a:srgbClr val="0070C0"/>
                </a:solidFill>
              </a:rPr>
              <a:t> of the Islam family is that they all are living in their village and  all are renowned in their own fields.------------------------They not only stuck to their own roots, they have been torch bearers for others to be respectful of their roots.</a:t>
            </a:r>
          </a:p>
          <a:p>
            <a:endParaRPr lang="en-US" sz="4000" b="1" dirty="0" smtClean="0">
              <a:solidFill>
                <a:srgbClr val="FF0000"/>
              </a:solidFill>
            </a:endParaRPr>
          </a:p>
          <a:p>
            <a:endParaRPr lang="en-US" sz="4000" b="1" dirty="0" smtClean="0">
              <a:solidFill>
                <a:srgbClr val="FF0000"/>
              </a:solidFill>
            </a:endParaRPr>
          </a:p>
        </p:txBody>
      </p:sp>
    </p:spTree>
    <p:extLst>
      <p:ext uri="{BB962C8B-B14F-4D97-AF65-F5344CB8AC3E}">
        <p14:creationId xmlns:p14="http://schemas.microsoft.com/office/powerpoint/2010/main" val="109651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2070030" y="285761"/>
            <a:ext cx="5554263" cy="923330"/>
          </a:xfrm>
          <a:prstGeom prst="rect">
            <a:avLst/>
          </a:prstGeom>
          <a:noFill/>
        </p:spPr>
        <p:txBody>
          <a:bodyPr wrap="square" rtlCol="0">
            <a:spAutoFit/>
          </a:bodyPr>
          <a:lstStyle/>
          <a:p>
            <a:r>
              <a:rPr lang="en-US" sz="5400" b="1" dirty="0" smtClean="0">
                <a:solidFill>
                  <a:srgbClr val="FF0000"/>
                </a:solidFill>
              </a:rPr>
              <a:t>Individual work:</a:t>
            </a:r>
          </a:p>
        </p:txBody>
      </p:sp>
      <p:sp>
        <p:nvSpPr>
          <p:cNvPr id="6" name="TextBox 5"/>
          <p:cNvSpPr txBox="1"/>
          <p:nvPr/>
        </p:nvSpPr>
        <p:spPr>
          <a:xfrm>
            <a:off x="2258368" y="4919105"/>
            <a:ext cx="4799255" cy="1569660"/>
          </a:xfrm>
          <a:prstGeom prst="rect">
            <a:avLst/>
          </a:prstGeom>
          <a:noFill/>
        </p:spPr>
        <p:txBody>
          <a:bodyPr wrap="square" rtlCol="0">
            <a:spAutoFit/>
          </a:bodyPr>
          <a:lstStyle/>
          <a:p>
            <a:r>
              <a:rPr lang="en-US" sz="4800" b="1" dirty="0" smtClean="0">
                <a:solidFill>
                  <a:srgbClr val="00B050"/>
                </a:solidFill>
              </a:rPr>
              <a:t>Read the text at page 156 silently.</a:t>
            </a:r>
            <a:endParaRPr lang="en-US" sz="4800" b="1" dirty="0">
              <a:solidFill>
                <a:srgbClr val="00B05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860" y="1803412"/>
            <a:ext cx="4184601" cy="2769445"/>
          </a:xfrm>
          <a:prstGeom prst="rect">
            <a:avLst/>
          </a:prstGeom>
        </p:spPr>
      </p:pic>
    </p:spTree>
    <p:extLst>
      <p:ext uri="{BB962C8B-B14F-4D97-AF65-F5344CB8AC3E}">
        <p14:creationId xmlns:p14="http://schemas.microsoft.com/office/powerpoint/2010/main" val="245874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 y="670560"/>
            <a:ext cx="11530038" cy="5016758"/>
          </a:xfrm>
          <a:prstGeom prst="rect">
            <a:avLst/>
          </a:prstGeom>
          <a:noFill/>
        </p:spPr>
        <p:txBody>
          <a:bodyPr wrap="square" rtlCol="0">
            <a:spAutoFit/>
          </a:bodyPr>
          <a:lstStyle/>
          <a:p>
            <a:r>
              <a:rPr lang="en-US" sz="4000" b="1" dirty="0" smtClean="0">
                <a:solidFill>
                  <a:srgbClr val="C00000"/>
                </a:solidFill>
              </a:rPr>
              <a:t>PAIR WORK:</a:t>
            </a:r>
          </a:p>
          <a:p>
            <a:endParaRPr lang="en-US" sz="4000" b="1" dirty="0" smtClean="0">
              <a:solidFill>
                <a:srgbClr val="C00000"/>
              </a:solidFill>
            </a:endParaRPr>
          </a:p>
          <a:p>
            <a:r>
              <a:rPr lang="en-US" sz="4000" b="1" dirty="0" smtClean="0">
                <a:solidFill>
                  <a:schemeClr val="accent1">
                    <a:lumMod val="50000"/>
                  </a:schemeClr>
                </a:solidFill>
              </a:rPr>
              <a:t>Answer the questions:</a:t>
            </a:r>
          </a:p>
          <a:p>
            <a:endParaRPr lang="en-US" sz="4000" b="1" dirty="0" smtClean="0">
              <a:solidFill>
                <a:srgbClr val="C00000"/>
              </a:solidFill>
            </a:endParaRPr>
          </a:p>
          <a:p>
            <a:endParaRPr lang="en-US" sz="4000" b="1" dirty="0" smtClean="0">
              <a:solidFill>
                <a:srgbClr val="C00000"/>
              </a:solidFill>
            </a:endParaRPr>
          </a:p>
          <a:p>
            <a:r>
              <a:rPr lang="en-US" sz="4000" b="1" dirty="0" smtClean="0">
                <a:solidFill>
                  <a:srgbClr val="C00000"/>
                </a:solidFill>
              </a:rPr>
              <a:t>(a) </a:t>
            </a:r>
            <a:r>
              <a:rPr lang="en-US" sz="4000" b="1" dirty="0" err="1" smtClean="0">
                <a:solidFill>
                  <a:srgbClr val="C00000"/>
                </a:solidFill>
              </a:rPr>
              <a:t>Inspite</a:t>
            </a:r>
            <a:r>
              <a:rPr lang="en-US" sz="4000" b="1" dirty="0" smtClean="0">
                <a:solidFill>
                  <a:srgbClr val="C00000"/>
                </a:solidFill>
              </a:rPr>
              <a:t> of taking higher education why</a:t>
            </a:r>
          </a:p>
          <a:p>
            <a:r>
              <a:rPr lang="en-US" sz="4000" b="1" dirty="0" smtClean="0">
                <a:solidFill>
                  <a:srgbClr val="C00000"/>
                </a:solidFill>
              </a:rPr>
              <a:t> does Mr. </a:t>
            </a:r>
            <a:r>
              <a:rPr lang="en-US" sz="4000" b="1" dirty="0" err="1" smtClean="0">
                <a:solidFill>
                  <a:srgbClr val="C00000"/>
                </a:solidFill>
              </a:rPr>
              <a:t>Mainul</a:t>
            </a:r>
            <a:r>
              <a:rPr lang="en-US" sz="4000" b="1" dirty="0" smtClean="0">
                <a:solidFill>
                  <a:srgbClr val="C00000"/>
                </a:solidFill>
              </a:rPr>
              <a:t> </a:t>
            </a:r>
            <a:r>
              <a:rPr lang="en-US" sz="4000" b="1" dirty="0">
                <a:solidFill>
                  <a:srgbClr val="C00000"/>
                </a:solidFill>
              </a:rPr>
              <a:t>w</a:t>
            </a:r>
            <a:r>
              <a:rPr lang="en-US" sz="4000" b="1" dirty="0" smtClean="0">
                <a:solidFill>
                  <a:srgbClr val="C00000"/>
                </a:solidFill>
              </a:rPr>
              <a:t>ant to live in his village?</a:t>
            </a:r>
          </a:p>
          <a:p>
            <a:r>
              <a:rPr lang="en-US" sz="4000" b="1" dirty="0" smtClean="0">
                <a:solidFill>
                  <a:srgbClr val="C00000"/>
                </a:solidFill>
              </a:rPr>
              <a:t>(b) Why couldn’t city life attract him?</a:t>
            </a:r>
            <a:endParaRPr lang="en-US" sz="4000" b="1" dirty="0">
              <a:solidFill>
                <a:srgbClr val="C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938" y="548640"/>
            <a:ext cx="4714445" cy="3123320"/>
          </a:xfrm>
          <a:prstGeom prst="rect">
            <a:avLst/>
          </a:prstGeom>
        </p:spPr>
      </p:pic>
    </p:spTree>
    <p:extLst>
      <p:ext uri="{BB962C8B-B14F-4D97-AF65-F5344CB8AC3E}">
        <p14:creationId xmlns:p14="http://schemas.microsoft.com/office/powerpoint/2010/main" val="146272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1199" y="1"/>
            <a:ext cx="3187985" cy="2490840"/>
          </a:xfrm>
          <a:prstGeom prst="rect">
            <a:avLst/>
          </a:prstGeom>
        </p:spPr>
      </p:pic>
      <p:sp>
        <p:nvSpPr>
          <p:cNvPr id="4" name="TextBox 3"/>
          <p:cNvSpPr txBox="1"/>
          <p:nvPr/>
        </p:nvSpPr>
        <p:spPr>
          <a:xfrm>
            <a:off x="698293" y="324612"/>
            <a:ext cx="6205538" cy="6924973"/>
          </a:xfrm>
          <a:prstGeom prst="rect">
            <a:avLst/>
          </a:prstGeom>
          <a:noFill/>
        </p:spPr>
        <p:txBody>
          <a:bodyPr wrap="square" rtlCol="0">
            <a:spAutoFit/>
          </a:bodyPr>
          <a:lstStyle/>
          <a:p>
            <a:r>
              <a:rPr lang="en-US" sz="4800" dirty="0" smtClean="0">
                <a:solidFill>
                  <a:srgbClr val="FF0000"/>
                </a:solidFill>
              </a:rPr>
              <a:t>Group work:</a:t>
            </a:r>
          </a:p>
          <a:p>
            <a:endParaRPr lang="en-US" dirty="0"/>
          </a:p>
          <a:p>
            <a:r>
              <a:rPr lang="en-US" sz="3600" dirty="0" smtClean="0">
                <a:solidFill>
                  <a:schemeClr val="accent5"/>
                </a:solidFill>
              </a:rPr>
              <a:t>Fill in each gap with </a:t>
            </a:r>
          </a:p>
          <a:p>
            <a:r>
              <a:rPr lang="en-US" sz="3600" dirty="0" smtClean="0">
                <a:solidFill>
                  <a:schemeClr val="accent5"/>
                </a:solidFill>
              </a:rPr>
              <a:t>suitable word.</a:t>
            </a:r>
          </a:p>
          <a:p>
            <a:endParaRPr lang="en-US" dirty="0">
              <a:solidFill>
                <a:srgbClr val="00B050"/>
              </a:solidFill>
            </a:endParaRPr>
          </a:p>
          <a:p>
            <a:r>
              <a:rPr lang="en-US" sz="3200" dirty="0" err="1">
                <a:solidFill>
                  <a:srgbClr val="00B050"/>
                </a:solidFill>
              </a:rPr>
              <a:t>Mainul</a:t>
            </a:r>
            <a:r>
              <a:rPr lang="en-US" sz="3200" dirty="0">
                <a:solidFill>
                  <a:srgbClr val="00B050"/>
                </a:solidFill>
              </a:rPr>
              <a:t> Islam is certainly a person of great (a) </a:t>
            </a:r>
            <a:r>
              <a:rPr lang="en-US" sz="3200" dirty="0" smtClean="0">
                <a:solidFill>
                  <a:srgbClr val="00B050"/>
                </a:solidFill>
              </a:rPr>
              <a:t>---. Being highly </a:t>
            </a:r>
            <a:r>
              <a:rPr lang="en-US" sz="2800" dirty="0" smtClean="0">
                <a:solidFill>
                  <a:srgbClr val="00B050"/>
                </a:solidFill>
              </a:rPr>
              <a:t> </a:t>
            </a:r>
            <a:r>
              <a:rPr lang="en-US" sz="3200" dirty="0" smtClean="0">
                <a:solidFill>
                  <a:srgbClr val="00B050"/>
                </a:solidFill>
              </a:rPr>
              <a:t>educated he feels no (b) --- to be an ideal  farmer. Rather he takes Pride in his(c) ---.</a:t>
            </a:r>
          </a:p>
          <a:p>
            <a:endParaRPr lang="en-US" sz="3200" dirty="0">
              <a:solidFill>
                <a:srgbClr val="00B050"/>
              </a:solidFill>
            </a:endParaRPr>
          </a:p>
          <a:p>
            <a:r>
              <a:rPr lang="en-US" sz="3200" dirty="0" smtClean="0">
                <a:solidFill>
                  <a:srgbClr val="FF0000"/>
                </a:solidFill>
              </a:rPr>
              <a:t>Answer :</a:t>
            </a:r>
          </a:p>
          <a:p>
            <a:r>
              <a:rPr lang="en-US" sz="3200" dirty="0" smtClean="0">
                <a:solidFill>
                  <a:schemeClr val="accent1"/>
                </a:solidFill>
              </a:rPr>
              <a:t>(a) heart  (b)  shame  (c)  profession</a:t>
            </a:r>
          </a:p>
          <a:p>
            <a:r>
              <a:rPr lang="en-US" sz="3200" dirty="0" smtClean="0">
                <a:solidFill>
                  <a:srgbClr val="00B050"/>
                </a:solidFill>
              </a:rPr>
              <a:t> </a:t>
            </a:r>
            <a:endParaRPr lang="en-US" dirty="0"/>
          </a:p>
        </p:txBody>
      </p:sp>
    </p:spTree>
    <p:extLst>
      <p:ext uri="{BB962C8B-B14F-4D97-AF65-F5344CB8AC3E}">
        <p14:creationId xmlns:p14="http://schemas.microsoft.com/office/powerpoint/2010/main" val="9193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372</Words>
  <Application>Microsoft Office PowerPoint</Application>
  <PresentationFormat>Widescreen</PresentationFormat>
  <Paragraphs>66</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HUQ</dc:creator>
  <cp:lastModifiedBy>ASMA HUQ</cp:lastModifiedBy>
  <cp:revision>96</cp:revision>
  <dcterms:created xsi:type="dcterms:W3CDTF">2019-07-31T13:25:26Z</dcterms:created>
  <dcterms:modified xsi:type="dcterms:W3CDTF">2020-02-29T02:16:03Z</dcterms:modified>
</cp:coreProperties>
</file>