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4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64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82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336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6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15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36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15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57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7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51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37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82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7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05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98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04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2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711DD0-E6F2-424F-986A-EDA2057E9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i="1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সবাইকে ফুলেল শুভেচছা  </a:t>
            </a:r>
            <a:endParaRPr lang="en-US" sz="4000" i="1">
              <a:solidFill>
                <a:srgbClr val="FF000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747E3-A356-3A41-8989-11A6F1B628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000" b="1" i="1"/>
              <a:t>সিদ্দিকা ফেরদৌস</a:t>
            </a:r>
          </a:p>
          <a:p>
            <a:r>
              <a:rPr lang="en-GB" sz="2000" b="1" i="1"/>
              <a:t>সহকারীঅধ্যাপক( রাষ্ট্রবিজ্ঞান)</a:t>
            </a:r>
          </a:p>
          <a:p>
            <a:r>
              <a:rPr lang="en-GB" sz="2000" b="1" i="1"/>
              <a:t>কঞ্চিপাড়া ডিগ্রি মমহাবিদ্যালয়</a:t>
            </a:r>
          </a:p>
          <a:p>
            <a:r>
              <a:rPr lang="en-GB" sz="2000" b="1" i="1"/>
              <a:t>ফুলছড়ি, গাইবান্ধা।    </a:t>
            </a:r>
            <a:endParaRPr lang="en-US" sz="2000" b="1" i="1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7BBB7E7-9C14-9F45-A15D-DC140AF8C7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13" y="2810315"/>
            <a:ext cx="4824412" cy="300267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77FC63-4960-E74B-A672-969D12DFA4DC}"/>
              </a:ext>
            </a:extLst>
          </p:cNvPr>
          <p:cNvSpPr txBox="1"/>
          <p:nvPr/>
        </p:nvSpPr>
        <p:spPr>
          <a:xfrm>
            <a:off x="5180981" y="250903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99350"/>
      </p:ext>
    </p:extLst>
  </p:cSld>
  <p:clrMapOvr>
    <a:masterClrMapping/>
  </p:clrMapOvr>
  <p:transition spd="slow">
    <p:cover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26FC1-8B99-1646-8DE3-C442DC8FA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622DAF-3374-D342-B609-A6CD61BEC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 </a:t>
            </a:r>
            <a:r>
              <a:rPr lang="en-GB" sz="2000" b="1"/>
              <a:t>নাগরিকদের অংশগ্রহণ</a:t>
            </a:r>
          </a:p>
          <a:p>
            <a:r>
              <a:rPr lang="en-GB" sz="2000" b="1"/>
              <a:t>সরকারের স্বচ্ছতা ও দায়িত্বশীলতা বৃদ্ধি</a:t>
            </a:r>
          </a:p>
          <a:p>
            <a:r>
              <a:rPr lang="en-GB" sz="2000" b="1"/>
              <a:t>সরকারি কাজের গতিশীলতা বৃদ্ধি</a:t>
            </a:r>
          </a:p>
          <a:p>
            <a:r>
              <a:rPr lang="en-GB" sz="2000" b="1"/>
              <a:t>ক্ষমতার অপব্যবহার ও দূর্নীতি হ্রাস</a:t>
            </a:r>
          </a:p>
          <a:p>
            <a:r>
              <a:rPr lang="en-GB" sz="2000" b="1"/>
              <a:t>অর্থনৈতিক উন্নয়ন</a:t>
            </a:r>
          </a:p>
          <a:p>
            <a:r>
              <a:rPr lang="en-GB" sz="2000" b="1"/>
              <a:t>সমান সুযোগ    </a:t>
            </a:r>
          </a:p>
          <a:p>
            <a:r>
              <a:rPr lang="en-GB" sz="2000" b="1"/>
              <a:t>সুশাসন প্রতিষ্ঠায় সহায়ক  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3522C-6A03-CA42-9DBB-E4D1227C632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2603500"/>
            <a:ext cx="4824413" cy="576263"/>
          </a:xfrm>
        </p:spPr>
        <p:txBody>
          <a:bodyPr/>
          <a:lstStyle/>
          <a:p>
            <a:r>
              <a:rPr lang="en-GB" b="1"/>
              <a:t>ই-গর্ভনেন্সের সুবিধা- </a:t>
            </a:r>
            <a:endParaRPr lang="en-US" b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4F9477-BD73-044D-8A35-310E5B81918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367588" y="2603500"/>
            <a:ext cx="4824412" cy="576263"/>
          </a:xfrm>
        </p:spPr>
        <p:txBody>
          <a:bodyPr/>
          <a:lstStyle/>
          <a:p>
            <a:r>
              <a:rPr lang="en-GB" b="1"/>
              <a:t>ই-গর্ভনেন্সের অসুবিধা- </a:t>
            </a:r>
            <a:endParaRPr lang="en-US" b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C03C70-F072-FC4A-91F6-0969804DF85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367588" y="3179763"/>
            <a:ext cx="4824412" cy="2840037"/>
          </a:xfrm>
        </p:spPr>
        <p:txBody>
          <a:bodyPr>
            <a:normAutofit fontScale="70000" lnSpcReduction="20000"/>
          </a:bodyPr>
          <a:lstStyle/>
          <a:p>
            <a:r>
              <a:rPr lang="en-GB" b="1"/>
              <a:t>অপর্যাপ্ত বিদ্যুৎ</a:t>
            </a:r>
          </a:p>
          <a:p>
            <a:r>
              <a:rPr lang="en-GB" b="1"/>
              <a:t>দূর্নীতি </a:t>
            </a:r>
          </a:p>
          <a:p>
            <a:r>
              <a:rPr lang="en-GB" b="1"/>
              <a:t>সাইবার অপরাধ</a:t>
            </a:r>
          </a:p>
          <a:p>
            <a:r>
              <a:rPr lang="en-GB" b="1"/>
              <a:t>মানসিকতার অভাব</a:t>
            </a:r>
          </a:p>
          <a:p>
            <a:r>
              <a:rPr lang="en-GB" b="1"/>
              <a:t>প্রচারণার অভাব</a:t>
            </a:r>
          </a:p>
          <a:p>
            <a:r>
              <a:rPr lang="en-GB" b="1"/>
              <a:t>যোগাযোগ ব্যবস্থার  দুর্বলতা</a:t>
            </a:r>
          </a:p>
          <a:p>
            <a:r>
              <a:rPr lang="en-GB" b="1"/>
              <a:t>ব্যয়বহুল</a:t>
            </a:r>
          </a:p>
          <a:p>
            <a:r>
              <a:rPr lang="en-GB" b="1"/>
              <a:t> আইসিটি বিশেষ জ্ঞের অভাব</a:t>
            </a:r>
          </a:p>
          <a:p>
            <a:endParaRPr lang="en-GB" b="1"/>
          </a:p>
          <a:p>
            <a:r>
              <a:rPr lang="en-GB" b="1"/>
              <a:t>    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59984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519D5-FB15-9C49-A1FA-63D1E1D83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ই-গর্ভনেন্সের প্রতিবন্ধকতা উত্তরনের উপায়ঃ</a:t>
            </a:r>
            <a:br>
              <a:rPr lang="en-GB"/>
            </a:br>
            <a:r>
              <a:rPr lang="en-GB"/>
              <a:t> 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3CBB2-89E2-BF46-9DCC-6DA04F64D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/>
              <a:t>নিরবচ্ছিন্ন বিদ্যুৎ ব্যবস্থা</a:t>
            </a:r>
          </a:p>
          <a:p>
            <a:r>
              <a:rPr lang="en-GB" b="1" i="1"/>
              <a:t>প্রশিক্ষণের ব্যবস্থা </a:t>
            </a:r>
          </a:p>
          <a:p>
            <a:r>
              <a:rPr lang="en-GB" b="1" i="1"/>
              <a:t>উন্নতমানের ইন্টারনেট কাভারেজের ব্যবস্থা</a:t>
            </a:r>
          </a:p>
          <a:p>
            <a:r>
              <a:rPr lang="en-GB" b="1" i="1"/>
              <a:t>নাগরিক ডাটাবেজ তৈরি</a:t>
            </a:r>
          </a:p>
          <a:p>
            <a:r>
              <a:rPr lang="en-GB" b="1" i="1"/>
              <a:t>সাইবার ক্রাইম প্রতিরোধ</a:t>
            </a:r>
          </a:p>
          <a:p>
            <a:r>
              <a:rPr lang="en-GB" b="1" i="1"/>
              <a:t>জনসচেতনতা তৈরি</a:t>
            </a:r>
          </a:p>
          <a:p>
            <a:r>
              <a:rPr lang="en-GB" b="1" i="1"/>
              <a:t>আইসিটি বিশেষজ্ঞ তৈরি</a:t>
            </a:r>
          </a:p>
          <a:p>
            <a:r>
              <a:rPr lang="en-GB" b="1" i="1"/>
              <a:t>রাজনৈতিক স্থিতিশীলতা           </a:t>
            </a:r>
            <a:r>
              <a:rPr lang="en-GB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53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0716F-AAA4-3A4F-82B8-F083D1C31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1929E-5FFC-D445-B90B-2A80FC338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3200" b="1"/>
              <a:t>   মূল্যায়নঃ</a:t>
            </a:r>
          </a:p>
          <a:p>
            <a:r>
              <a:rPr lang="en-GB" sz="3200" b="1"/>
              <a:t>ই-গর্ভনেন্স বলতে কি বুঝ?</a:t>
            </a:r>
          </a:p>
          <a:p>
            <a:r>
              <a:rPr lang="en-GB" sz="3200" b="1"/>
              <a:t>ই-গর্ভনেন্সের সুবিধা গুলো কি কি?</a:t>
            </a:r>
          </a:p>
          <a:p>
            <a:pPr marL="0" indent="0">
              <a:buNone/>
            </a:pPr>
            <a:r>
              <a:rPr lang="en-GB" sz="3200" b="1"/>
              <a:t>    বাড়ির কাজঃ</a:t>
            </a:r>
          </a:p>
          <a:p>
            <a:pPr marL="0" indent="0">
              <a:buNone/>
            </a:pPr>
            <a:r>
              <a:rPr lang="en-GB" sz="3200" b="1"/>
              <a:t>সুশাসন প্রতিষ্ঠায় ই-গর্ভনেন্সের প্রয়োজনীয়তা</a:t>
            </a:r>
          </a:p>
          <a:p>
            <a:pPr marL="0" indent="0">
              <a:buNone/>
            </a:pPr>
            <a:r>
              <a:rPr lang="en-GB" sz="3200" b="1"/>
              <a:t>আলোচনা কর।      </a:t>
            </a:r>
          </a:p>
          <a:p>
            <a:pPr marL="0" indent="0">
              <a:buNone/>
            </a:pPr>
            <a:endParaRPr lang="en-GB" sz="3200" b="1"/>
          </a:p>
          <a:p>
            <a:endParaRPr lang="en-GB" sz="3200" b="1"/>
          </a:p>
          <a:p>
            <a:pPr marL="0" indent="0">
              <a:buNone/>
            </a:pPr>
            <a:r>
              <a:rPr lang="en-GB" sz="3200" b="1"/>
              <a:t> 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2112655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7A17E-9CD3-4A4A-88EB-B46944F9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EF26E-0419-AF47-AC31-D7B0D72B7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600" b="1" i="1"/>
              <a:t>সবাইকে ধন্যবাদ। </a:t>
            </a:r>
            <a:endParaRPr lang="en-US" sz="6600" b="1" i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7503455-6065-6146-8512-113D718B8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646" y="3148529"/>
            <a:ext cx="5251119" cy="370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27527"/>
      </p:ext>
    </p:extLst>
  </p:cSld>
  <p:clrMapOvr>
    <a:masterClrMapping/>
  </p:clrMapOvr>
  <p:transition spd="slow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A01C4-DA97-8E44-99CF-01B793DA9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D25A516-376C-144B-8056-157370D9F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56" y="3430587"/>
            <a:ext cx="3048000" cy="1762125"/>
          </a:xfrm>
        </p:spPr>
      </p:pic>
    </p:spTree>
    <p:extLst>
      <p:ext uri="{BB962C8B-B14F-4D97-AF65-F5344CB8AC3E}">
        <p14:creationId xmlns:p14="http://schemas.microsoft.com/office/powerpoint/2010/main" val="366769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BF21-BD25-764B-8D1D-892AE472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19DEB4-CF38-3C4D-A652-74A9CA5C5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56" y="3082925"/>
            <a:ext cx="4800600" cy="2457450"/>
          </a:xfrm>
        </p:spPr>
      </p:pic>
    </p:spTree>
    <p:extLst>
      <p:ext uri="{BB962C8B-B14F-4D97-AF65-F5344CB8AC3E}">
        <p14:creationId xmlns:p14="http://schemas.microsoft.com/office/powerpoint/2010/main" val="2878947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11F92-7B58-6148-A78E-EDCE559DA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008" y="0"/>
            <a:ext cx="10515600" cy="2705712"/>
          </a:xfrm>
        </p:spPr>
        <p:txBody>
          <a:bodyPr/>
          <a:lstStyle/>
          <a:p>
            <a:r>
              <a:rPr lang="en-GB"/>
              <a:t>আজকে আমাদের পাঠের বিষয় হলো  	-ই- গভর্নেন্স ও গুড গভর্নেন্স।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FB4CE-F888-8945-B1E4-5DD8A9DC5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219" y="3137511"/>
            <a:ext cx="10515600" cy="27057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/>
              <a:t>এই অধ্যায় পাঠ শেষে আমরা-</a:t>
            </a:r>
          </a:p>
          <a:p>
            <a:r>
              <a:rPr lang="en-GB"/>
              <a:t>ই-গভর্নেন্স এর ধারণা বর্ণনা  করতে পারব;</a:t>
            </a:r>
          </a:p>
          <a:p>
            <a:r>
              <a:rPr lang="en-GB"/>
              <a:t>ই-গভর্নেন্সের উদ্দেশ্য ব্যাখ্যা করতে পারব;</a:t>
            </a:r>
          </a:p>
          <a:p>
            <a:r>
              <a:rPr lang="en-GB"/>
              <a:t> ই-গভর্নেন্সের বৈশিষ্ট্য বর্ণনা করতে পারব;</a:t>
            </a:r>
          </a:p>
          <a:p>
            <a:r>
              <a:rPr lang="en-GB"/>
              <a:t>সুশাসন প্রতিষ্ঠায় এর প্রয়োজনীয়তা ব্যাখ্যা করতে পারব;</a:t>
            </a:r>
          </a:p>
          <a:p>
            <a:r>
              <a:rPr lang="en-GB"/>
              <a:t>ই- গভর্নেন্সের প্রতিবন্ধতা দূরীকরণের উপায় বর্ণনা করতে  পারব।    </a:t>
            </a:r>
          </a:p>
          <a:p>
            <a:pPr marL="0" indent="0">
              <a:buNone/>
            </a:pPr>
            <a:r>
              <a:rPr lang="en-GB"/>
              <a:t>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10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6764-8A6C-3B4F-B2D7-62A1927CD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ই-গভর্ন্যান্সের </a:t>
            </a:r>
            <a:r>
              <a:rPr lang="en-GB">
                <a:solidFill>
                  <a:schemeClr val="accent2">
                    <a:lumMod val="75000"/>
                  </a:schemeClr>
                </a:solidFill>
              </a:rPr>
              <a:t>ধারণা</a:t>
            </a:r>
            <a:r>
              <a:rPr lang="en-GB"/>
              <a:t>ঃ</a:t>
            </a:r>
            <a:r>
              <a:rPr lang="en-GB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E05CF-86E0-6B4C-AB0E-11625D051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/>
              <a:t>আধুনিক যুগকে বলা হয় তথ্য ও যোগাযোগ প্রযুক্তির যুগ। জীবনের প্রতিটি ক্ষেত্রে তথ্যপ্রযুক্তির ব্যবহার মানুষকে দিয়েছে অবারিত সুযোগ, জীবনকে দিয়েছে স্বাচ্ছন্দ ও গতিশীলতা। </a:t>
            </a:r>
          </a:p>
          <a:p>
            <a:r>
              <a:rPr lang="en-GB"/>
              <a:t>তথ্য ও প্রযুক্তিনির্ভর শাসনব্যবস্থাই হলো ই-গভর্ন্যান্স। </a:t>
            </a:r>
          </a:p>
          <a:p>
            <a:r>
              <a:rPr lang="en-GB"/>
              <a:t>জাতিসংঘ এক সংজ্ঞায় বলেছে,” সরকারি তথ্য ও নাগরিকের যাবতীয় তথ্য ইন্টারনেট এবং ওয়ার্ল্ড ওয়াইড ওয়েবের মাধ্যমে জনগনের নিকট পৌছানোর ব্যবস্থাই হলো ই-গভর্ন্যান্স।</a:t>
            </a:r>
          </a:p>
          <a:p>
            <a:r>
              <a:rPr lang="en-GB"/>
              <a:t>ভারতের অন্ধ্র প্রদেশের মূখ্যমন্ত্রী চন্দ্রবাবু নাইডু ই-গভর্ন্যান্সকে  SMART সরকার বলেছে। তিনি smart  শব্দের পূর্ণরুপ হিসেবে বলেন-</a:t>
            </a:r>
          </a:p>
          <a:p>
            <a:r>
              <a:rPr lang="en-GB"/>
              <a:t> S=Simple </a:t>
            </a:r>
          </a:p>
          <a:p>
            <a:r>
              <a:rPr lang="en-GB"/>
              <a:t>M= Moral </a:t>
            </a:r>
          </a:p>
          <a:p>
            <a:r>
              <a:rPr lang="en-GB"/>
              <a:t>A=Accountable </a:t>
            </a:r>
          </a:p>
          <a:p>
            <a:r>
              <a:rPr lang="en-GB"/>
              <a:t>R= Responsibe</a:t>
            </a:r>
          </a:p>
          <a:p>
            <a:r>
              <a:rPr lang="en-GB"/>
              <a:t>T=   Transparency          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88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AA011-0886-8347-A583-EC222859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e-governance </a:t>
            </a:r>
            <a:r>
              <a:rPr lang="en-GB" sz="1800"/>
              <a:t> </a:t>
            </a:r>
            <a:r>
              <a:rPr lang="en-GB" sz="3200"/>
              <a:t>এর ধারণা-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F236A-21DC-4943-9A6E-D218E6B6A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সুতরাং ই-গভর্ন্যান্স বলতে তথ্যপ্রযুক্তি , তথ্য ও যোগাযোগ প্রযুক্তি এবং ইন্টারনেট ও ককম্পিউটারভিত্তিক যোগাযোগ প্রযুক্তির উপযুক্ত ব্যবহারের মাধ্যমে দক্ষতা ও নিষ্ঠার সাথে জনগণের দোড়গোড়ায় রাষ্ট্রের যাবতীয় তথ্য পৌঁছে দেওয়ার সরকারি ব্যবস্থাকে বোঝায়।    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03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38871-3A7A-7048-A0DE-196346ABD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ই-গভর্ন্যান্স –এর প্রয়োগ ক্ষেত্র মূলত তিনটি-  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3C19C-8292-764F-B54C-79BCCC9A0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b="1">
                <a:solidFill>
                  <a:schemeClr val="accent6"/>
                </a:solidFill>
              </a:rPr>
              <a:t>ই-প্রশাসনঃ</a:t>
            </a:r>
            <a:r>
              <a:rPr lang="en-GB" sz="4000">
                <a:solidFill>
                  <a:schemeClr val="accent6"/>
                </a:solidFill>
              </a:rPr>
              <a:t> </a:t>
            </a:r>
            <a:r>
              <a:rPr lang="en-GB"/>
              <a:t>ই-প্রশাসন বলতে তথ্য ও যোগাযোগ প্রযুক্তিকে ব্যবহার করে সরকারের অভ্যন্তরীণ  কার্যক্রম পরিচালনাকে বোঝায় ।</a:t>
            </a:r>
          </a:p>
          <a:p>
            <a:r>
              <a:rPr lang="en-GB" sz="4000" b="1">
                <a:solidFill>
                  <a:schemeClr val="accent6"/>
                </a:solidFill>
              </a:rPr>
              <a:t>ই-সেবাঃ</a:t>
            </a:r>
            <a:r>
              <a:rPr lang="en-GB" sz="4000" b="1"/>
              <a:t> </a:t>
            </a:r>
            <a:r>
              <a:rPr lang="en-GB" b="1"/>
              <a:t>ই-সেবা বলতে সরকার কর্তৃক নাগরিকদের প্রদত্ত সেবাকে বোঝায়। উদাহরণস্বরূপ  অনলাইনে বিভিন্ন সরকারি দলিলপত্র  প্রাপ্তির জন্য নাগরিকদের অবদান।</a:t>
            </a:r>
          </a:p>
          <a:p>
            <a:r>
              <a:rPr lang="en-GB" sz="4000" b="1">
                <a:solidFill>
                  <a:schemeClr val="accent6"/>
                </a:solidFill>
              </a:rPr>
              <a:t>ই-গণতন্ত্রঃ  </a:t>
            </a:r>
            <a:r>
              <a:rPr lang="en-GB" sz="4000" b="1"/>
              <a:t> </a:t>
            </a:r>
            <a:r>
              <a:rPr lang="en-GB"/>
              <a:t>  </a:t>
            </a:r>
            <a:r>
              <a:rPr lang="en-GB" b="1"/>
              <a:t>ই-গণতন্ত্র বলতে তথ্য ও যোগাযোগ প্রযুক্তিকে  ব্যবহার করে  বৃহদায়তনে নাগরিকের রাজনৈতিক অংশগ্রহণ ও সিদ্ধান্ত গ্রহণ প্রক্রিয়ায় অংশগ্রহণকে বোঝায়।     </a:t>
            </a:r>
            <a:endParaRPr lang="en-US" sz="40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80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5BDFB-194B-234C-B131-86677F92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ই-গভর্ন্যান্সের এর উদ্দেশ্য-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5F6FC-C206-5E45-B39E-D7F7EA138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>
                <a:solidFill>
                  <a:schemeClr val="tx1"/>
                </a:solidFill>
              </a:rPr>
              <a:t>আধুনিক যুগ তথ্য ও যোগাযোগ প্রযুক্তির যুগ।  সরকারি কর্মকান্ডে স্বচ্ছতা, জবাবদিহিতা বৃদ্ধি , সিদ্ধান্ত গ্রহণ প্রক্রিয়ায় জনগণের অংশগ্রহণই ই-গর্ভনেন্সের উদ্দেশ্য।  </a:t>
            </a:r>
            <a:endParaRPr lang="en-GB" sz="2800" b="1" i="1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800" b="1" i="1">
                <a:solidFill>
                  <a:schemeClr val="accent5">
                    <a:lumMod val="50000"/>
                  </a:schemeClr>
                </a:solidFill>
              </a:rPr>
              <a:t>সুশাসন প্রতিষ্ঠা;</a:t>
            </a:r>
          </a:p>
          <a:p>
            <a:r>
              <a:rPr lang="en-GB" sz="2800" b="1" i="1">
                <a:solidFill>
                  <a:schemeClr val="accent5">
                    <a:lumMod val="50000"/>
                  </a:schemeClr>
                </a:solidFill>
              </a:rPr>
              <a:t>উন্নত মানের সেবা;</a:t>
            </a:r>
          </a:p>
          <a:p>
            <a:r>
              <a:rPr lang="en-GB" sz="2800" b="1" i="1">
                <a:solidFill>
                  <a:schemeClr val="accent5">
                    <a:lumMod val="50000"/>
                  </a:schemeClr>
                </a:solidFill>
              </a:rPr>
              <a:t>তথ্যের অবাধ প্রবাহ;</a:t>
            </a:r>
          </a:p>
          <a:p>
            <a:r>
              <a:rPr lang="en-GB" sz="2800" b="1" i="1">
                <a:solidFill>
                  <a:schemeClr val="accent5">
                    <a:lumMod val="50000"/>
                  </a:schemeClr>
                </a:solidFill>
              </a:rPr>
              <a:t>দ্রুত গতিতে কাজ সম্পন্ন ;৷৷৷৷৷  চলমান       </a:t>
            </a:r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66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2FDE5-9CE1-2849-BCAB-9B044E57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EE52B-3CFE-1F49-A390-CBE56E4D98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B9914-2903-7C46-B5CD-2EB93772F4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 </a:t>
            </a:r>
            <a:r>
              <a:rPr lang="en-GB" sz="2800" b="1" i="1"/>
              <a:t>দূর্নীতি  দূরীকরণ;</a:t>
            </a:r>
          </a:p>
          <a:p>
            <a:r>
              <a:rPr lang="en-GB" sz="2800" b="1" i="1"/>
              <a:t>সরকারের দক্ষতা বৃদ্ধি;</a:t>
            </a:r>
          </a:p>
          <a:p>
            <a:r>
              <a:rPr lang="en-GB" sz="2800" b="1" i="1"/>
              <a:t>স্বচ্ছতা ও জবাবদিহিতা নিশ্চিতকরণ</a:t>
            </a:r>
          </a:p>
          <a:p>
            <a:r>
              <a:rPr lang="en-GB" sz="2800" b="1" i="1"/>
              <a:t>জনগণের  অংশগ্রহণ ও ক্ষমতা বৃদ্ধি।     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56CF0D-CE02-E545-8988-6DED174AD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C12C02-5953-2A44-BEB1-A884BB4E22D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80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9" id="{ED3996BA-162B-43C7-B0E2-A5CA4E649741}" vid="{187088E4-27D7-4455-856F-4A44258D82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Ion Boardroom</vt:lpstr>
      <vt:lpstr>সবাইকে ফুলেল শুভেচছা  </vt:lpstr>
      <vt:lpstr>PowerPoint Presentation</vt:lpstr>
      <vt:lpstr>PowerPoint Presentation</vt:lpstr>
      <vt:lpstr>আজকে আমাদের পাঠের বিষয় হলো   -ই- গভর্নেন্স ও গুড গভর্নেন্স। </vt:lpstr>
      <vt:lpstr>ই-গভর্ন্যান্সের ধারণাঃ </vt:lpstr>
      <vt:lpstr>e-governance  এর ধারণা- </vt:lpstr>
      <vt:lpstr>ই-গভর্ন্যান্স –এর প্রয়োগ ক্ষেত্র মূলত তিনটি-   </vt:lpstr>
      <vt:lpstr> ই-গভর্ন্যান্সের এর উদ্দেশ্য- </vt:lpstr>
      <vt:lpstr>PowerPoint Presentation</vt:lpstr>
      <vt:lpstr>PowerPoint Presentation</vt:lpstr>
      <vt:lpstr>ই-গর্ভনেন্সের প্রতিবন্ধকতা উত্তরনের উপায়ঃ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ফুলেল শুভেচছা  </dc:title>
  <dc:creator>8801717866652</dc:creator>
  <cp:lastModifiedBy>Unknown User</cp:lastModifiedBy>
  <cp:revision>18</cp:revision>
  <dcterms:created xsi:type="dcterms:W3CDTF">2019-09-15T05:46:10Z</dcterms:created>
  <dcterms:modified xsi:type="dcterms:W3CDTF">2020-02-29T15:12:45Z</dcterms:modified>
</cp:coreProperties>
</file>