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07A4-0180-4BEC-BAF7-E40556235A1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BC11-AEEE-471F-BACB-A4C3F8C4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2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07A4-0180-4BEC-BAF7-E40556235A1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BC11-AEEE-471F-BACB-A4C3F8C4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0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07A4-0180-4BEC-BAF7-E40556235A1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BC11-AEEE-471F-BACB-A4C3F8C4E9F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877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07A4-0180-4BEC-BAF7-E40556235A1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BC11-AEEE-471F-BACB-A4C3F8C4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47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07A4-0180-4BEC-BAF7-E40556235A1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BC11-AEEE-471F-BACB-A4C3F8C4E9F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5501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07A4-0180-4BEC-BAF7-E40556235A1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BC11-AEEE-471F-BACB-A4C3F8C4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7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07A4-0180-4BEC-BAF7-E40556235A1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BC11-AEEE-471F-BACB-A4C3F8C4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39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07A4-0180-4BEC-BAF7-E40556235A1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BC11-AEEE-471F-BACB-A4C3F8C4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07A4-0180-4BEC-BAF7-E40556235A1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BC11-AEEE-471F-BACB-A4C3F8C4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07A4-0180-4BEC-BAF7-E40556235A1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BC11-AEEE-471F-BACB-A4C3F8C4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4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07A4-0180-4BEC-BAF7-E40556235A1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BC11-AEEE-471F-BACB-A4C3F8C4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5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07A4-0180-4BEC-BAF7-E40556235A1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BC11-AEEE-471F-BACB-A4C3F8C4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5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07A4-0180-4BEC-BAF7-E40556235A1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BC11-AEEE-471F-BACB-A4C3F8C4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99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07A4-0180-4BEC-BAF7-E40556235A1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BC11-AEEE-471F-BACB-A4C3F8C4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2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07A4-0180-4BEC-BAF7-E40556235A1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BC11-AEEE-471F-BACB-A4C3F8C4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8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07A4-0180-4BEC-BAF7-E40556235A1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BC11-AEEE-471F-BACB-A4C3F8C4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7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307A4-0180-4BEC-BAF7-E40556235A1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AEBC11-AEEE-471F-BACB-A4C3F8C4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33" y="263035"/>
            <a:ext cx="9359779" cy="60070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42558" y="6073260"/>
            <a:ext cx="4839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3600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90600" y="914400"/>
            <a:ext cx="0" cy="47751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905000" y="914400"/>
            <a:ext cx="0" cy="38180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94114" y="4686299"/>
            <a:ext cx="4087587" cy="1348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39369" y="5079999"/>
            <a:ext cx="0" cy="8809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569174" y="2517017"/>
            <a:ext cx="13778" cy="312178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05000" y="5079999"/>
            <a:ext cx="254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30400" y="5105401"/>
            <a:ext cx="4030135" cy="86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3467" y="5638800"/>
            <a:ext cx="1642533" cy="322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5638800"/>
            <a:ext cx="3048000" cy="322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940430" y="2534094"/>
            <a:ext cx="6193" cy="219834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Delay 13"/>
          <p:cNvSpPr/>
          <p:nvPr/>
        </p:nvSpPr>
        <p:spPr>
          <a:xfrm rot="5400000">
            <a:off x="3490986" y="4614936"/>
            <a:ext cx="833970" cy="451758"/>
          </a:xfrm>
          <a:prstGeom prst="flowChartDela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48744" y="4080150"/>
            <a:ext cx="6858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21387" y="3809545"/>
            <a:ext cx="160396" cy="130453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56214" y="3809545"/>
            <a:ext cx="870860" cy="19124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</a:endParaRPr>
          </a:p>
        </p:txBody>
      </p:sp>
      <p:sp>
        <p:nvSpPr>
          <p:cNvPr id="18" name="Arc 17"/>
          <p:cNvSpPr/>
          <p:nvPr/>
        </p:nvSpPr>
        <p:spPr>
          <a:xfrm>
            <a:off x="5415642" y="2150888"/>
            <a:ext cx="533400" cy="838200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</a:endParaRPr>
          </a:p>
        </p:txBody>
      </p:sp>
      <p:sp>
        <p:nvSpPr>
          <p:cNvPr id="19" name="Arc 18"/>
          <p:cNvSpPr/>
          <p:nvPr/>
        </p:nvSpPr>
        <p:spPr>
          <a:xfrm>
            <a:off x="457200" y="609600"/>
            <a:ext cx="533400" cy="838200"/>
          </a:xfrm>
          <a:prstGeom prst="arc">
            <a:avLst>
              <a:gd name="adj1" fmla="val 15410543"/>
              <a:gd name="adj2" fmla="val 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</a:endParaRPr>
          </a:p>
        </p:txBody>
      </p:sp>
      <p:sp>
        <p:nvSpPr>
          <p:cNvPr id="20" name="Arc 19"/>
          <p:cNvSpPr/>
          <p:nvPr/>
        </p:nvSpPr>
        <p:spPr>
          <a:xfrm rot="16428376">
            <a:off x="8529067" y="2165954"/>
            <a:ext cx="838200" cy="736280"/>
          </a:xfrm>
          <a:prstGeom prst="arc">
            <a:avLst>
              <a:gd name="adj1" fmla="val 16131143"/>
              <a:gd name="adj2" fmla="val 2070336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</a:endParaRPr>
          </a:p>
        </p:txBody>
      </p:sp>
      <p:sp>
        <p:nvSpPr>
          <p:cNvPr id="21" name="Arc 20"/>
          <p:cNvSpPr/>
          <p:nvPr/>
        </p:nvSpPr>
        <p:spPr>
          <a:xfrm rot="16428376">
            <a:off x="1842406" y="660560"/>
            <a:ext cx="838200" cy="736280"/>
          </a:xfrm>
          <a:prstGeom prst="arc">
            <a:avLst>
              <a:gd name="adj1" fmla="val 16131143"/>
              <a:gd name="adj2" fmla="val 21467153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6433" y="1244601"/>
            <a:ext cx="86692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NikoshB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66356" y="4707679"/>
            <a:ext cx="1815736" cy="372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NikoshB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33850" y="4732440"/>
            <a:ext cx="1847851" cy="381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NikoshB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76258" y="4080150"/>
            <a:ext cx="252503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NikoshB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3947" y="1252356"/>
            <a:ext cx="86692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NikoshB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54714" y="4711380"/>
            <a:ext cx="1815736" cy="372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NikoshB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52684" y="4732439"/>
            <a:ext cx="197597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NikoshB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84207" y="2762800"/>
            <a:ext cx="256086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NikoshBAN"/>
            </a:endParaRPr>
          </a:p>
        </p:txBody>
      </p:sp>
      <p:sp>
        <p:nvSpPr>
          <p:cNvPr id="30" name="Rounded Rectangle 29"/>
          <p:cNvSpPr/>
          <p:nvPr/>
        </p:nvSpPr>
        <p:spPr>
          <a:xfrm rot="5400000">
            <a:off x="3462746" y="3664836"/>
            <a:ext cx="870860" cy="19124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</a:endParaRPr>
          </a:p>
        </p:txBody>
      </p:sp>
      <p:sp>
        <p:nvSpPr>
          <p:cNvPr id="31" name="Rounded Rectangle 30"/>
          <p:cNvSpPr/>
          <p:nvPr/>
        </p:nvSpPr>
        <p:spPr>
          <a:xfrm rot="16200000">
            <a:off x="3462747" y="3138843"/>
            <a:ext cx="870860" cy="1912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</a:endParaRPr>
          </a:p>
        </p:txBody>
      </p:sp>
      <p:sp>
        <p:nvSpPr>
          <p:cNvPr id="32" name="Arc 31"/>
          <p:cNvSpPr/>
          <p:nvPr/>
        </p:nvSpPr>
        <p:spPr>
          <a:xfrm rot="6865125">
            <a:off x="3524199" y="3824529"/>
            <a:ext cx="663422" cy="764417"/>
          </a:xfrm>
          <a:prstGeom prst="arc">
            <a:avLst>
              <a:gd name="adj1" fmla="val 16200000"/>
              <a:gd name="adj2" fmla="val 13267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10104" y="1115310"/>
            <a:ext cx="86526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latin typeface="NikoshBAN"/>
            </a:endParaRPr>
          </a:p>
        </p:txBody>
      </p:sp>
      <p:sp>
        <p:nvSpPr>
          <p:cNvPr id="34" name="Oval Callout 33"/>
          <p:cNvSpPr/>
          <p:nvPr/>
        </p:nvSpPr>
        <p:spPr>
          <a:xfrm>
            <a:off x="4062743" y="2068213"/>
            <a:ext cx="1547892" cy="897608"/>
          </a:xfrm>
          <a:prstGeom prst="wedgeEllipseCallout">
            <a:avLst>
              <a:gd name="adj1" fmla="val -60919"/>
              <a:gd name="adj2" fmla="val 12435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স্টপ কর্ক </a:t>
            </a:r>
            <a:r>
              <a:rPr lang="en-US" dirty="0" smtClean="0">
                <a:solidFill>
                  <a:srgbClr val="C00000"/>
                </a:solidFill>
                <a:latin typeface="NikoshBAN"/>
                <a:cs typeface="NikoshBAN" panose="02000000000000000000" pitchFamily="2" charset="0"/>
              </a:rPr>
              <a:t>S</a:t>
            </a:r>
            <a:endParaRPr lang="en-US" dirty="0">
              <a:solidFill>
                <a:srgbClr val="C00000"/>
              </a:solidFill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82952" y="2976708"/>
            <a:ext cx="3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NikoshBAN"/>
              </a:rPr>
              <a:t>B</a:t>
            </a:r>
            <a:endParaRPr lang="en-US" dirty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39517" y="119794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NikoshBAN"/>
              </a:rPr>
              <a:t>A</a:t>
            </a:r>
            <a:endParaRPr lang="en-US" dirty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70111" y="4743577"/>
            <a:ext cx="2351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NikoshBAN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5962226"/>
            <a:ext cx="1257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পারেনঃ</a:t>
            </a:r>
            <a:r>
              <a:rPr lang="en-US" baseline="0" dirty="0" smtClean="0"/>
              <a:t> </a:t>
            </a:r>
            <a:r>
              <a:rPr lang="bn-IN" baseline="0" dirty="0" smtClean="0"/>
              <a:t>১।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পাত্রে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পানির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বেশি</a:t>
            </a:r>
            <a:r>
              <a:rPr lang="en-US" baseline="0" dirty="0" smtClean="0"/>
              <a:t> ?</a:t>
            </a:r>
            <a:r>
              <a:rPr lang="bn-IN" baseline="0" dirty="0" smtClean="0"/>
              <a:t> ২। কর্ক খুলে দিলে পানি কোন পাত্রের দিকে যাবে ? </a:t>
            </a:r>
            <a:r>
              <a:rPr lang="en-US" baseline="0" dirty="0" smtClean="0"/>
              <a:t> </a:t>
            </a:r>
            <a:r>
              <a:rPr lang="en-US" dirty="0" err="1" smtClean="0"/>
              <a:t>আস্তে</a:t>
            </a:r>
            <a:r>
              <a:rPr lang="en-US" dirty="0" smtClean="0"/>
              <a:t> </a:t>
            </a:r>
            <a:r>
              <a:rPr lang="en-US" dirty="0" err="1" smtClean="0"/>
              <a:t>আস্তে</a:t>
            </a:r>
            <a:r>
              <a:rPr lang="en-US" dirty="0" smtClean="0"/>
              <a:t> 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পানির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নিম্নমুখী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প্রবাহে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স্টপকর্ক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খুলে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নিম্নতর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তলের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প্রবাহিত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0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3" grpId="0" animBg="1"/>
      <p:bldP spid="34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971800" y="1371600"/>
            <a:ext cx="3009900" cy="838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505200"/>
            <a:ext cx="84582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2950" y="7020656"/>
            <a:ext cx="84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/>
              <a:t>শিক্ষার্থীরা</a:t>
            </a:r>
            <a:r>
              <a:rPr lang="bn-IN" baseline="0" dirty="0" smtClean="0"/>
              <a:t> জোড়ায় আলোচনা করে খাতায় উত্তর লিখবে । এখানে সময় উল্লেখ করে দিতে পারেন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3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3657600" cy="5925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62000"/>
            <a:ext cx="28575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6241" y="1106214"/>
            <a:ext cx="2514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NikoshBAN"/>
              </a:rPr>
              <a:t>100˚C </a:t>
            </a:r>
          </a:p>
          <a:p>
            <a:r>
              <a:rPr lang="bn-IN" sz="1600" dirty="0" smtClean="0">
                <a:latin typeface="NikoshBAN"/>
                <a:cs typeface="NikoshBAN" panose="02000000000000000000" pitchFamily="2" charset="0"/>
              </a:rPr>
              <a:t>পানি বাস্পে পরিণত হয় </a:t>
            </a:r>
            <a:r>
              <a:rPr lang="bn-IN" sz="1600" dirty="0" smtClean="0">
                <a:latin typeface="NikoshBAN"/>
              </a:rPr>
              <a:t>।</a:t>
            </a:r>
            <a:endParaRPr lang="en-US" sz="1600" dirty="0" smtClean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8824" y="3283901"/>
            <a:ext cx="2590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5393" y="3987225"/>
            <a:ext cx="27568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NikoshBAN"/>
              </a:rPr>
              <a:t>0˚C </a:t>
            </a:r>
          </a:p>
          <a:p>
            <a:r>
              <a:rPr lang="bn-IN" sz="1600" dirty="0" smtClean="0">
                <a:latin typeface="NikoshBAN"/>
                <a:cs typeface="NikoshBAN" panose="02000000000000000000" pitchFamily="2" charset="0"/>
              </a:rPr>
              <a:t>পানি বরফে পরিণত হয় </a:t>
            </a:r>
            <a:endParaRPr lang="en-US" sz="1600" dirty="0"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6256" y="5490422"/>
            <a:ext cx="18288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1600" b="1" dirty="0" smtClean="0">
                <a:solidFill>
                  <a:srgbClr val="C00000"/>
                </a:solidFill>
                <a:latin typeface="NikoshBAN"/>
                <a:cs typeface="NikoshBAN" panose="02000000000000000000" pitchFamily="2" charset="0"/>
              </a:rPr>
              <a:t>সেলসিয়াস থার্মোমিটার </a:t>
            </a:r>
            <a:endParaRPr lang="en-US" sz="1600" b="1" dirty="0">
              <a:solidFill>
                <a:srgbClr val="C00000"/>
              </a:solidFill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1352" y="4495800"/>
            <a:ext cx="636814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1600" dirty="0">
                <a:latin typeface="NikoshBAN"/>
                <a:cs typeface="NikoshBAN" panose="02000000000000000000" pitchFamily="2" charset="0"/>
              </a:rPr>
              <a:t>থার্মোমিটারের মধ্যে যে পদার্থ ব্যবহার করা হয় তাকে </a:t>
            </a:r>
            <a:r>
              <a:rPr lang="bn-IN" sz="1600" dirty="0" smtClean="0">
                <a:latin typeface="NikoshBAN"/>
                <a:cs typeface="NikoshBAN" panose="02000000000000000000" pitchFamily="2" charset="0"/>
              </a:rPr>
              <a:t>কী বলে ?</a:t>
            </a:r>
            <a:endParaRPr lang="en-US" sz="1600" dirty="0"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006" y="4911645"/>
            <a:ext cx="68199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1600" dirty="0">
                <a:solidFill>
                  <a:schemeClr val="bg1"/>
                </a:solidFill>
                <a:latin typeface="NikoshBAN"/>
                <a:cs typeface="NikoshBAN" panose="02000000000000000000" pitchFamily="2" charset="0"/>
              </a:rPr>
              <a:t>থার্মোমিটারের মধ্যে </a:t>
            </a:r>
            <a:r>
              <a:rPr lang="bn-IN" sz="1600" dirty="0" smtClean="0">
                <a:solidFill>
                  <a:schemeClr val="bg1"/>
                </a:solidFill>
                <a:latin typeface="NikoshBAN"/>
                <a:cs typeface="NikoshBAN" panose="02000000000000000000" pitchFamily="2" charset="0"/>
              </a:rPr>
              <a:t>রক্ষিত পারদকে </a:t>
            </a:r>
            <a:r>
              <a:rPr lang="bn-IN" sz="1600" dirty="0">
                <a:solidFill>
                  <a:schemeClr val="bg1"/>
                </a:solidFill>
                <a:latin typeface="NikoshBAN"/>
                <a:cs typeface="NikoshBAN" panose="02000000000000000000" pitchFamily="2" charset="0"/>
              </a:rPr>
              <a:t>তাপমাত্রিক </a:t>
            </a:r>
            <a:r>
              <a:rPr lang="bn-IN" sz="1600" dirty="0" smtClean="0">
                <a:solidFill>
                  <a:schemeClr val="bg1"/>
                </a:solidFill>
                <a:latin typeface="NikoshBAN"/>
                <a:cs typeface="NikoshBAN" panose="02000000000000000000" pitchFamily="2" charset="0"/>
              </a:rPr>
              <a:t>পদার্থ বলে ।</a:t>
            </a:r>
            <a:endParaRPr lang="en-US" sz="1600" dirty="0">
              <a:solidFill>
                <a:schemeClr val="bg1"/>
              </a:solidFill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4485" y="4900853"/>
            <a:ext cx="485502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1600" dirty="0" smtClean="0">
                <a:latin typeface="NikoshBAN"/>
                <a:cs typeface="NikoshBAN" panose="02000000000000000000" pitchFamily="2" charset="0"/>
              </a:rPr>
              <a:t>থার্মোমিটারের পারদ দৈর্ঘ্যকে কী বলে ? </a:t>
            </a:r>
            <a:endParaRPr lang="en-US" sz="1600" dirty="0"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5405440"/>
            <a:ext cx="61722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1600" dirty="0" smtClean="0">
                <a:solidFill>
                  <a:schemeClr val="bg1"/>
                </a:solidFill>
                <a:latin typeface="NikoshBAN"/>
                <a:cs typeface="NikoshBAN" panose="02000000000000000000" pitchFamily="2" charset="0"/>
              </a:rPr>
              <a:t>থার্মোমিটারের পারদ দৈর্ঘ্যকে তাপমাত্রিক ধর্ম বলা হয় ।</a:t>
            </a:r>
            <a:endParaRPr lang="en-US" sz="1600" dirty="0">
              <a:solidFill>
                <a:schemeClr val="bg1"/>
              </a:solidFill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3255122"/>
            <a:ext cx="28575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1600" dirty="0" smtClean="0">
                <a:solidFill>
                  <a:schemeClr val="bg1"/>
                </a:solidFill>
                <a:latin typeface="NikoshBAN"/>
                <a:cs typeface="NikoshBAN" panose="02000000000000000000" pitchFamily="2" charset="0"/>
              </a:rPr>
              <a:t>         তাপের প্রভাবে ।</a:t>
            </a:r>
            <a:endParaRPr lang="en-US" sz="1600" dirty="0">
              <a:solidFill>
                <a:schemeClr val="bg1"/>
              </a:solidFill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2381249" y="2465794"/>
            <a:ext cx="1066800" cy="335131"/>
          </a:xfrm>
          <a:prstGeom prst="wedgeRoundRectCallout">
            <a:avLst>
              <a:gd name="adj1" fmla="val -140478"/>
              <a:gd name="adj2" fmla="val 351747"/>
              <a:gd name="adj3" fmla="val 16667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latin typeface="NikoshBAN"/>
                <a:cs typeface="NikoshBAN" panose="02000000000000000000" pitchFamily="2" charset="0"/>
              </a:rPr>
              <a:t>পারদ</a:t>
            </a:r>
            <a:endParaRPr lang="en-US" sz="1600" dirty="0"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196" y="3256982"/>
            <a:ext cx="355690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1600" dirty="0" smtClean="0">
                <a:solidFill>
                  <a:schemeClr val="bg1"/>
                </a:solidFill>
                <a:latin typeface="NikoshBAN"/>
                <a:cs typeface="NikoshBAN" panose="02000000000000000000" pitchFamily="2" charset="0"/>
              </a:rPr>
              <a:t> কিসের প্রভাবে দন্ডটি বেঁকে যাচ্ছে ?</a:t>
            </a:r>
            <a:endParaRPr lang="en-US" sz="1600" dirty="0">
              <a:solidFill>
                <a:schemeClr val="bg1"/>
              </a:solidFill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347" y="298279"/>
            <a:ext cx="440667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>
              <a:latin typeface="NikoshB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5540" y="720104"/>
            <a:ext cx="4038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>
              <a:latin typeface="NikoshB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6986582"/>
            <a:ext cx="11429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/>
              <a:t>৬.২</a:t>
            </a:r>
            <a:r>
              <a:rPr lang="bn-IN" baseline="0" dirty="0" smtClean="0"/>
              <a:t> পাঠে পদার্থের </a:t>
            </a:r>
            <a:r>
              <a:rPr lang="bn-IN" dirty="0" smtClean="0"/>
              <a:t>তাপমাত্রিক ধর্ম</a:t>
            </a:r>
            <a:r>
              <a:rPr lang="bn-IN" baseline="0" dirty="0" smtClean="0"/>
              <a:t> আলোচনা করার জন্য স্লাইড টি দেখাতে পারেন ।গ্যাস থার্মোমিটারে রক্ষিত গ্যাস কে তাপমাত্রিক পদার্থ এবং গ্যাসের চাপকে তাপমাত্রিক ধর্ম বলা হয়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4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1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742" y="990600"/>
            <a:ext cx="9057595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/>
                <a:cs typeface="NikoshBAN" panose="02000000000000000000" pitchFamily="2" charset="0"/>
              </a:rPr>
              <a:t>তাপমাত্রার এককঃ </a:t>
            </a:r>
            <a:r>
              <a:rPr lang="bn-IN" sz="2800" dirty="0" smtClean="0">
                <a:latin typeface="NikoshBAN"/>
                <a:cs typeface="NikoshBAN" panose="02000000000000000000" pitchFamily="2" charset="0"/>
              </a:rPr>
              <a:t>আন্তর্জাতিক পদ্ধতিতে তাপমাত্রার একক কেলভিন (</a:t>
            </a:r>
            <a:r>
              <a:rPr lang="en-US" sz="2800" dirty="0" smtClean="0">
                <a:latin typeface="NikoshBAN"/>
                <a:cs typeface="NikoshBAN" panose="02000000000000000000" pitchFamily="2" charset="0"/>
              </a:rPr>
              <a:t>K)</a:t>
            </a:r>
            <a:r>
              <a:rPr lang="bn-IN" sz="2800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/>
              </a:rPr>
              <a:t>।</a:t>
            </a:r>
            <a:endParaRPr lang="en-US" sz="28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343" y="3276600"/>
            <a:ext cx="963862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66"/>
                </a:solidFill>
                <a:latin typeface="NikoshBAN"/>
                <a:cs typeface="NikoshBAN" panose="02000000000000000000" pitchFamily="2" charset="0"/>
              </a:rPr>
              <a:t>কেলভিনঃ</a:t>
            </a:r>
            <a:r>
              <a:rPr lang="bn-IN" sz="2800" dirty="0" smtClean="0">
                <a:latin typeface="NikoshBAN"/>
                <a:cs typeface="NikoshBAN" panose="02000000000000000000" pitchFamily="2" charset="0"/>
              </a:rPr>
              <a:t> যে নির্দিষ্ট তাপমাত্রা ও চাপে পানি তিন অবস্থাতেই অর্থাৎ বরফ, পানি এবং জলীয় বাস্প রুপে অবস্থান করে তাকে পানির ত্রৈধবিন্দু </a:t>
            </a:r>
            <a:r>
              <a:rPr lang="bn-IN" sz="2800" dirty="0" smtClean="0">
                <a:latin typeface="NikoshBAN"/>
              </a:rPr>
              <a:t>(</a:t>
            </a:r>
            <a:r>
              <a:rPr lang="en-US" sz="2800" dirty="0" smtClean="0">
                <a:latin typeface="NikoshBAN"/>
              </a:rPr>
              <a:t>Triple Point )</a:t>
            </a:r>
            <a:r>
              <a:rPr lang="bn-IN" sz="2800" dirty="0" smtClean="0">
                <a:latin typeface="NikoshBAN"/>
              </a:rPr>
              <a:t> </a:t>
            </a:r>
            <a:r>
              <a:rPr lang="bn-IN" sz="2800" dirty="0" smtClean="0">
                <a:latin typeface="NikoshBAN"/>
                <a:cs typeface="NikoshBAN" panose="02000000000000000000" pitchFamily="2" charset="0"/>
              </a:rPr>
              <a:t>বলে । এই ত্রৈধবিন্দুর তাপমাত্রা </a:t>
            </a:r>
            <a:r>
              <a:rPr lang="en-US" sz="2800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/>
                <a:cs typeface="Mongolian Baiti" panose="03000500000000000000" pitchFamily="66" charset="0"/>
              </a:rPr>
              <a:t>273</a:t>
            </a:r>
            <a:r>
              <a:rPr lang="en-US" sz="2800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/>
                <a:cs typeface="Mongolian Baiti" panose="03000500000000000000" pitchFamily="66" charset="0"/>
              </a:rPr>
              <a:t>K</a:t>
            </a:r>
            <a:r>
              <a:rPr lang="en-US" sz="2800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/>
                <a:cs typeface="NikoshBAN" panose="02000000000000000000" pitchFamily="2" charset="0"/>
              </a:rPr>
              <a:t>ধরা হয় । </a:t>
            </a:r>
            <a:endParaRPr lang="en-US" sz="2800" dirty="0">
              <a:latin typeface="NikoshBAN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0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263574"/>
            <a:ext cx="1447800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/>
                <a:cs typeface="NikoshBAN" pitchFamily="2" charset="0"/>
              </a:rPr>
              <a:t> </a:t>
            </a:r>
            <a:r>
              <a:rPr lang="en-US" dirty="0" err="1" smtClean="0">
                <a:latin typeface="NikoshBAN" panose="02000000000000000000"/>
                <a:cs typeface="NikoshBAN" pitchFamily="2" charset="0"/>
              </a:rPr>
              <a:t>মূল্যায়ন</a:t>
            </a:r>
            <a:endParaRPr lang="en-US" sz="2400" dirty="0">
              <a:latin typeface="NikoshBAN" panose="0200000000000000000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367" y="1066800"/>
            <a:ext cx="9362996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 তাপ কি ?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1828800"/>
            <a:ext cx="9377363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তাপমাত্রা কাকে বলে 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595" y="2438400"/>
            <a:ext cx="938476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তাপমাত্রিক ধর্ম গুলো কী কী 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6712" y="3124200"/>
            <a:ext cx="939165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পানির ত্রৈধবিন্দু ( 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Triple Point ) 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বলে 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4572000"/>
            <a:ext cx="9301162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(ক) শীতল বস্তু থেকে উষ্ণ বস্তুর দিকে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উষ্ণ বস্তু থেকে শীতল বস্তুর দিকে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 শীতল বস্তু থেকে শীতল বস্তুর দিকে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 উষ্ণ বস্তু থেকে উষ্ণ বস্তুর দিকে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3810000"/>
            <a:ext cx="930116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তাপ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কোন দিকে প্রবাহিত হয় ?</a:t>
            </a:r>
            <a:endParaRPr lang="en-US" sz="2800" dirty="0"/>
          </a:p>
        </p:txBody>
      </p:sp>
      <p:sp>
        <p:nvSpPr>
          <p:cNvPr id="22" name="Freeform 21"/>
          <p:cNvSpPr/>
          <p:nvPr/>
        </p:nvSpPr>
        <p:spPr>
          <a:xfrm>
            <a:off x="554420" y="4905983"/>
            <a:ext cx="567559" cy="472966"/>
          </a:xfrm>
          <a:custGeom>
            <a:avLst/>
            <a:gdLst>
              <a:gd name="connsiteX0" fmla="*/ 0 w 567559"/>
              <a:gd name="connsiteY0" fmla="*/ 157656 h 472966"/>
              <a:gd name="connsiteX1" fmla="*/ 94593 w 567559"/>
              <a:gd name="connsiteY1" fmla="*/ 472966 h 472966"/>
              <a:gd name="connsiteX2" fmla="*/ 567559 w 567559"/>
              <a:gd name="connsiteY2" fmla="*/ 0 h 47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559" h="472966">
                <a:moveTo>
                  <a:pt x="0" y="157656"/>
                </a:moveTo>
                <a:lnTo>
                  <a:pt x="94593" y="472966"/>
                </a:lnTo>
                <a:lnTo>
                  <a:pt x="567559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5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0" y="228600"/>
            <a:ext cx="2438400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/>
                <a:cs typeface="NikoshBAN" panose="02000000000000000000" pitchFamily="2" charset="0"/>
              </a:rPr>
              <a:t>বাড়ীর কাজ </a:t>
            </a:r>
            <a:endParaRPr lang="en-US" sz="2000" dirty="0">
              <a:solidFill>
                <a:schemeClr val="bg1"/>
              </a:solidFill>
              <a:latin typeface="NikoshBAN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06" y="228600"/>
            <a:ext cx="7291388" cy="58866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3400" y="5845314"/>
            <a:ext cx="8187146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/>
                <a:cs typeface="NikoshBAN" panose="02000000000000000000" pitchFamily="2" charset="0"/>
              </a:rPr>
              <a:t>প্রশ্নঃ কিছু ঠান্ডা ও গরম পানি একসাথে বালতিতে মিশানোর পর বালতির পানি কিছুটা গরম হয়ে যায় ঘটনাটির কারণ যুক্তিসহ বিশ্লেষণ কর । </a:t>
            </a:r>
            <a:endParaRPr lang="en-US" sz="2800" dirty="0">
              <a:solidFill>
                <a:schemeClr val="bg1"/>
              </a:solidFill>
              <a:latin typeface="NikoshBAN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2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1650" y="2505671"/>
            <a:ext cx="70723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Kalpurush" pitchFamily="2" charset="0"/>
                <a:cs typeface="Kalpurush" pitchFamily="2" charset="0"/>
              </a:rPr>
              <a:t>শিপন রুদ্র পাল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atin typeface="Kalpurush" pitchFamily="2" charset="0"/>
                <a:cs typeface="Kalpurush" pitchFamily="2" charset="0"/>
              </a:rPr>
              <a:t>সহকারি শিক্ষক</a:t>
            </a:r>
            <a:r>
              <a:rPr lang="en-US" sz="3200" dirty="0">
                <a:latin typeface="Kalpurush" pitchFamily="2" charset="0"/>
                <a:cs typeface="Kalpurush" pitchFamily="2" charset="0"/>
              </a:rPr>
              <a:t>(</a:t>
            </a:r>
            <a:r>
              <a:rPr lang="bn-BD" sz="3200" dirty="0">
                <a:latin typeface="Kalpurush" pitchFamily="2" charset="0"/>
                <a:cs typeface="Kalpurush" pitchFamily="2" charset="0"/>
              </a:rPr>
              <a:t>গণিত)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atin typeface="Kalpurush" pitchFamily="2" charset="0"/>
                <a:cs typeface="Kalpurush" pitchFamily="2" charset="0"/>
              </a:rPr>
              <a:t>বলদি আদশ বহুমুখী উচ্চ বিদ্যালয়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Kalpurush" pitchFamily="2" charset="0"/>
                <a:cs typeface="Kalpurush" pitchFamily="2" charset="0"/>
              </a:rPr>
              <a:t>Email:paulshipon87@gmail.com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8813" y="586851"/>
            <a:ext cx="6686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799" y="457200"/>
            <a:ext cx="10125075" cy="5357813"/>
            <a:chOff x="293830" y="810985"/>
            <a:chExt cx="8801813" cy="4599215"/>
          </a:xfrm>
        </p:grpSpPr>
        <p:pic>
          <p:nvPicPr>
            <p:cNvPr id="5" name="Picture 4" descr="images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67402" y="810985"/>
              <a:ext cx="3828241" cy="459921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1" r="27875"/>
            <a:stretch/>
          </p:blipFill>
          <p:spPr>
            <a:xfrm>
              <a:off x="293830" y="810985"/>
              <a:ext cx="4984458" cy="459921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3499417" y="5715004"/>
            <a:ext cx="8159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অনুভূত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440" y="6187567"/>
            <a:ext cx="6369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আইচক্রীমে হাত দিলে কী অনুভূত হবে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9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43225" y="152905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>
                <a:latin typeface="NikoshBAN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NikoshBAN"/>
                <a:cs typeface="NikoshBAN" panose="02000000000000000000" pitchFamily="2" charset="0"/>
              </a:rPr>
              <a:t>তাপ </a:t>
            </a:r>
            <a:r>
              <a:rPr lang="bn-IN" sz="3600" dirty="0" smtClean="0">
                <a:latin typeface="NikoshBAN"/>
                <a:cs typeface="NikoshBAN" panose="02000000000000000000" pitchFamily="2" charset="0"/>
              </a:rPr>
              <a:t>ও তাপমাত্রা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NikoshBAN"/>
              </a:rPr>
              <a:t>  (Heat </a:t>
            </a:r>
            <a:r>
              <a:rPr lang="en-US" sz="2000" dirty="0" smtClean="0">
                <a:solidFill>
                  <a:srgbClr val="002060"/>
                </a:solidFill>
                <a:latin typeface="NikoshBAN"/>
              </a:rPr>
              <a:t>and </a:t>
            </a:r>
            <a:r>
              <a:rPr lang="en-US" sz="2000" dirty="0" smtClean="0">
                <a:solidFill>
                  <a:srgbClr val="002060"/>
                </a:solidFill>
                <a:latin typeface="NikoshBAN"/>
              </a:rPr>
              <a:t>temperatur)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544715"/>
            <a:ext cx="8315324" cy="38417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86050" y="400050"/>
            <a:ext cx="5672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আজকের 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5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581400" y="609600"/>
            <a:ext cx="1676400" cy="60960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/>
                <a:cs typeface="NikoshBAN" pitchFamily="2" charset="0"/>
              </a:rPr>
              <a:t>শিখনফল</a:t>
            </a:r>
            <a:endParaRPr lang="en-US" sz="3600" dirty="0">
              <a:latin typeface="NikoshBAN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66420"/>
            <a:ext cx="79248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≥</a:t>
            </a:r>
            <a:r>
              <a:rPr lang="en-US" sz="2400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smtClean="0">
                <a:latin typeface="NikoshBAN"/>
                <a:cs typeface="NikoshBAN" pitchFamily="2" charset="0"/>
              </a:rPr>
              <a:t> </a:t>
            </a:r>
            <a:r>
              <a:rPr lang="bn-IN" sz="2800" dirty="0" smtClean="0">
                <a:latin typeface="NikoshBAN"/>
                <a:cs typeface="NikoshBAN" pitchFamily="2" charset="0"/>
              </a:rPr>
              <a:t>তাপ ও তাপমাত্রা ব্যাখ্যা করতে পারবে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275701"/>
            <a:ext cx="35052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/>
                <a:cs typeface="NikoshBAN" pitchFamily="2" charset="0"/>
              </a:rPr>
              <a:t> পাঠ </a:t>
            </a:r>
            <a:r>
              <a:rPr lang="en-US" sz="2800" dirty="0" err="1" smtClean="0">
                <a:latin typeface="NikoshBAN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/>
                <a:cs typeface="NikoshBAN" pitchFamily="2" charset="0"/>
              </a:rPr>
              <a:t>…</a:t>
            </a:r>
            <a:endParaRPr lang="en-US" sz="2800" dirty="0">
              <a:latin typeface="NikoshBAN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312622"/>
            <a:ext cx="7924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NikoshBAN"/>
                <a:cs typeface="NikoshBAN" pitchFamily="2" charset="0"/>
              </a:rPr>
              <a:t>≥</a:t>
            </a:r>
            <a:r>
              <a:rPr lang="en-US" sz="3200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পদার্থের তাপমাত্রিক ধর্ম ব্যাখ্যা করতে পারবে </a:t>
            </a:r>
            <a:endParaRPr lang="en-US" sz="3200" dirty="0" smtClean="0">
              <a:solidFill>
                <a:schemeClr val="bg1"/>
              </a:solidFill>
              <a:latin typeface="NikoshBAN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43400" y="3048000"/>
            <a:ext cx="914400" cy="910829"/>
            <a:chOff x="4038600" y="2594370"/>
            <a:chExt cx="914400" cy="910829"/>
          </a:xfrm>
        </p:grpSpPr>
        <p:sp>
          <p:nvSpPr>
            <p:cNvPr id="5" name="Rounded Rectangle 4"/>
            <p:cNvSpPr/>
            <p:nvPr/>
          </p:nvSpPr>
          <p:spPr>
            <a:xfrm>
              <a:off x="4038600" y="2594370"/>
              <a:ext cx="914400" cy="91082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Object 5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6743531"/>
                </p:ext>
              </p:extLst>
            </p:nvPr>
          </p:nvGraphicFramePr>
          <p:xfrm>
            <a:off x="4133850" y="2744388"/>
            <a:ext cx="723900" cy="6107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Packager Shell Object" showAsIcon="1" r:id="rId3" imgW="914400" imgH="771480" progId="Package">
                    <p:embed/>
                  </p:oleObj>
                </mc:Choice>
                <mc:Fallback>
                  <p:oleObj name="Packager Shell Object" showAsIcon="1" r:id="rId3" imgW="914400" imgH="771480" progId="Packag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3850" y="2744388"/>
                          <a:ext cx="723900" cy="610791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2286000" y="1676400"/>
            <a:ext cx="50292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ভালভাবে লক্ষ্য কর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455413"/>
            <a:ext cx="9677400" cy="6096000"/>
            <a:chOff x="351744" y="329632"/>
            <a:chExt cx="8492286" cy="6096000"/>
          </a:xfrm>
        </p:grpSpPr>
        <p:grpSp>
          <p:nvGrpSpPr>
            <p:cNvPr id="9" name="Group 8"/>
            <p:cNvGrpSpPr/>
            <p:nvPr/>
          </p:nvGrpSpPr>
          <p:grpSpPr>
            <a:xfrm>
              <a:off x="351744" y="329632"/>
              <a:ext cx="3975328" cy="6096000"/>
              <a:chOff x="351744" y="329632"/>
              <a:chExt cx="3975328" cy="60960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04" t="6666" r="14258" b="7778"/>
              <a:stretch/>
            </p:blipFill>
            <p:spPr>
              <a:xfrm>
                <a:off x="351744" y="329632"/>
                <a:ext cx="3975328" cy="6096000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914400" y="5511225"/>
                <a:ext cx="3048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 প্রয়োগের আগে  </a:t>
                </a:r>
                <a:endPara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525056" y="329632"/>
              <a:ext cx="4318974" cy="6096000"/>
              <a:chOff x="4525056" y="416718"/>
              <a:chExt cx="4318974" cy="60960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60" t="2221" r="11111" b="12223"/>
              <a:stretch/>
            </p:blipFill>
            <p:spPr>
              <a:xfrm>
                <a:off x="4525056" y="416718"/>
                <a:ext cx="4318974" cy="6096000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5861929" y="5650468"/>
                <a:ext cx="258756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 প্রয়োগের </a:t>
                </a:r>
                <a:r>
                  <a:rPr lang="bn-IN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পরে</a:t>
                </a:r>
                <a:r>
                  <a:rPr lang="bn-IN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233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561" y="879888"/>
            <a:ext cx="6706745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সহায়ক</a:t>
            </a:r>
            <a:r>
              <a:rPr lang="en-US" sz="2000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সামগ্রীঃ</a:t>
            </a:r>
            <a:r>
              <a:rPr lang="en-US" sz="2000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তিনটি বালতি </a:t>
            </a:r>
            <a:r>
              <a:rPr lang="bn-BD" sz="2000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,</a:t>
            </a:r>
            <a:r>
              <a:rPr lang="bn-IN" sz="2000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কিছু পানি ও গরম পানি</a:t>
            </a:r>
            <a:r>
              <a:rPr lang="bn-BD" sz="2000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632659"/>
            <a:ext cx="7969431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000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একটি বালতিতে কক্ষ তাপমাত্রার পানি এবং অন্য বালতিতে গরম পানি নাও </a:t>
            </a:r>
            <a:endParaRPr lang="en-US" sz="2000" dirty="0" smtClean="0">
              <a:solidFill>
                <a:schemeClr val="bg1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643" y="4212703"/>
            <a:ext cx="7963988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bn-IN" sz="2000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বালতিদুটিতে ডান হাত ও বাম হাত দুটিতে ডুবিয়ে পর্যবেক্ষন কর </a:t>
            </a:r>
            <a:endParaRPr lang="en-US" sz="2000" dirty="0" smtClean="0">
              <a:solidFill>
                <a:schemeClr val="bg1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86" y="5507234"/>
            <a:ext cx="7990114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bn-IN" sz="2000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এবার ডানহাত ও বামহাত দুটিকে মাঝখানের বালতিতে ডুবিয়ে পর্যবেক্ষন কর  </a:t>
            </a:r>
            <a:endParaRPr lang="en-US" sz="2000" dirty="0">
              <a:solidFill>
                <a:schemeClr val="bg1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8276" y="250772"/>
            <a:ext cx="17435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দলীয়</a:t>
            </a:r>
            <a:r>
              <a:rPr lang="en-US" sz="20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কাজ</a:t>
            </a:r>
            <a:endParaRPr lang="en-US" sz="2000" b="1" dirty="0">
              <a:solidFill>
                <a:schemeClr val="bg1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849868"/>
            <a:ext cx="1371600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সময়ঃ</a:t>
            </a:r>
            <a:r>
              <a:rPr lang="en-US" sz="2000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১০ </a:t>
            </a:r>
            <a:r>
              <a:rPr lang="en-US" sz="2000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মিনিট</a:t>
            </a:r>
            <a:endParaRPr lang="en-US" sz="2000" dirty="0">
              <a:solidFill>
                <a:schemeClr val="bg1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8086" y="4843709"/>
            <a:ext cx="7969431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অন্য একটি বালতিতে কিছু </a:t>
            </a:r>
            <a:r>
              <a:rPr lang="bn-IN" sz="2000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কক্ষ তাপমাত্রার পানি </a:t>
            </a:r>
            <a:r>
              <a:rPr lang="bn-IN" sz="2000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ও কিছু গরম পানি ঢালো </a:t>
            </a:r>
            <a:endParaRPr lang="en-US" sz="2000" dirty="0" smtClean="0">
              <a:solidFill>
                <a:schemeClr val="bg1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094" y="6093042"/>
            <a:ext cx="7978106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000" dirty="0" smtClean="0">
                <a:solidFill>
                  <a:schemeClr val="bg1"/>
                </a:solidFill>
                <a:latin typeface="NikoshBAN"/>
                <a:cs typeface="NikoshBAN" panose="02000000000000000000" pitchFamily="2" charset="0"/>
              </a:rPr>
              <a:t> পরীক্ষালদ্ধ ফলাফল পর্যবেক্ষণ কর </a:t>
            </a:r>
            <a:endParaRPr lang="en-US" sz="2000" dirty="0">
              <a:solidFill>
                <a:schemeClr val="bg1"/>
              </a:solidFill>
              <a:latin typeface="NikoshBAN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929716" y="1555329"/>
            <a:ext cx="1928560" cy="1854611"/>
            <a:chOff x="1709388" y="1460640"/>
            <a:chExt cx="1845776" cy="190006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5" t="4667" r="3425" b="2000"/>
            <a:stretch/>
          </p:blipFill>
          <p:spPr>
            <a:xfrm>
              <a:off x="1709388" y="1460640"/>
              <a:ext cx="1845776" cy="1900063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325032" y="2697263"/>
              <a:ext cx="807628" cy="40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solidFill>
                    <a:schemeClr val="bg1"/>
                  </a:solidFill>
                  <a:latin typeface="NikoshBAN"/>
                  <a:cs typeface="NikoshBAN" panose="02000000000000000000" pitchFamily="2" charset="0"/>
                </a:rPr>
                <a:t>পানি</a:t>
              </a:r>
              <a:endParaRPr lang="en-US" sz="2000" dirty="0">
                <a:solidFill>
                  <a:schemeClr val="bg1"/>
                </a:solidFill>
                <a:latin typeface="NikoshBAN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19667" y="1524024"/>
            <a:ext cx="1805134" cy="1898440"/>
            <a:chOff x="5484023" y="1521578"/>
            <a:chExt cx="1905023" cy="196105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5" t="4667" r="3425" b="2000"/>
            <a:stretch/>
          </p:blipFill>
          <p:spPr>
            <a:xfrm>
              <a:off x="5484023" y="1521578"/>
              <a:ext cx="1905023" cy="196105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902701" y="2721952"/>
              <a:ext cx="1354614" cy="413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solidFill>
                    <a:schemeClr val="bg1"/>
                  </a:solidFill>
                  <a:latin typeface="NikoshBAN"/>
                  <a:cs typeface="NikoshBAN" panose="02000000000000000000" pitchFamily="2" charset="0"/>
                </a:rPr>
                <a:t>গরম পানি </a:t>
              </a:r>
              <a:endParaRPr lang="en-US" sz="2000" dirty="0">
                <a:solidFill>
                  <a:schemeClr val="bg1"/>
                </a:solidFill>
                <a:latin typeface="NikoshBAN"/>
                <a:cs typeface="NikoshBAN" panose="02000000000000000000" pitchFamily="2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000" r="12500" b="26000"/>
          <a:stretch/>
        </p:blipFill>
        <p:spPr>
          <a:xfrm>
            <a:off x="3912670" y="1606883"/>
            <a:ext cx="1948055" cy="181558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1257" y="2873007"/>
            <a:ext cx="156522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/>
                <a:cs typeface="NikoshBAN" pitchFamily="2" charset="0"/>
              </a:rPr>
              <a:t>কার্য</a:t>
            </a:r>
            <a:r>
              <a:rPr lang="en-US" sz="2000" dirty="0" smtClean="0">
                <a:latin typeface="NikoshBAN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/>
                <a:cs typeface="NikoshBAN" pitchFamily="2" charset="0"/>
              </a:rPr>
              <a:t>পদ্ধতিঃ</a:t>
            </a:r>
            <a:r>
              <a:rPr lang="en-US" sz="2000" dirty="0" smtClean="0">
                <a:latin typeface="NikoshBAN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02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0" grpId="0" animBg="1"/>
      <p:bldP spid="21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/>
          <p:cNvSpPr/>
          <p:nvPr/>
        </p:nvSpPr>
        <p:spPr>
          <a:xfrm>
            <a:off x="3048000" y="1295400"/>
            <a:ext cx="3048000" cy="838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/>
                <a:cs typeface="NikoshBAN" panose="02000000000000000000" pitchFamily="2" charset="0"/>
              </a:rPr>
              <a:t>একক কাজ </a:t>
            </a:r>
            <a:endParaRPr lang="en-US" sz="2800" dirty="0"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3429000"/>
            <a:ext cx="54864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solidFill>
                  <a:schemeClr val="bg1"/>
                </a:solidFill>
                <a:latin typeface="NikoshBAN"/>
                <a:cs typeface="NikoshBAN" panose="02000000000000000000" pitchFamily="2" charset="0"/>
              </a:rPr>
              <a:t>▪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  <a:cs typeface="NikoshBAN" panose="02000000000000000000" pitchFamily="2" charset="0"/>
              </a:rPr>
              <a:t>তাপ</a:t>
            </a:r>
            <a:r>
              <a:rPr lang="en-US" sz="2800" dirty="0" smtClean="0">
                <a:solidFill>
                  <a:schemeClr val="bg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chemeClr val="bg1"/>
                </a:solidFill>
                <a:latin typeface="NikoshBAN"/>
                <a:cs typeface="NikoshBAN" panose="02000000000000000000" pitchFamily="2" charset="0"/>
              </a:rPr>
              <a:t> ?</a:t>
            </a:r>
            <a:endParaRPr lang="en-US" sz="2800" dirty="0">
              <a:solidFill>
                <a:schemeClr val="bg1"/>
              </a:solidFill>
              <a:latin typeface="NikoshBAN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6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10044113" cy="5640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8049" y="457200"/>
            <a:ext cx="625664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812" y="5994465"/>
            <a:ext cx="664376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দিক থেকে নিচের দিকে প্রবাহিত হয় 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034249"/>
            <a:ext cx="9709309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প্রবাহের মত তাপমাত্রাও উপরের দিক থেকে নিচের দিকে প্রবাহিত হয় 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0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510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Kalpurush</vt:lpstr>
      <vt:lpstr>Mongolian Baiti</vt:lpstr>
      <vt:lpstr>NikoshBAN</vt:lpstr>
      <vt:lpstr>Trebuchet MS</vt:lpstr>
      <vt:lpstr>Vrinda</vt:lpstr>
      <vt:lpstr>Wingdings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29</cp:revision>
  <dcterms:created xsi:type="dcterms:W3CDTF">2020-02-29T05:49:16Z</dcterms:created>
  <dcterms:modified xsi:type="dcterms:W3CDTF">2020-02-29T07:42:20Z</dcterms:modified>
</cp:coreProperties>
</file>